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</p:sld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3D51-B428-ABB7-8752-FA217B014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FFF13-2E73-C4AC-6EBA-FF69D7F37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7A72-43C2-A7E0-5006-C65E7E35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40F4-84B9-59D9-2174-6E68179B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5EF1-2B54-35DC-490F-F574B1E1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90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3C5A-0B3C-4C2C-E383-81119183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B7B4D-9570-9ADC-2FE7-52203513D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BA6A2-E10A-E5DC-00B7-36433BDD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054A-140B-51C6-D492-48755AC7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0EA4-B7C3-9A15-71B0-8A948A58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41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8D101-738C-D855-F5F5-7BD08537A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6E6D6-383A-4082-2262-B63597A87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C58DE-0D62-CB9F-E621-A78EFFE6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F273-B46E-0599-E314-0F30CB53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26FCD-353E-040B-4BB0-1FB5E237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01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50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304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355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812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665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79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525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60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2472-EF0E-5A61-5CD7-10D4E130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09ADE-607E-9F04-93E4-B106EDBE2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4F43-8A14-6BC9-B8AF-A5B88756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C6E3-D605-0D60-CC0B-78DB0265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7DA4-0A35-7AC6-D013-79C34995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157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114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396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6832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194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2100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739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3835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5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531D-8F36-9A73-8C81-4E3CDB7D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3793C-BA81-E8B1-AE02-DDDCC6D9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1811-5631-7C99-3C21-856A54A6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70FC-9C77-03D4-1053-EC3D2CAA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B3357-E4A9-8A0D-7BBE-CA19019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26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15F8-15E5-5FA6-4043-53CF0147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FD10-532D-E6CF-B7A8-034CAC408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BDD1D-BE38-CF96-7815-28F93168F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1B003-E1C2-2C1F-99C7-D15BC95B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409FB-D365-2106-C0A9-4C99E451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F96D5-7190-CC12-A4B0-6C9BE0CD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92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E6D8-49CE-855F-2DCF-01BC577E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7B643-121B-C2A5-494B-86F14C6D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95E44-5530-BFBA-2E8C-D3B85EFCD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F820E-F74A-774E-EA90-1D4E85150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77686-3BD3-1FE3-D369-B22AB9AC9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5D91C-DA9B-12A0-C238-9F285D62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4A1D9-30D5-7731-5AC8-46F71B3C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A6017-BEBF-0F1E-DF24-786DA0CD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12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93B9-928D-C740-E033-1EA21254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A403E-330A-FF6D-FF7D-E11CBA06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1CC7A-CBC7-43FD-D313-97A89419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FFC5D-0B2C-0B69-7D4A-2F293525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15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6F76D-324E-23B0-14BB-A4467C7C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0F076-A4DB-9B98-F1EE-0303A109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778CD-23D1-A0B9-9691-50F015C2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44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A504-3E89-4B1A-814F-284C92A8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5286-1CED-4E68-3F03-5EA25277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5E1FC-4930-ED26-15E6-B75909AC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68213-8205-A127-EE67-A6840A9D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C6D60-E649-73A1-0082-BB93E8EA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43ED-227D-0F61-D5C9-4B1BD3A0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21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5756-50B8-1EB1-17FD-B8182B82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F9613-1148-1804-801A-F99380B20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45804-665C-A0BB-D953-F27F4A12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1AAAB-2E75-99EE-F25B-61842A4A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AF933-36FF-8E65-2233-1E217EC3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0A36F-FE76-4F48-4BA9-E11E540D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47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8891A-2FED-3AB5-6C27-367962F0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C4A0F-8208-E772-371F-EA20DDF7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1B24-A3E1-D9DD-8B80-B99B78397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F56F3-F86F-ECE8-785B-D5C4CBAF4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90A9-BD3D-ED6A-FC69-8B177258B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05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0EEF-7661-4261-B901-6FB5D0D7651E}" type="datetimeFigureOut">
              <a:rPr lang="en-GB" smtClean="0"/>
              <a:t>14/04/2025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2FBB6-52F9-4D50-A8DD-E0695D43D9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15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F9D0-D836-23B6-CBC1-BE7B8924C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605" y="1866121"/>
            <a:ext cx="9144000" cy="8787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Turtle Games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AF5B6-E46B-79FE-1974-3D1F047B5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2840177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 analysis of customer data using predictive modelling and machine learning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4C1FD-B86F-FAB5-925E-5582FBF4A862}"/>
              </a:ext>
            </a:extLst>
          </p:cNvPr>
          <p:cNvSpPr txBox="1"/>
          <p:nvPr/>
        </p:nvSpPr>
        <p:spPr>
          <a:xfrm>
            <a:off x="3555531" y="4991525"/>
            <a:ext cx="40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Harshdeep Kohli</a:t>
            </a:r>
            <a:endParaRPr lang="en-GB" sz="28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E6613-9087-A5DB-4EDB-676FA8F7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4" y="4992272"/>
            <a:ext cx="1946986" cy="17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C06D-3654-EF32-BC1A-935779A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6" y="307320"/>
            <a:ext cx="10831285" cy="1212979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What are customers saying? – </a:t>
            </a:r>
            <a:r>
              <a:rPr lang="en-US" sz="3000" dirty="0">
                <a:solidFill>
                  <a:srgbClr val="FF0000"/>
                </a:solidFill>
              </a:rPr>
              <a:t>The negative stuff</a:t>
            </a:r>
            <a:br>
              <a:rPr lang="en-US" sz="3000" dirty="0"/>
            </a:br>
            <a:r>
              <a:rPr lang="en-US" sz="2200" dirty="0">
                <a:solidFill>
                  <a:srgbClr val="FF0000"/>
                </a:solidFill>
              </a:rPr>
              <a:t>Common negative words mentioned: ‘difficult’, ‘boring’ ‘disappointed’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/>
              <a:t>(negative reviews/summaries can be found in the Jupyter Notebook)</a:t>
            </a:r>
            <a:br>
              <a:rPr lang="en-US" sz="2200" dirty="0">
                <a:solidFill>
                  <a:srgbClr val="FF0000"/>
                </a:solidFill>
              </a:rPr>
            </a:br>
            <a:br>
              <a:rPr lang="en-US" sz="3000" dirty="0"/>
            </a:br>
            <a:endParaRPr lang="en-GB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CA634-EE37-5168-DF75-A98DC101616A}"/>
              </a:ext>
            </a:extLst>
          </p:cNvPr>
          <p:cNvSpPr txBox="1"/>
          <p:nvPr/>
        </p:nvSpPr>
        <p:spPr>
          <a:xfrm>
            <a:off x="270586" y="1520299"/>
            <a:ext cx="975049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does this tell us? </a:t>
            </a:r>
          </a:p>
          <a:p>
            <a:endParaRPr lang="en-US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Usability Issues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Customers find some games overly complex or poorly designed, hindering enjoyment.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 Concerns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Product quality is inconsistent, failing to meet customer expectations</a:t>
            </a:r>
          </a:p>
          <a:p>
            <a:pPr lvl="0"/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What do we need to address?</a:t>
            </a:r>
          </a:p>
          <a:p>
            <a:pPr lvl="0"/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Product Design &amp; Experience 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Simplify game mechanics and adjust complexity for target audiences to enhance usability.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functional design and interactive elements over purely aesthetic features.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products deliver engaging experiences that match marketing promises.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Product Quality &amp; Value 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rigorous quality control to meet customer expectations. Reassess pricing to align with perceived value and quality.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49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749-C885-6E36-C57C-63BE5C3A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55" y="216990"/>
            <a:ext cx="10515600" cy="141607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Statistical Analysis</a:t>
            </a:r>
            <a:br>
              <a:rPr lang="en-US" dirty="0"/>
            </a:br>
            <a:r>
              <a:rPr lang="en-US" sz="2200" dirty="0">
                <a:solidFill>
                  <a:srgbClr val="FF0000"/>
                </a:solidFill>
              </a:rPr>
              <a:t>Loyalty point data is right/positive skewed and NOT normally distributed</a:t>
            </a:r>
            <a:br>
              <a:rPr lang="en-US" sz="2200" dirty="0"/>
            </a:br>
            <a:r>
              <a:rPr lang="en-US" sz="2200" dirty="0"/>
              <a:t>What does that mean? It means there is a distinct but small customer segment of high-value customers with substantially larger loyalty point balances</a:t>
            </a:r>
            <a:br>
              <a:rPr lang="en-US" sz="2200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2F076-DAD4-3D18-D1D1-0ABAE140A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76" y="1563086"/>
            <a:ext cx="6943773" cy="5110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4B503-F3CB-43CC-A928-AEA4A4F9C645}"/>
              </a:ext>
            </a:extLst>
          </p:cNvPr>
          <p:cNvSpPr txBox="1"/>
          <p:nvPr/>
        </p:nvSpPr>
        <p:spPr>
          <a:xfrm>
            <a:off x="368524" y="1889194"/>
            <a:ext cx="18567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Most customers are segmented here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7460E-52BF-89CF-CBE3-C2B9455773FF}"/>
              </a:ext>
            </a:extLst>
          </p:cNvPr>
          <p:cNvSpPr txBox="1"/>
          <p:nvPr/>
        </p:nvSpPr>
        <p:spPr>
          <a:xfrm>
            <a:off x="9996680" y="736920"/>
            <a:ext cx="2047827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 theres a small group of highly loyal customers here </a:t>
            </a:r>
            <a:r>
              <a:rPr lang="en-US" b="1" dirty="0">
                <a:solidFill>
                  <a:srgbClr val="FF0000"/>
                </a:solidFill>
              </a:rPr>
              <a:t>(outliers)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Action</a:t>
            </a:r>
            <a:r>
              <a:rPr lang="en-US" dirty="0"/>
              <a:t>: Understand who these customers are and target them as they are </a:t>
            </a:r>
            <a:r>
              <a:rPr lang="en-US" b="1" dirty="0"/>
              <a:t>Turtle Games most valuable customers</a:t>
            </a:r>
            <a:endParaRPr lang="en-GB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23FD83-DE57-DC96-20C6-6FF8B500ABB5}"/>
              </a:ext>
            </a:extLst>
          </p:cNvPr>
          <p:cNvCxnSpPr>
            <a:cxnSpLocks/>
          </p:cNvCxnSpPr>
          <p:nvPr/>
        </p:nvCxnSpPr>
        <p:spPr>
          <a:xfrm>
            <a:off x="2290837" y="2575357"/>
            <a:ext cx="1749318" cy="52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CABBA81E-D83E-FC62-9BC8-6D0D6A0E7CDC}"/>
              </a:ext>
            </a:extLst>
          </p:cNvPr>
          <p:cNvSpPr/>
          <p:nvPr/>
        </p:nvSpPr>
        <p:spPr>
          <a:xfrm rot="5400000">
            <a:off x="6876663" y="3405675"/>
            <a:ext cx="597156" cy="2593910"/>
          </a:xfrm>
          <a:prstGeom prst="leftBrace">
            <a:avLst>
              <a:gd name="adj1" fmla="val 8333"/>
              <a:gd name="adj2" fmla="val 480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46F934-ABFE-28CC-D6AF-0E512319D363}"/>
              </a:ext>
            </a:extLst>
          </p:cNvPr>
          <p:cNvCxnSpPr>
            <a:cxnSpLocks/>
          </p:cNvCxnSpPr>
          <p:nvPr/>
        </p:nvCxnSpPr>
        <p:spPr>
          <a:xfrm flipH="1">
            <a:off x="7851054" y="3429000"/>
            <a:ext cx="2025470" cy="122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CADD0D-3AA9-577E-ACB2-9341C7900507}"/>
              </a:ext>
            </a:extLst>
          </p:cNvPr>
          <p:cNvSpPr txBox="1"/>
          <p:nvPr/>
        </p:nvSpPr>
        <p:spPr>
          <a:xfrm>
            <a:off x="10060025" y="4332686"/>
            <a:ext cx="198448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i="1" u="sng" dirty="0"/>
              <a:t>Pareto principle </a:t>
            </a:r>
            <a:r>
              <a:rPr lang="en-US" sz="1600" i="1" dirty="0">
                <a:solidFill>
                  <a:srgbClr val="00B050"/>
                </a:solidFill>
              </a:rPr>
              <a:t>(80/20 rule) where a smaller percentage of customers typically account for a disproportionate amount of business value. A commonality in loyalty programs</a:t>
            </a:r>
            <a:endParaRPr lang="en-GB" sz="1600" i="1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D340E-59FB-A0A0-2E9E-363713B972C3}"/>
              </a:ext>
            </a:extLst>
          </p:cNvPr>
          <p:cNvSpPr txBox="1"/>
          <p:nvPr/>
        </p:nvSpPr>
        <p:spPr>
          <a:xfrm>
            <a:off x="136998" y="3731696"/>
            <a:ext cx="202131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Shapiro Wilk normality test (W = 0.84307, p &lt; 2.2e-16): Strongly rejects normality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1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C4B5-85B8-81DF-B48B-BE4DE287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60" y="736137"/>
            <a:ext cx="10515600" cy="718457"/>
          </a:xfrm>
        </p:spPr>
        <p:txBody>
          <a:bodyPr>
            <a:noAutofit/>
          </a:bodyPr>
          <a:lstStyle/>
          <a:p>
            <a:r>
              <a:rPr lang="en-US" sz="3200" dirty="0"/>
              <a:t>Why does this distinct customer segment have, on average, 4 times a many loyalty points?</a:t>
            </a:r>
            <a:br>
              <a:rPr lang="en-US" sz="3200" dirty="0"/>
            </a:br>
            <a:r>
              <a:rPr lang="en-US" sz="2200" dirty="0">
                <a:solidFill>
                  <a:srgbClr val="00B050"/>
                </a:solidFill>
              </a:rPr>
              <a:t>Income and Loyalty are strongly correlated (79%)</a:t>
            </a:r>
            <a:br>
              <a:rPr lang="en-US" sz="3200" dirty="0"/>
            </a:br>
            <a:br>
              <a:rPr lang="en-US" sz="3200" dirty="0"/>
            </a:br>
            <a:endParaRPr lang="en-GB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205CA7-4B01-16C2-CEA9-F3F527A62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" y="1395874"/>
            <a:ext cx="8925667" cy="494894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97177F-24DC-B33E-7DB4-1A0288E4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8054"/>
              </p:ext>
            </p:extLst>
          </p:nvPr>
        </p:nvGraphicFramePr>
        <p:xfrm>
          <a:off x="9022702" y="1395873"/>
          <a:ext cx="29145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269">
                  <a:extLst>
                    <a:ext uri="{9D8B030D-6E8A-4147-A177-3AD203B41FA5}">
                      <a16:colId xmlns:a16="http://schemas.microsoft.com/office/drawing/2014/main" val="928665210"/>
                    </a:ext>
                  </a:extLst>
                </a:gridCol>
                <a:gridCol w="1457269">
                  <a:extLst>
                    <a:ext uri="{9D8B030D-6E8A-4147-A177-3AD203B41FA5}">
                      <a16:colId xmlns:a16="http://schemas.microsoft.com/office/drawing/2014/main" val="35132271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Loyalty Points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4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Outlier data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4,328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61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Non outlier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1,156</a:t>
                      </a:r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2028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9B7BBE-2425-81F6-471C-2B7BBCBCB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42899"/>
              </p:ext>
            </p:extLst>
          </p:nvPr>
        </p:nvGraphicFramePr>
        <p:xfrm>
          <a:off x="9022702" y="2834647"/>
          <a:ext cx="291453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269">
                  <a:extLst>
                    <a:ext uri="{9D8B030D-6E8A-4147-A177-3AD203B41FA5}">
                      <a16:colId xmlns:a16="http://schemas.microsoft.com/office/drawing/2014/main" val="928665210"/>
                    </a:ext>
                  </a:extLst>
                </a:gridCol>
                <a:gridCol w="1457269">
                  <a:extLst>
                    <a:ext uri="{9D8B030D-6E8A-4147-A177-3AD203B41FA5}">
                      <a16:colId xmlns:a16="http://schemas.microsoft.com/office/drawing/2014/main" val="35132271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Loyalty Points by income range (outlier data)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4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Top 25% pay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5,535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61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Middle 50%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4,270</a:t>
                      </a:r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2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Bottom 25%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3,694</a:t>
                      </a:r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981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AD63CB-054D-2A92-4E4B-D1336B4F1420}"/>
              </a:ext>
            </a:extLst>
          </p:cNvPr>
          <p:cNvSpPr txBox="1"/>
          <p:nvPr/>
        </p:nvSpPr>
        <p:spPr>
          <a:xfrm>
            <a:off x="8826759" y="4905867"/>
            <a:ext cx="318512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B050"/>
                </a:solidFill>
              </a:rPr>
              <a:t>“If your analysis suggests that 80% of sales come from 20% of customers, it makes sense to reallocate some of your marketing budget and most marketing initiatives to target the 20%” (American express, June 22)</a:t>
            </a:r>
            <a:endParaRPr lang="en-GB" sz="16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2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8F02-C0B4-B9FE-3EE0-676D17E6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9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Challenges</a:t>
            </a:r>
            <a:endParaRPr lang="en-GB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3C2B-2AF5-C171-4DD2-8B51FA44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02" y="995201"/>
            <a:ext cx="10515600" cy="1664023"/>
          </a:xfrm>
        </p:spPr>
        <p:txBody>
          <a:bodyPr/>
          <a:lstStyle/>
          <a:p>
            <a:r>
              <a:rPr lang="en-US" dirty="0"/>
              <a:t>Product data not at a granular level</a:t>
            </a:r>
          </a:p>
          <a:p>
            <a:r>
              <a:rPr lang="en-US" dirty="0"/>
              <a:t>Mismatch between reviews &amp; summaries</a:t>
            </a:r>
            <a:endParaRPr lang="en-GB" dirty="0"/>
          </a:p>
          <a:p>
            <a:r>
              <a:rPr lang="en-US" dirty="0"/>
              <a:t>Focusing on only MLR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C7BD98-7198-D54A-BD2E-B1063D51B4B9}"/>
              </a:ext>
            </a:extLst>
          </p:cNvPr>
          <p:cNvSpPr txBox="1">
            <a:spLocks/>
          </p:cNvSpPr>
          <p:nvPr/>
        </p:nvSpPr>
        <p:spPr>
          <a:xfrm>
            <a:off x="530290" y="2548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Analytical recommendations</a:t>
            </a:r>
            <a:endParaRPr lang="en-GB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E8BEF7-06E5-F88D-18BC-37ABC630FED0}"/>
              </a:ext>
            </a:extLst>
          </p:cNvPr>
          <p:cNvSpPr txBox="1">
            <a:spLocks/>
          </p:cNvSpPr>
          <p:nvPr/>
        </p:nvSpPr>
        <p:spPr>
          <a:xfrm>
            <a:off x="716902" y="3636170"/>
            <a:ext cx="10515600" cy="189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Investigate multimodal distribution in loyalty points</a:t>
            </a:r>
          </a:p>
          <a:p>
            <a:r>
              <a:rPr lang="en-US" dirty="0"/>
              <a:t>Outlier management</a:t>
            </a:r>
          </a:p>
          <a:p>
            <a:r>
              <a:rPr lang="en-US" dirty="0"/>
              <a:t>Inclusion of sales data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3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BBA8-C270-959F-B7F3-6024AA88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98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Final recommendations</a:t>
            </a:r>
            <a:endParaRPr lang="en-GB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A9B0-7733-BFDF-0BE2-AE1F99EC0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134381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Prioritize the outlier segment – They are our most loyal customers.</a:t>
            </a:r>
            <a:r>
              <a:rPr lang="en-US" dirty="0"/>
              <a:t> Consider options such as exclusive loyalty programs and loyalty product enhancements</a:t>
            </a:r>
          </a:p>
          <a:p>
            <a:r>
              <a:rPr lang="en-US" b="1" dirty="0"/>
              <a:t>Customized marketing strategies for the 5 different customer segments – </a:t>
            </a:r>
            <a:r>
              <a:rPr lang="en-US" dirty="0"/>
              <a:t>Leverage the K means clustering analysis to develop customized marketing strategies (</a:t>
            </a:r>
            <a:r>
              <a:rPr lang="en-US" i="1" dirty="0"/>
              <a:t>see Jupyter Notebook for full details on the 5 segments and marketing strategies</a:t>
            </a:r>
            <a:r>
              <a:rPr lang="en-US" dirty="0"/>
              <a:t>)</a:t>
            </a:r>
          </a:p>
          <a:p>
            <a:r>
              <a:rPr lang="en-US" b="1" dirty="0"/>
              <a:t>Invest in customer experience </a:t>
            </a:r>
            <a:r>
              <a:rPr lang="en-US" dirty="0"/>
              <a:t>– Continuous monitoring and proactive addressing of negative feedback will ensure customer satisfaction and increase loyalty</a:t>
            </a:r>
          </a:p>
          <a:p>
            <a:r>
              <a:rPr lang="en-GB" b="1" dirty="0"/>
              <a:t>Optimise data quality – </a:t>
            </a:r>
            <a:r>
              <a:rPr lang="en-GB" dirty="0"/>
              <a:t>Crucial need to address multiple data issues to increase accuracy of predictive models.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6014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EA058-9350-569B-BA9F-5ED0BE625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5D9F-1616-4FF4-EC2E-9E89693D8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679" y="3079100"/>
            <a:ext cx="9144000" cy="8787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6A58E7-DCD3-846E-0D2B-D7325493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4" y="4992272"/>
            <a:ext cx="1946986" cy="17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5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2C5A-1F68-6073-7313-FF2A586C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539"/>
            <a:ext cx="8596668" cy="707910"/>
          </a:xfrm>
        </p:spPr>
        <p:txBody>
          <a:bodyPr>
            <a:normAutofit/>
          </a:bodyPr>
          <a:lstStyle/>
          <a:p>
            <a:r>
              <a:rPr lang="en-US" sz="3200" dirty="0"/>
              <a:t>Context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BF69-6FE7-A73A-358E-429A1600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5" y="3051111"/>
            <a:ext cx="10136846" cy="2435289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How do customers accumulate loyalty points?</a:t>
            </a:r>
          </a:p>
          <a:p>
            <a:pPr algn="ctr"/>
            <a:r>
              <a:rPr lang="en-US" b="1" i="1" dirty="0">
                <a:solidFill>
                  <a:srgbClr val="0070C0"/>
                </a:solidFill>
              </a:rPr>
              <a:t>How can customers be segmented into groups? </a:t>
            </a:r>
          </a:p>
          <a:p>
            <a:pPr algn="ctr"/>
            <a:r>
              <a:rPr lang="en-US" b="1" i="1" dirty="0">
                <a:solidFill>
                  <a:srgbClr val="0070C0"/>
                </a:solidFill>
              </a:rPr>
              <a:t>How can customer reviews be used to inform marketing campaigns?</a:t>
            </a:r>
          </a:p>
          <a:p>
            <a:pPr algn="ctr"/>
            <a:r>
              <a:rPr lang="en-US" b="1" i="1" dirty="0">
                <a:solidFill>
                  <a:srgbClr val="0070C0"/>
                </a:solidFill>
              </a:rPr>
              <a:t>How can descriptive statistics be used to enhance insights?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9D4DD-1BF3-CB74-5B40-4F23C1FEB86F}"/>
              </a:ext>
            </a:extLst>
          </p:cNvPr>
          <p:cNvSpPr txBox="1"/>
          <p:nvPr/>
        </p:nvSpPr>
        <p:spPr>
          <a:xfrm>
            <a:off x="677334" y="889210"/>
            <a:ext cx="8336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</a:t>
            </a:r>
            <a:r>
              <a:rPr lang="en-US" dirty="0"/>
              <a:t>: Turtle Games have observed that their sales performance has not been meeting quarterly targets.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Business objective</a:t>
            </a:r>
            <a:r>
              <a:rPr lang="en-US" dirty="0"/>
              <a:t>: Improve sales performance by understanding patterns and relationships within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71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81D1-C81E-70FA-D301-D726B262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1" y="0"/>
            <a:ext cx="8596668" cy="120922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Customer insights</a:t>
            </a:r>
            <a:br>
              <a:rPr lang="en-US" dirty="0"/>
            </a:br>
            <a:r>
              <a:rPr lang="en-US" sz="2400" dirty="0"/>
              <a:t>What does our data tell us about how customers accumulate loyalty points?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34733-41CE-B845-ED3E-DE236EE64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1374335"/>
            <a:ext cx="5197151" cy="3217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0557E-EF21-3254-8FEF-39C5DCA5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92" y="1374335"/>
            <a:ext cx="5197151" cy="32179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B56C01-4756-3EF4-8605-AA34A114D2C2}"/>
              </a:ext>
            </a:extLst>
          </p:cNvPr>
          <p:cNvSpPr txBox="1"/>
          <p:nvPr/>
        </p:nvSpPr>
        <p:spPr>
          <a:xfrm>
            <a:off x="417770" y="4749451"/>
            <a:ext cx="508729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Correlation between pay (remuneration) and loyalty points = 0.62</a:t>
            </a:r>
            <a:endParaRPr lang="en-GB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E3593-2113-6A35-61E8-139A39D5CA8F}"/>
              </a:ext>
            </a:extLst>
          </p:cNvPr>
          <p:cNvSpPr txBox="1"/>
          <p:nvPr/>
        </p:nvSpPr>
        <p:spPr>
          <a:xfrm>
            <a:off x="6778720" y="4749451"/>
            <a:ext cx="473525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Correlation between spending score and loyalty points = 0.67</a:t>
            </a:r>
            <a:endParaRPr lang="en-GB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38D57-BCC7-A360-3F97-01C24CF321CC}"/>
              </a:ext>
            </a:extLst>
          </p:cNvPr>
          <p:cNvSpPr txBox="1"/>
          <p:nvPr/>
        </p:nvSpPr>
        <p:spPr>
          <a:xfrm>
            <a:off x="1250302" y="6333781"/>
            <a:ext cx="989978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Strong linear relationship between pay &amp; spend to loyalty points = MULTIPLE LINEAR REGRESSION MODEL (MLR)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605A16-6055-297A-1D7E-74CEA774ADEE}"/>
              </a:ext>
            </a:extLst>
          </p:cNvPr>
          <p:cNvCxnSpPr>
            <a:cxnSpLocks/>
          </p:cNvCxnSpPr>
          <p:nvPr/>
        </p:nvCxnSpPr>
        <p:spPr>
          <a:xfrm>
            <a:off x="2873829" y="5210884"/>
            <a:ext cx="699796" cy="89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A0D5A6-7291-A296-7AEC-9998CDA185C2}"/>
              </a:ext>
            </a:extLst>
          </p:cNvPr>
          <p:cNvCxnSpPr>
            <a:cxnSpLocks/>
          </p:cNvCxnSpPr>
          <p:nvPr/>
        </p:nvCxnSpPr>
        <p:spPr>
          <a:xfrm flipH="1">
            <a:off x="6834076" y="5214430"/>
            <a:ext cx="882340" cy="89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75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3E06-8ADB-A0B2-566E-3FFF69D6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93" y="-66694"/>
            <a:ext cx="9875589" cy="1320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What was the outcome of our MLR model?</a:t>
            </a:r>
            <a:br>
              <a:rPr lang="en-US" sz="4000" dirty="0"/>
            </a:br>
            <a:r>
              <a:rPr lang="en-US" sz="2200" dirty="0">
                <a:solidFill>
                  <a:srgbClr val="92D050"/>
                </a:solidFill>
              </a:rPr>
              <a:t>Positives: strong explanation in loyalty point variation </a:t>
            </a:r>
            <a:br>
              <a:rPr lang="en-US" sz="2200" dirty="0"/>
            </a:br>
            <a:r>
              <a:rPr lang="en-US" sz="2200" dirty="0">
                <a:solidFill>
                  <a:srgbClr val="FF0000"/>
                </a:solidFill>
              </a:rPr>
              <a:t>Negatives: violation of MLR assumption of heteroscedasticity and high average error (RMSE)</a:t>
            </a:r>
            <a:endParaRPr lang="en-GB" sz="2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99645-DD0F-5656-F372-70F33E5B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3" y="1320800"/>
            <a:ext cx="9000586" cy="4761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B8831-0806-D79A-33E1-BAC4C2512522}"/>
              </a:ext>
            </a:extLst>
          </p:cNvPr>
          <p:cNvSpPr txBox="1"/>
          <p:nvPr/>
        </p:nvSpPr>
        <p:spPr>
          <a:xfrm>
            <a:off x="9461239" y="1460521"/>
            <a:ext cx="25406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Key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R-Squared = 83%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RMSE (average error) = 548.6</a:t>
            </a:r>
            <a:endParaRPr lang="en-GB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A5D1FB-1CB1-22AE-DF20-AAE85CE9290C}"/>
              </a:ext>
            </a:extLst>
          </p:cNvPr>
          <p:cNvCxnSpPr>
            <a:cxnSpLocks/>
          </p:cNvCxnSpPr>
          <p:nvPr/>
        </p:nvCxnSpPr>
        <p:spPr>
          <a:xfrm flipH="1" flipV="1">
            <a:off x="1800808" y="5411755"/>
            <a:ext cx="830425" cy="73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D320B8-92F2-2A8B-6BD9-A898FFAF0424}"/>
              </a:ext>
            </a:extLst>
          </p:cNvPr>
          <p:cNvCxnSpPr>
            <a:cxnSpLocks/>
          </p:cNvCxnSpPr>
          <p:nvPr/>
        </p:nvCxnSpPr>
        <p:spPr>
          <a:xfrm flipH="1" flipV="1">
            <a:off x="8560837" y="2060685"/>
            <a:ext cx="1394926" cy="117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927855-3185-AB88-B96B-5F47C9439039}"/>
              </a:ext>
            </a:extLst>
          </p:cNvPr>
          <p:cNvCxnSpPr/>
          <p:nvPr/>
        </p:nvCxnSpPr>
        <p:spPr>
          <a:xfrm flipH="1" flipV="1">
            <a:off x="3424335" y="3927714"/>
            <a:ext cx="2015413" cy="75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F3DBCE-2A27-51B3-D128-A8915DFA432A}"/>
              </a:ext>
            </a:extLst>
          </p:cNvPr>
          <p:cNvSpPr txBox="1"/>
          <p:nvPr/>
        </p:nvSpPr>
        <p:spPr>
          <a:xfrm>
            <a:off x="10021077" y="3195852"/>
            <a:ext cx="1017037" cy="377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Outliers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8CA60-E389-4FC3-509C-CD71FD1736BC}"/>
              </a:ext>
            </a:extLst>
          </p:cNvPr>
          <p:cNvSpPr txBox="1"/>
          <p:nvPr/>
        </p:nvSpPr>
        <p:spPr>
          <a:xfrm>
            <a:off x="2401078" y="6188695"/>
            <a:ext cx="1135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Outliers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B89D6-04A9-6D97-3265-D7523F58A5DC}"/>
              </a:ext>
            </a:extLst>
          </p:cNvPr>
          <p:cNvSpPr txBox="1"/>
          <p:nvPr/>
        </p:nvSpPr>
        <p:spPr>
          <a:xfrm>
            <a:off x="5484070" y="4655029"/>
            <a:ext cx="302544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predictive accuracy in this section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64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89BA2-B383-979E-D501-CEA4FECF1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BF72-C3D7-6155-6455-4645268E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93" y="163165"/>
            <a:ext cx="9875589" cy="94789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Did our updated LOG transform model do better?</a:t>
            </a:r>
            <a:br>
              <a:rPr lang="en-US" sz="4000" dirty="0"/>
            </a:br>
            <a:r>
              <a:rPr lang="en-US" sz="2200" dirty="0">
                <a:solidFill>
                  <a:srgbClr val="FF0000"/>
                </a:solidFill>
              </a:rPr>
              <a:t>No – Lower R-Squared, higher average error (RMSE) and violation of MLR assumption of heteroscedasticity 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5FC95-2B1D-6D76-334F-4401BC74DD4E}"/>
              </a:ext>
            </a:extLst>
          </p:cNvPr>
          <p:cNvSpPr txBox="1"/>
          <p:nvPr/>
        </p:nvSpPr>
        <p:spPr>
          <a:xfrm>
            <a:off x="9545216" y="1572726"/>
            <a:ext cx="23139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Key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R-Squared =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RMSE = 864.1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08F44-70B5-1EE7-6168-44EF9FC27E57}"/>
              </a:ext>
            </a:extLst>
          </p:cNvPr>
          <p:cNvSpPr txBox="1"/>
          <p:nvPr/>
        </p:nvSpPr>
        <p:spPr>
          <a:xfrm>
            <a:off x="10114382" y="3007700"/>
            <a:ext cx="1017037" cy="377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Outliers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37559-0BAB-F510-129E-3BB503C8E18D}"/>
              </a:ext>
            </a:extLst>
          </p:cNvPr>
          <p:cNvSpPr txBox="1"/>
          <p:nvPr/>
        </p:nvSpPr>
        <p:spPr>
          <a:xfrm>
            <a:off x="3928390" y="6048504"/>
            <a:ext cx="271987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predictive accuracy in this section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D3C42-6FF3-033D-7748-B2F58F85C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3" y="1414350"/>
            <a:ext cx="9029897" cy="435140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0BC7F6-1C7B-23B5-31AA-908913436DC8}"/>
              </a:ext>
            </a:extLst>
          </p:cNvPr>
          <p:cNvCxnSpPr>
            <a:cxnSpLocks/>
          </p:cNvCxnSpPr>
          <p:nvPr/>
        </p:nvCxnSpPr>
        <p:spPr>
          <a:xfrm flipH="1" flipV="1">
            <a:off x="8910735" y="2496056"/>
            <a:ext cx="1073020" cy="65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944502-2C61-BC93-650E-AF7A91D58675}"/>
              </a:ext>
            </a:extLst>
          </p:cNvPr>
          <p:cNvCxnSpPr>
            <a:cxnSpLocks/>
          </p:cNvCxnSpPr>
          <p:nvPr/>
        </p:nvCxnSpPr>
        <p:spPr>
          <a:xfrm flipH="1" flipV="1">
            <a:off x="2996190" y="5075853"/>
            <a:ext cx="894675" cy="110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0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6DEB5-0B64-7BB4-ED9B-9B7A27A2F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A1F1-56D3-78EF-E755-B66A64D6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9" y="0"/>
            <a:ext cx="10510070" cy="1320800"/>
          </a:xfrm>
        </p:spPr>
        <p:txBody>
          <a:bodyPr>
            <a:normAutofit/>
          </a:bodyPr>
          <a:lstStyle/>
          <a:p>
            <a:r>
              <a:rPr lang="en-US" sz="3000" b="1" dirty="0"/>
              <a:t>What do Turtle Games need to do for improved predictive modelling?</a:t>
            </a:r>
            <a:endParaRPr lang="en-GB" sz="3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2162AF-1215-2110-4CDB-3D8B6DC5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078"/>
            <a:ext cx="8596668" cy="1166106"/>
          </a:xfrm>
        </p:spPr>
        <p:txBody>
          <a:bodyPr>
            <a:normAutofit/>
          </a:bodyPr>
          <a:lstStyle/>
          <a:p>
            <a:r>
              <a:rPr lang="en-US" sz="2000" dirty="0"/>
              <a:t>Improve data collection and feature engineering</a:t>
            </a:r>
          </a:p>
          <a:p>
            <a:r>
              <a:rPr lang="en-US" sz="2000" dirty="0"/>
              <a:t>Alternative modelling techniques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GB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A739C8-4854-B565-81AA-E4606C1536D3}"/>
              </a:ext>
            </a:extLst>
          </p:cNvPr>
          <p:cNvSpPr txBox="1">
            <a:spLocks/>
          </p:cNvSpPr>
          <p:nvPr/>
        </p:nvSpPr>
        <p:spPr>
          <a:xfrm>
            <a:off x="764421" y="2768600"/>
            <a:ext cx="1051007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How can success be measured?</a:t>
            </a:r>
            <a:endParaRPr lang="en-GB" sz="3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A621E4-8BB8-361F-6A5D-46AFDC17A129}"/>
              </a:ext>
            </a:extLst>
          </p:cNvPr>
          <p:cNvSpPr txBox="1">
            <a:spLocks/>
          </p:cNvSpPr>
          <p:nvPr/>
        </p:nvSpPr>
        <p:spPr>
          <a:xfrm>
            <a:off x="917509" y="4058816"/>
            <a:ext cx="8596668" cy="116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i="1" dirty="0"/>
          </a:p>
          <a:p>
            <a:endParaRPr lang="en-US" b="1" i="1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E38F7-559A-FD60-33AE-72FE55598820}"/>
              </a:ext>
            </a:extLst>
          </p:cNvPr>
          <p:cNvSpPr txBox="1"/>
          <p:nvPr/>
        </p:nvSpPr>
        <p:spPr>
          <a:xfrm>
            <a:off x="677333" y="3855099"/>
            <a:ext cx="90544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A/B Testing – calculate conversion rate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Improvements in key metrics (R-Squared, RMSE)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Elimination/ reduction of heteroscedasticity using BP test 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0283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39C-C92F-7290-68E5-71C50CEF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49" y="-242597"/>
            <a:ext cx="8596668" cy="1389225"/>
          </a:xfrm>
        </p:spPr>
        <p:txBody>
          <a:bodyPr/>
          <a:lstStyle/>
          <a:p>
            <a:r>
              <a:rPr lang="en-US" sz="3200" dirty="0"/>
              <a:t>How can customers be segmented?</a:t>
            </a:r>
            <a:br>
              <a:rPr lang="en-US" dirty="0"/>
            </a:br>
            <a:r>
              <a:rPr lang="en-US" sz="2000" dirty="0"/>
              <a:t>Do any of our customers share similar characteristics?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B0A95-EEF2-2BBC-D80C-2689B2C0A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9" y="904032"/>
            <a:ext cx="8705461" cy="4190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EBE592-36CF-936B-E162-23CA5AEA3FF7}"/>
              </a:ext>
            </a:extLst>
          </p:cNvPr>
          <p:cNvSpPr txBox="1"/>
          <p:nvPr/>
        </p:nvSpPr>
        <p:spPr>
          <a:xfrm>
            <a:off x="1691294" y="5361426"/>
            <a:ext cx="710992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0 (Blue) - "Luxury Enthusiasts" (18% of customers)</a:t>
            </a:r>
            <a:endParaRPr lang="en-GB" sz="16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1 (Orange) - "Value Seekers" (39% of customers)</a:t>
            </a:r>
            <a:endParaRPr lang="en-GB" sz="1600" b="1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b="1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2 (Green) - "Practical Professionals" (17% of customers)</a:t>
            </a:r>
            <a:r>
              <a:rPr lang="en-GB" sz="1600" kern="1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600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3 (Red) - "Aspirational Shoppers" (13% of customers)</a:t>
            </a:r>
            <a:endParaRPr lang="en-GB" sz="1600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4 (Purple) - "Budget-Conscious Consumers" (14% of customers)</a:t>
            </a:r>
            <a:r>
              <a:rPr lang="en-GB" sz="1600" kern="1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600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D7C0A-6582-5C52-03FF-AD8523A99A07}"/>
              </a:ext>
            </a:extLst>
          </p:cNvPr>
          <p:cNvSpPr txBox="1"/>
          <p:nvPr/>
        </p:nvSpPr>
        <p:spPr>
          <a:xfrm>
            <a:off x="9808028" y="1641150"/>
            <a:ext cx="1875453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Action</a:t>
            </a:r>
            <a:r>
              <a:rPr lang="en-US" b="1" dirty="0">
                <a:solidFill>
                  <a:schemeClr val="tx1"/>
                </a:solidFill>
              </a:rPr>
              <a:t>: 5 distinct customer segments at Turtle games to be targeted differently through marketing campaigns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09833-1B96-B5FF-1132-0DAE8BC1A388}"/>
              </a:ext>
            </a:extLst>
          </p:cNvPr>
          <p:cNvSpPr txBox="1"/>
          <p:nvPr/>
        </p:nvSpPr>
        <p:spPr>
          <a:xfrm>
            <a:off x="9808028" y="5094513"/>
            <a:ext cx="1976535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B050"/>
                </a:solidFill>
              </a:rPr>
              <a:t>Note</a:t>
            </a:r>
            <a:r>
              <a:rPr lang="en-US" sz="1600" i="1" dirty="0">
                <a:solidFill>
                  <a:srgbClr val="00B050"/>
                </a:solidFill>
              </a:rPr>
              <a:t>: full details of distinct customer segmentation marketing strategies can be found in the technical report</a:t>
            </a:r>
            <a:endParaRPr lang="en-GB" sz="16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63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1C5-7FFB-1284-AD1A-4A3BC5DC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48" y="62022"/>
            <a:ext cx="8596668" cy="998376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Customer feedback analysis (</a:t>
            </a:r>
            <a:r>
              <a:rPr lang="en-US" sz="2200" dirty="0"/>
              <a:t>2000 reviews/summaries</a:t>
            </a:r>
            <a:r>
              <a:rPr lang="en-US" sz="3300" dirty="0"/>
              <a:t>)</a:t>
            </a:r>
            <a:br>
              <a:rPr lang="en-US" dirty="0"/>
            </a:br>
            <a:r>
              <a:rPr lang="en-US" sz="2400" dirty="0">
                <a:solidFill>
                  <a:srgbClr val="00B050"/>
                </a:solidFill>
              </a:rPr>
              <a:t>Customer reviews and summaries are mainly positive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Strong presence of neutral summaries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F925C-6D4E-D1AF-7500-2DCE062F2962}"/>
              </a:ext>
            </a:extLst>
          </p:cNvPr>
          <p:cNvSpPr txBox="1"/>
          <p:nvPr/>
        </p:nvSpPr>
        <p:spPr>
          <a:xfrm>
            <a:off x="9965094" y="3242785"/>
            <a:ext cx="210871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Customer reviews – 89% </a:t>
            </a:r>
            <a:r>
              <a:rPr lang="en-US" sz="1600" dirty="0">
                <a:solidFill>
                  <a:srgbClr val="00B050"/>
                </a:solidFill>
              </a:rPr>
              <a:t>positive</a:t>
            </a:r>
            <a:r>
              <a:rPr lang="en-US" sz="1600" dirty="0"/>
              <a:t> sentiment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36CAD-2A71-6400-9175-D7D3A789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03287"/>
            <a:ext cx="9871788" cy="405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14198B-5E5A-3F60-C312-294BA848E3BD}"/>
              </a:ext>
            </a:extLst>
          </p:cNvPr>
          <p:cNvSpPr txBox="1"/>
          <p:nvPr/>
        </p:nvSpPr>
        <p:spPr>
          <a:xfrm>
            <a:off x="10086392" y="558896"/>
            <a:ext cx="186612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Customer summaries – 58% </a:t>
            </a:r>
            <a:r>
              <a:rPr lang="en-US" sz="1600" dirty="0">
                <a:solidFill>
                  <a:srgbClr val="00B050"/>
                </a:solidFill>
              </a:rPr>
              <a:t>positive</a:t>
            </a:r>
            <a:r>
              <a:rPr lang="en-US" sz="1600" dirty="0"/>
              <a:t> sentiment</a:t>
            </a:r>
            <a:endParaRPr lang="en-GB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7C1F16-53B9-379D-B22A-D9DECEDE8375}"/>
              </a:ext>
            </a:extLst>
          </p:cNvPr>
          <p:cNvCxnSpPr/>
          <p:nvPr/>
        </p:nvCxnSpPr>
        <p:spPr>
          <a:xfrm flipH="1" flipV="1">
            <a:off x="9358604" y="2752531"/>
            <a:ext cx="606490" cy="6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B1DBDB-B05A-5828-0458-F6E78763BE0B}"/>
              </a:ext>
            </a:extLst>
          </p:cNvPr>
          <p:cNvCxnSpPr>
            <a:stCxn id="7" idx="1"/>
          </p:cNvCxnSpPr>
          <p:nvPr/>
        </p:nvCxnSpPr>
        <p:spPr>
          <a:xfrm flipH="1">
            <a:off x="6680718" y="974395"/>
            <a:ext cx="3405674" cy="83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8495B2-9FFA-6BD0-887A-146235460D8A}"/>
              </a:ext>
            </a:extLst>
          </p:cNvPr>
          <p:cNvSpPr txBox="1"/>
          <p:nvPr/>
        </p:nvSpPr>
        <p:spPr>
          <a:xfrm>
            <a:off x="4935895" y="5797602"/>
            <a:ext cx="210871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Customer summaries – 36% </a:t>
            </a:r>
            <a:r>
              <a:rPr lang="en-US" sz="1600" dirty="0">
                <a:solidFill>
                  <a:schemeClr val="accent4"/>
                </a:solidFill>
              </a:rPr>
              <a:t>neutral</a:t>
            </a:r>
            <a:r>
              <a:rPr lang="en-US" sz="1600" dirty="0"/>
              <a:t> sentiment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211A8C-03FE-262A-F7BA-196FF4ED63CB}"/>
              </a:ext>
            </a:extLst>
          </p:cNvPr>
          <p:cNvCxnSpPr/>
          <p:nvPr/>
        </p:nvCxnSpPr>
        <p:spPr>
          <a:xfrm flipH="1" flipV="1">
            <a:off x="4583782" y="3498980"/>
            <a:ext cx="743998" cy="229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7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0F8BE-B840-7448-FE27-4934A2147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F41316-1B5A-F9F9-BC7D-C13B43AE0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1847461"/>
            <a:ext cx="11310258" cy="481459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DA4F62-DD6E-B3E9-4633-0E8E2056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7" y="466531"/>
            <a:ext cx="10831285" cy="1455575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What are customers saying? – </a:t>
            </a:r>
            <a:r>
              <a:rPr lang="en-US" sz="3000" b="1" dirty="0">
                <a:solidFill>
                  <a:srgbClr val="92D050"/>
                </a:solidFill>
              </a:rPr>
              <a:t>The positive stuff</a:t>
            </a:r>
            <a:br>
              <a:rPr lang="en-US" sz="3000" dirty="0"/>
            </a:br>
            <a:r>
              <a:rPr lang="en-US" sz="2200" dirty="0">
                <a:solidFill>
                  <a:srgbClr val="00B050"/>
                </a:solidFill>
              </a:rPr>
              <a:t>Common positive words mentioned: ‘great’, ‘fun’, ‘love’</a:t>
            </a:r>
            <a:br>
              <a:rPr lang="en-US" sz="2200" dirty="0">
                <a:solidFill>
                  <a:srgbClr val="00B050"/>
                </a:solidFill>
              </a:rPr>
            </a:br>
            <a:br>
              <a:rPr lang="en-US" sz="2200" dirty="0">
                <a:solidFill>
                  <a:srgbClr val="00B050"/>
                </a:solidFill>
              </a:rPr>
            </a:br>
            <a:r>
              <a:rPr lang="en-US" sz="2200" b="1" dirty="0"/>
              <a:t>How can we do better? </a:t>
            </a:r>
            <a:br>
              <a:rPr lang="en-US" sz="2200" b="1" dirty="0"/>
            </a:br>
            <a:r>
              <a:rPr lang="en-US" sz="2200" dirty="0"/>
              <a:t>Speak to our customers to understand successful factors / amplify words in advertising</a:t>
            </a:r>
            <a:br>
              <a:rPr lang="en-US" sz="2200" dirty="0">
                <a:solidFill>
                  <a:srgbClr val="FF0000"/>
                </a:solidFill>
              </a:rPr>
            </a:br>
            <a:br>
              <a:rPr lang="en-US" sz="3000" dirty="0"/>
            </a:b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91098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</TotalTime>
  <Words>1018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Trebuchet MS</vt:lpstr>
      <vt:lpstr>Wingdings 3</vt:lpstr>
      <vt:lpstr>Office Theme</vt:lpstr>
      <vt:lpstr>Facet</vt:lpstr>
      <vt:lpstr>Turtle Games</vt:lpstr>
      <vt:lpstr>Context</vt:lpstr>
      <vt:lpstr>Customer insights What does our data tell us about how customers accumulate loyalty points?</vt:lpstr>
      <vt:lpstr>What was the outcome of our MLR model? Positives: strong explanation in loyalty point variation  Negatives: violation of MLR assumption of heteroscedasticity and high average error (RMSE)</vt:lpstr>
      <vt:lpstr>Did our updated LOG transform model do better? No – Lower R-Squared, higher average error (RMSE) and violation of MLR assumption of heteroscedasticity </vt:lpstr>
      <vt:lpstr>What do Turtle Games need to do for improved predictive modelling?</vt:lpstr>
      <vt:lpstr>How can customers be segmented? Do any of our customers share similar characteristics?</vt:lpstr>
      <vt:lpstr>Customer feedback analysis (2000 reviews/summaries) Customer reviews and summaries are mainly positive Strong presence of neutral summaries</vt:lpstr>
      <vt:lpstr>What are customers saying? – The positive stuff Common positive words mentioned: ‘great’, ‘fun’, ‘love’  How can we do better?  Speak to our customers to understand successful factors / amplify words in advertising  </vt:lpstr>
      <vt:lpstr>What are customers saying? – The negative stuff Common negative words mentioned: ‘difficult’, ‘boring’ ‘disappointed’ (negative reviews/summaries can be found in the Jupyter Notebook)  </vt:lpstr>
      <vt:lpstr>Statistical Analysis Loyalty point data is right/positive skewed and NOT normally distributed What does that mean? It means there is a distinct but small customer segment of high-value customers with substantially larger loyalty point balances </vt:lpstr>
      <vt:lpstr>Why does this distinct customer segment have, on average, 4 times a many loyalty points? Income and Loyalty are strongly correlated (79%)  </vt:lpstr>
      <vt:lpstr>Challenges</vt:lpstr>
      <vt:lpstr>Final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Harshdeep Kohli</dc:creator>
  <cp:lastModifiedBy>Harshdeep Kohli</cp:lastModifiedBy>
  <cp:revision>83</cp:revision>
  <dcterms:created xsi:type="dcterms:W3CDTF">2025-04-10T10:56:57Z</dcterms:created>
  <dcterms:modified xsi:type="dcterms:W3CDTF">2025-04-14T13:25:23Z</dcterms:modified>
</cp:coreProperties>
</file>