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172edb58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2172edb58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172edb5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2172edb5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172edb58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2172edb58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2172edb58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172edb58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172edb58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42172edb58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172edb58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172edb58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2172edb58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172edb58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172edb58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2172edb58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172edb58_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42172edb5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172edb58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172edb58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2172edb58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2172edb58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2172edb58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2172edb58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172edb58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172edb58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Summary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previous works have low inference time and high memory (head of VGG16 ~ 120M parameters, &gt;1 second to process the image)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2 stage pipeline is expensive, used the head to extract local features for candidate boxes and for their 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Fast RCNN used selective search , Faster RCNN used RPNs to generate region proposals in lesser time.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RPN proposes grid of boxes of varying scales and aspect ratio which might contain the object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predicts the possibility of the anchor being a fg or bg and refining the anchor.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image pyramid: scaled images stacked together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cms-rcnn: large memory req, low detection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Decreased Inference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Low Memory Footprint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Scale Invariance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important parts: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base network, comprising of VGG16 minus the fc layers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detection modules M1,M2,M3 with M1 detecting the smallest face, M3 detecting the largest and M2 in the middle. The modules have strides of 8,16,32 respectively. K anchors per sliding window with the centers mapped to the center of the window, having different scales, but with aspect ratio of 1, to reduce the # of achor boxes. This is in contrast to the actual RPN where aspect ratio may vary which may not impact the accuracy.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Each detection module has class score,0/1 output determining if fg/bg  and regression output, predicts the change in scale/translation to match the positive anchor.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Context module: use larger filters 5x5,7x7 for achieving a similar enlarging window effect. this way receptive field is </a:t>
            </a:r>
            <a:r>
              <a:rPr lang="en-US"/>
              <a:t>proportional</a:t>
            </a:r>
            <a:r>
              <a:rPr lang="en-US"/>
              <a:t> to the stride. reduce parameters we use 3x3 seq convolutions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Talk about OHNM, OHPM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Anchors with IoU &gt; 0.5 -&gt; positive class, IoU &lt; 0.3 -&gt; negative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{1,2} M1, {4,8} M2, {16,32} M3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42172edb58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172edb58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172edb58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42172edb58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172edb5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42172edb58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172edb5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2172edb5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172edb5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2172edb5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6046265"/>
            <a:ext cx="4650699" cy="34491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lvl="0" marR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and Chart">
  <p:cSld name="Text and Char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>
            <p:ph idx="2" type="chart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b="0" i="0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0" y="0"/>
            <a:ext cx="1218895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">
  <p:cSld name="Divider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lvl="0" marR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Text">
  <p:cSld name="1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b="0" i="0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Text">
  <p:cSld name="2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b="0" i="0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List">
  <p:cSld name="Bulleted Lis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/>
          <a:lstStyle>
            <a:lvl1pPr indent="-36703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18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b="0" i="0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3 level Bullet List">
  <p:cSld name=" 3 level Bullet Lis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b="0" i="0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35294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and Photo">
  <p:cSld name="Text and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>
            <p:ph idx="2" type="pic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b="0" i="0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and 3 Photos">
  <p:cSld name="Text and 3 Photo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>
            <p:ph idx="2" type="pic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b="0" i="0" sz="3600" u="none" cap="none" strike="noStrike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9"/>
          <p:cNvSpPr/>
          <p:nvPr>
            <p:ph idx="3" type="pic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9"/>
          <p:cNvSpPr/>
          <p:nvPr>
            <p:ph idx="4" type="pic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None/>
              <a:defRPr b="0" i="0" sz="18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Width Photo">
  <p:cSld name="Full Width Pho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6" marL="2743131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1218895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/>
        </p:nvSpPr>
        <p:spPr>
          <a:xfrm>
            <a:off x="11045952" y="6221885"/>
            <a:ext cx="725424" cy="53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-US" sz="2100"/>
              <a:t>Mahyar Najibi, Pouya Samangouei, Rama Chellapa, Larry Davis (ICCV 2017)</a:t>
            </a:r>
            <a:endParaRPr sz="2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z="4500"/>
              <a:t>SSH: Single Stage Headless Face Detector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566925" y="2185425"/>
            <a:ext cx="54636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-36957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</a:pPr>
            <a:r>
              <a:rPr lang="en-US" sz="1600"/>
              <a:t>Loss is calculated based on </a:t>
            </a:r>
            <a:r>
              <a:rPr lang="en-US" sz="1600">
                <a:solidFill>
                  <a:srgbClr val="FF9900"/>
                </a:solidFill>
              </a:rPr>
              <a:t>face</a:t>
            </a:r>
            <a:r>
              <a:rPr lang="en-US" sz="1600"/>
              <a:t> </a:t>
            </a:r>
            <a:r>
              <a:rPr lang="en-US" sz="1600">
                <a:solidFill>
                  <a:srgbClr val="FF9900"/>
                </a:solidFill>
              </a:rPr>
              <a:t>classification loss</a:t>
            </a:r>
            <a:r>
              <a:rPr lang="en-US" sz="1600"/>
              <a:t> and</a:t>
            </a:r>
            <a:r>
              <a:rPr lang="en-US" sz="1600">
                <a:solidFill>
                  <a:srgbClr val="FF00FF"/>
                </a:solidFill>
              </a:rPr>
              <a:t> bounding-box regression loss.</a:t>
            </a:r>
            <a:endParaRPr sz="1600">
              <a:solidFill>
                <a:srgbClr val="FF00FF"/>
              </a:solidFill>
            </a:endParaRPr>
          </a:p>
          <a:p>
            <a:pPr indent="-36957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9900"/>
                </a:solidFill>
              </a:rPr>
              <a:t>Face Classification Loss</a:t>
            </a:r>
            <a:r>
              <a:rPr lang="en-US" sz="1600"/>
              <a:t>: calculated as multinomial logistic loss(</a:t>
            </a:r>
            <a:r>
              <a:rPr lang="en-US" sz="1600">
                <a:solidFill>
                  <a:srgbClr val="FF0000"/>
                </a:solidFill>
              </a:rPr>
              <a:t>cross-entropy</a:t>
            </a:r>
            <a:r>
              <a:rPr lang="en-US" sz="1600"/>
              <a:t>) on predicted class scores(p_i) and ground truth labels(g_i) per anchor (k)</a:t>
            </a:r>
            <a:endParaRPr sz="1600"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Multi-task Loss function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200" y="2183609"/>
            <a:ext cx="5856674" cy="165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6536250" y="2096000"/>
            <a:ext cx="2454300" cy="848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566925" y="2185425"/>
            <a:ext cx="54636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-36957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</a:pPr>
            <a:r>
              <a:rPr lang="en-US" sz="1600"/>
              <a:t>Loss is calculated based on </a:t>
            </a:r>
            <a:r>
              <a:rPr lang="en-US" sz="1600">
                <a:solidFill>
                  <a:srgbClr val="FF9900"/>
                </a:solidFill>
              </a:rPr>
              <a:t>face</a:t>
            </a:r>
            <a:r>
              <a:rPr lang="en-US" sz="1600"/>
              <a:t> </a:t>
            </a:r>
            <a:r>
              <a:rPr lang="en-US" sz="1600">
                <a:solidFill>
                  <a:srgbClr val="FF9900"/>
                </a:solidFill>
              </a:rPr>
              <a:t>classification loss</a:t>
            </a:r>
            <a:r>
              <a:rPr lang="en-US" sz="1600"/>
              <a:t> and</a:t>
            </a:r>
            <a:r>
              <a:rPr lang="en-US" sz="1600">
                <a:solidFill>
                  <a:srgbClr val="FF00FF"/>
                </a:solidFill>
              </a:rPr>
              <a:t> bounding-box regression loss.</a:t>
            </a:r>
            <a:endParaRPr sz="1600">
              <a:solidFill>
                <a:srgbClr val="FF00FF"/>
              </a:solidFill>
            </a:endParaRPr>
          </a:p>
          <a:p>
            <a:pPr indent="-36957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9900"/>
                </a:solidFill>
              </a:rPr>
              <a:t>Face Classification Loss</a:t>
            </a:r>
            <a:r>
              <a:rPr lang="en-US" sz="1600"/>
              <a:t>: calculated as multinomial logistic loss(</a:t>
            </a:r>
            <a:r>
              <a:rPr lang="en-US" sz="1600">
                <a:solidFill>
                  <a:srgbClr val="FF0000"/>
                </a:solidFill>
              </a:rPr>
              <a:t>cross-entropy</a:t>
            </a:r>
            <a:r>
              <a:rPr lang="en-US" sz="1600"/>
              <a:t>) on predicted class scores(p_i) and ground truth labels(g_i) per anchor (k)</a:t>
            </a:r>
            <a:endParaRPr sz="1600"/>
          </a:p>
          <a:p>
            <a:pPr indent="-369570" lvl="0" marL="457200" rtl="0" algn="l"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00FF"/>
                </a:solidFill>
              </a:rPr>
              <a:t>Bounding Box Regression Loss</a:t>
            </a:r>
            <a:r>
              <a:rPr lang="en-US" sz="1600"/>
              <a:t>: calculated as </a:t>
            </a:r>
            <a:r>
              <a:rPr lang="en-US" sz="1600">
                <a:solidFill>
                  <a:srgbClr val="FF0000"/>
                </a:solidFill>
              </a:rPr>
              <a:t>SmoothL1Loss</a:t>
            </a:r>
            <a:r>
              <a:rPr lang="en-US" sz="1600"/>
              <a:t> on predicted (x,y,w,h) bbox representation (b_i) and ground truth regression targets(t_i) on the anchors representing the face class per anchor (k). </a:t>
            </a:r>
            <a:endParaRPr b="1" sz="1600"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Multi-task Loss function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200" y="2183609"/>
            <a:ext cx="5856674" cy="165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8043900" y="2928700"/>
            <a:ext cx="3291000" cy="907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Results (Precision, Recall</a:t>
            </a:r>
            <a:r>
              <a:rPr baseline="30000" lang="en-US"/>
              <a:t>*</a:t>
            </a:r>
            <a:r>
              <a:rPr lang="en-US"/>
              <a:t>)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66925" y="2185425"/>
            <a:ext cx="4958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Trained on 3 Datasets: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FF0000"/>
                </a:solidFill>
              </a:rPr>
              <a:t>WIDER </a:t>
            </a:r>
            <a:r>
              <a:rPr lang="en-US" sz="1800"/>
              <a:t>dataset (Training, Testing)</a:t>
            </a:r>
            <a:endParaRPr sz="1800"/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FF0000"/>
                </a:solidFill>
              </a:rPr>
              <a:t>FDDB</a:t>
            </a:r>
            <a:r>
              <a:rPr lang="en-US" sz="1800"/>
              <a:t> dataset (Testing only)</a:t>
            </a:r>
            <a:endParaRPr sz="1800"/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rgbClr val="FF0000"/>
                </a:solidFill>
              </a:rPr>
              <a:t>Pascal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Faces</a:t>
            </a:r>
            <a:r>
              <a:rPr lang="en-US" sz="1800"/>
              <a:t> (Evaluation)</a:t>
            </a:r>
            <a:endParaRPr sz="1800"/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Validation and Test sets are divided into </a:t>
            </a:r>
            <a:r>
              <a:rPr lang="en-US" sz="1800">
                <a:solidFill>
                  <a:schemeClr val="dk1"/>
                </a:solidFill>
              </a:rPr>
              <a:t>easy</a:t>
            </a:r>
            <a:r>
              <a:rPr b="0" lang="en-US" sz="1800">
                <a:solidFill>
                  <a:schemeClr val="dk1"/>
                </a:solidFill>
              </a:rPr>
              <a:t>, </a:t>
            </a:r>
            <a:r>
              <a:rPr lang="en-US" sz="1800">
                <a:solidFill>
                  <a:schemeClr val="dk1"/>
                </a:solidFill>
              </a:rPr>
              <a:t>medium</a:t>
            </a:r>
            <a:r>
              <a:rPr b="0" lang="en-US" sz="1800">
                <a:solidFill>
                  <a:schemeClr val="dk1"/>
                </a:solidFill>
              </a:rPr>
              <a:t> and </a:t>
            </a:r>
            <a:r>
              <a:rPr lang="en-US" sz="1800">
                <a:solidFill>
                  <a:schemeClr val="dk1"/>
                </a:solidFill>
              </a:rPr>
              <a:t>hard</a:t>
            </a:r>
            <a:r>
              <a:rPr b="0" lang="en-US" sz="1800">
                <a:solidFill>
                  <a:schemeClr val="dk1"/>
                </a:solidFill>
              </a:rPr>
              <a:t> subsets of the data. </a:t>
            </a:r>
            <a:endParaRPr b="0" sz="1800">
              <a:solidFill>
                <a:schemeClr val="dk1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788" y="2134038"/>
            <a:ext cx="62769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Results (WIDER test set)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9300"/>
            <a:ext cx="117157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Results (FDDB, Pascal faces)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9300"/>
            <a:ext cx="11887199" cy="391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More Results (Timing)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300" y="2271825"/>
            <a:ext cx="63246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569469" y="2189263"/>
            <a:ext cx="40026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lang="en-US" sz="1800">
                <a:solidFill>
                  <a:schemeClr val="dk1"/>
                </a:solidFill>
              </a:rPr>
              <a:t>Timinig Results are based on WIDER validation set.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Max Size (m x M) where image is resized to “m” pixels while the longest side is &lt; “M” pixels. </a:t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566928" y="2185416"/>
            <a:ext cx="9678900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SSH is single stage, scale invariant face detector with low memory requirements.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Achieves state-of-the-art without using “head” of the base network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Uses efficient convolution based context model in contrast to using image pyramid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Uses detection modules to identify faces of varying scales in an image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Tested against WIDER dataset, FDDB dataset &amp; Pascal-Faces with reduced detection time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Additional Slides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Region Proposal Network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566927" y="2185425"/>
            <a:ext cx="4745700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Contains anchors as a dense grid of boxes with various scales and aspect ratios,centered at each location in the feature map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RPN predicts the possibility of an anchor being background or foreground, and refine the anchor.</a:t>
            </a:r>
            <a:endParaRPr b="0" sz="1800">
              <a:solidFill>
                <a:schemeClr val="dk1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102" y="2185425"/>
            <a:ext cx="54959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SmoothL1Loss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566926" y="2185425"/>
            <a:ext cx="5925300" cy="38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0" lang="en-US" sz="1600">
                <a:solidFill>
                  <a:schemeClr val="dk1"/>
                </a:solidFill>
              </a:rPr>
              <a:t>Also known as </a:t>
            </a:r>
            <a:r>
              <a:rPr b="0" lang="en-US" sz="1600">
                <a:solidFill>
                  <a:schemeClr val="dk1"/>
                </a:solidFill>
              </a:rPr>
              <a:t>Huber Loss or Smooth Mean Absolute Error</a:t>
            </a:r>
            <a:endParaRPr b="0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0" lang="en-US" sz="1600">
                <a:solidFill>
                  <a:schemeClr val="dk1"/>
                </a:solidFill>
              </a:rPr>
              <a:t>Less sensitive to outliers than L</a:t>
            </a:r>
            <a:r>
              <a:rPr b="0" baseline="-25000" lang="en-US" sz="1600">
                <a:solidFill>
                  <a:schemeClr val="dk1"/>
                </a:solidFill>
              </a:rPr>
              <a:t>2</a:t>
            </a:r>
            <a:r>
              <a:rPr b="0" lang="en-US" sz="1600">
                <a:solidFill>
                  <a:schemeClr val="dk1"/>
                </a:solidFill>
              </a:rPr>
              <a:t> loss</a:t>
            </a:r>
            <a:endParaRPr b="0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0" lang="en-US" sz="1600">
                <a:solidFill>
                  <a:schemeClr val="dk1"/>
                </a:solidFill>
              </a:rPr>
              <a:t>Differentiable at 0</a:t>
            </a:r>
            <a:endParaRPr b="0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Hyperparameter</a:t>
            </a:r>
            <a:r>
              <a:rPr b="0" lang="en-US" sz="1600">
                <a:solidFill>
                  <a:schemeClr val="dk1"/>
                </a:solidFill>
              </a:rPr>
              <a:t>: 𝛿 (delta), determines the threshold to consider an outlier</a:t>
            </a:r>
            <a:endParaRPr b="0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for </a:t>
            </a:r>
            <a:r>
              <a:rPr b="1" lang="en-US" sz="1600"/>
              <a:t>𝛿 ~ 0</a:t>
            </a:r>
            <a:r>
              <a:rPr lang="en-US" sz="1600"/>
              <a:t>, SmoothL1Loss ~ </a:t>
            </a:r>
            <a:r>
              <a:rPr lang="en-US" sz="1600"/>
              <a:t>MAE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for </a:t>
            </a:r>
            <a:r>
              <a:rPr b="1" lang="en-US" sz="1600"/>
              <a:t>𝛿 ~ inf.</a:t>
            </a:r>
            <a:r>
              <a:rPr lang="en-US" sz="1600"/>
              <a:t> , SmoothL1Loss ~ MSE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A84F"/>
                </a:solidFill>
              </a:rPr>
              <a:t>+</a:t>
            </a:r>
            <a:r>
              <a:rPr b="0" lang="en-US" sz="1600">
                <a:solidFill>
                  <a:srgbClr val="6AA84F"/>
                </a:solidFill>
              </a:rPr>
              <a:t> Using MSE can lead to missing minima when training NN with Large Gradients. Combines the goodness of both MSE &amp; MAE.</a:t>
            </a:r>
            <a:endParaRPr b="0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</a:rPr>
              <a:t>-</a:t>
            </a:r>
            <a:r>
              <a:rPr b="0" lang="en-US" sz="1600">
                <a:solidFill>
                  <a:srgbClr val="CC0000"/>
                </a:solidFill>
              </a:rPr>
              <a:t> Need to train the hyperparameter which can be an iterative process. </a:t>
            </a:r>
            <a:endParaRPr b="0" sz="1600">
              <a:solidFill>
                <a:srgbClr val="CC0000"/>
              </a:solidFill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226" y="2185425"/>
            <a:ext cx="5394973" cy="12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650" y="3208675"/>
            <a:ext cx="4345375" cy="3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69480" y="2189275"/>
            <a:ext cx="10988700" cy="37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Detecting small faces is a challenging task with high inference time and low memory footprint becoming essential requirements.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Most of the previous works for object detection use a 2-stage pipeline with bounding box proposals followed by classification task on all proposed bounding boxes.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Most 2-stage detectors use context information by: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enlarging the windows around proposals (Multipath Network)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employing a recurrent neural network (Inside Outside Networks)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Presence of fully-connected layers at the “head” of the network is computationally expensive and adds to the memory requirements.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69480" y="2189275"/>
            <a:ext cx="10942800" cy="37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/>
              <a:t>An improvement, the previous state-of-the-art (“Finding Tiny Faces”) used RPN-like model based on Faster RCNN to directly detect faces. But using an image pyramid as input , reduces detection speed.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/>
              <a:t>CMS-RCNN, based on Faster RCNN, incorporated context information and added skip connections to the Faster RCNN. It also has a large memory requirement.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SSD, YOLO used an approach to classify and regress boxes simultaneously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Previous Works (contd...)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69475" y="2189275"/>
            <a:ext cx="6402900" cy="3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employs </a:t>
            </a:r>
            <a:r>
              <a:rPr lang="en-US">
                <a:solidFill>
                  <a:srgbClr val="FF0000"/>
                </a:solidFill>
              </a:rPr>
              <a:t>single stage</a:t>
            </a:r>
            <a:r>
              <a:rPr lang="en-US"/>
              <a:t> run for detecting tiny faces. Classification and Regression on proposed boxes done simultaneously without any proposal stage. </a:t>
            </a:r>
            <a:endParaRPr/>
          </a:p>
          <a:p>
            <a:pPr indent="-3429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>
                <a:solidFill>
                  <a:srgbClr val="FF0000"/>
                </a:solidFill>
              </a:rPr>
              <a:t>scale invariant, </a:t>
            </a:r>
            <a:r>
              <a:rPr lang="en-US"/>
              <a:t>as it does not generate an input pyramid of scaled images, </a:t>
            </a:r>
            <a:r>
              <a:rPr lang="en-US"/>
              <a:t>uses 3 detection modules M1, M2, M3 with steps 8,16, 32 respectively for detecting </a:t>
            </a:r>
            <a:r>
              <a:rPr lang="en-US">
                <a:solidFill>
                  <a:srgbClr val="FF0000"/>
                </a:solidFill>
              </a:rPr>
              <a:t>small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medium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large</a:t>
            </a:r>
            <a:r>
              <a:rPr lang="en-US"/>
              <a:t> faces. </a:t>
            </a:r>
            <a:endParaRPr/>
          </a:p>
          <a:p>
            <a:pPr indent="-3429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>
                <a:solidFill>
                  <a:srgbClr val="FF0000"/>
                </a:solidFill>
              </a:rPr>
              <a:t>Light -weight </a:t>
            </a:r>
            <a:r>
              <a:rPr lang="en-US"/>
              <a:t>network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achieved by removing the fully-connected layers at the “head” of the network. Also, it contains lesser parameters for detection and context modules than Faster RCNN’s proposal generation</a:t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Introduction</a:t>
            </a:r>
            <a:endParaRPr b="0" i="0" sz="3600" u="none" cap="none" strike="noStrike">
              <a:solidFill>
                <a:srgbClr val="005BB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375" y="2036875"/>
            <a:ext cx="5058350" cy="34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Architecture</a:t>
            </a:r>
            <a:endParaRPr b="0" i="0" sz="3600" u="none" cap="none" strike="noStrike">
              <a:solidFill>
                <a:srgbClr val="005BB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34079" l="18244" r="23035" t="17331"/>
          <a:stretch/>
        </p:blipFill>
        <p:spPr>
          <a:xfrm>
            <a:off x="4982525" y="1038800"/>
            <a:ext cx="6876601" cy="29417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14323" y="2290400"/>
            <a:ext cx="44682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Base Network </a:t>
            </a:r>
            <a:r>
              <a:rPr lang="en-US" sz="1600"/>
              <a:t>: VGG16 with the fully connected layers removed.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065400" y="2371800"/>
            <a:ext cx="1097400" cy="1296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Architecture</a:t>
            </a:r>
            <a:endParaRPr b="0" i="0" sz="3600" u="none" cap="none" strike="noStrike">
              <a:solidFill>
                <a:srgbClr val="005BB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34079" l="18244" r="23035" t="17331"/>
          <a:stretch/>
        </p:blipFill>
        <p:spPr>
          <a:xfrm>
            <a:off x="4982525" y="1038800"/>
            <a:ext cx="6876601" cy="294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14323" y="2290400"/>
            <a:ext cx="44682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Base Network </a:t>
            </a:r>
            <a:r>
              <a:rPr lang="en-US" sz="1600"/>
              <a:t>: VGG16 with the fully connected layers removed. </a:t>
            </a:r>
            <a:endParaRPr sz="1600"/>
          </a:p>
          <a:p>
            <a:pPr indent="-3302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Detection Module</a:t>
            </a:r>
            <a:r>
              <a:rPr lang="en-US" sz="1600"/>
              <a:t>: 3 detection modules for different scales [M1, M2, M3]</a:t>
            </a:r>
            <a:endParaRPr sz="1600"/>
          </a:p>
          <a:p>
            <a:pPr indent="-33020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use </a:t>
            </a:r>
            <a:r>
              <a:rPr b="1" lang="en-US" sz="1600">
                <a:solidFill>
                  <a:schemeClr val="dk1"/>
                </a:solidFill>
              </a:rPr>
              <a:t>RPN</a:t>
            </a:r>
            <a:r>
              <a:rPr lang="en-US" sz="1600">
                <a:solidFill>
                  <a:schemeClr val="dk1"/>
                </a:solidFill>
              </a:rPr>
              <a:t> to build set of anchors. Each location defines K anchors with different scales.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consists of a </a:t>
            </a:r>
            <a:r>
              <a:rPr lang="en-US" sz="1600">
                <a:solidFill>
                  <a:srgbClr val="FF0000"/>
                </a:solidFill>
              </a:rPr>
              <a:t>binary classifier</a:t>
            </a:r>
            <a:r>
              <a:rPr lang="en-US" sz="1600">
                <a:solidFill>
                  <a:schemeClr val="dk1"/>
                </a:solidFill>
              </a:rPr>
              <a:t> and </a:t>
            </a:r>
            <a:r>
              <a:rPr lang="en-US" sz="1600">
                <a:solidFill>
                  <a:srgbClr val="FF0000"/>
                </a:solidFill>
              </a:rPr>
              <a:t>regressor.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-7250"/>
          <a:stretch/>
        </p:blipFill>
        <p:spPr>
          <a:xfrm>
            <a:off x="6065388" y="4112513"/>
            <a:ext cx="50196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7678835" y="1397000"/>
            <a:ext cx="744600" cy="47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7659245" y="2220507"/>
            <a:ext cx="744600" cy="47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0167730" y="3009907"/>
            <a:ext cx="744600" cy="47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162802" y="5185973"/>
            <a:ext cx="1037400" cy="605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Architecture</a:t>
            </a:r>
            <a:endParaRPr b="0" i="0" sz="3600" u="none" cap="none" strike="noStrike">
              <a:solidFill>
                <a:srgbClr val="005BB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34079" l="18244" r="23035" t="17331"/>
          <a:stretch/>
        </p:blipFill>
        <p:spPr>
          <a:xfrm>
            <a:off x="4982525" y="1038800"/>
            <a:ext cx="6876601" cy="294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514323" y="2290400"/>
            <a:ext cx="44682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Base Network </a:t>
            </a:r>
            <a:r>
              <a:rPr lang="en-US" sz="1600"/>
              <a:t>: VGG16 with the fully connected layers removed. </a:t>
            </a:r>
            <a:endParaRPr sz="1600"/>
          </a:p>
          <a:p>
            <a:pPr indent="-3302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Detection Module</a:t>
            </a:r>
            <a:r>
              <a:rPr lang="en-US" sz="1600"/>
              <a:t>: 3 detection modules for different scales [M1, M2, M3]</a:t>
            </a:r>
            <a:endParaRPr sz="1600"/>
          </a:p>
          <a:p>
            <a:pPr indent="-33020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use </a:t>
            </a:r>
            <a:r>
              <a:rPr b="1" lang="en-US" sz="1600">
                <a:solidFill>
                  <a:schemeClr val="dk1"/>
                </a:solidFill>
              </a:rPr>
              <a:t>RPN</a:t>
            </a:r>
            <a:r>
              <a:rPr lang="en-US" sz="1600">
                <a:solidFill>
                  <a:schemeClr val="dk1"/>
                </a:solidFill>
              </a:rPr>
              <a:t> to build set of anchors. Each location defines K anchors with different scales.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consists of a </a:t>
            </a:r>
            <a:r>
              <a:rPr lang="en-US" sz="1600">
                <a:solidFill>
                  <a:srgbClr val="FF0000"/>
                </a:solidFill>
              </a:rPr>
              <a:t>binary classifier</a:t>
            </a:r>
            <a:r>
              <a:rPr lang="en-US" sz="1600">
                <a:solidFill>
                  <a:schemeClr val="dk1"/>
                </a:solidFill>
              </a:rPr>
              <a:t> and </a:t>
            </a:r>
            <a:r>
              <a:rPr lang="en-US" sz="1600">
                <a:solidFill>
                  <a:srgbClr val="FF0000"/>
                </a:solidFill>
              </a:rPr>
              <a:t>regressor.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US" sz="1600">
                <a:solidFill>
                  <a:srgbClr val="FF0000"/>
                </a:solidFill>
              </a:rPr>
              <a:t>Context Module</a:t>
            </a:r>
            <a:r>
              <a:rPr lang="en-US" sz="1600">
                <a:solidFill>
                  <a:schemeClr val="dk1"/>
                </a:solidFill>
              </a:rPr>
              <a:t>: incorporating context by enlarging the window around the candidate proposals.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-7250"/>
          <a:stretch/>
        </p:blipFill>
        <p:spPr>
          <a:xfrm>
            <a:off x="6065388" y="4112513"/>
            <a:ext cx="50196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7678835" y="1397000"/>
            <a:ext cx="744600" cy="47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7659245" y="2220507"/>
            <a:ext cx="744600" cy="47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0167730" y="3009907"/>
            <a:ext cx="744600" cy="47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7162802" y="5185973"/>
            <a:ext cx="1037400" cy="605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Architecture</a:t>
            </a:r>
            <a:endParaRPr b="0" i="0" sz="3600" u="none" cap="none" strike="noStrike">
              <a:solidFill>
                <a:srgbClr val="005BB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34079" l="18244" r="23035" t="17331"/>
          <a:stretch/>
        </p:blipFill>
        <p:spPr>
          <a:xfrm>
            <a:off x="4982525" y="1038800"/>
            <a:ext cx="6876601" cy="294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514323" y="2290400"/>
            <a:ext cx="44682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Base Network </a:t>
            </a:r>
            <a:r>
              <a:rPr lang="en-US" sz="1600"/>
              <a:t>: VGG16 with the fully connected layers removed. </a:t>
            </a:r>
            <a:endParaRPr sz="1600"/>
          </a:p>
          <a:p>
            <a:pPr indent="-3302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Detection Module</a:t>
            </a:r>
            <a:r>
              <a:rPr lang="en-US" sz="1600"/>
              <a:t>: 3 detection modules for different scales [M1, M2, M3]</a:t>
            </a:r>
            <a:endParaRPr sz="1600"/>
          </a:p>
          <a:p>
            <a:pPr indent="-33020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use </a:t>
            </a:r>
            <a:r>
              <a:rPr b="1" lang="en-US" sz="1600">
                <a:solidFill>
                  <a:schemeClr val="dk1"/>
                </a:solidFill>
              </a:rPr>
              <a:t>RPN</a:t>
            </a:r>
            <a:r>
              <a:rPr lang="en-US" sz="1600">
                <a:solidFill>
                  <a:schemeClr val="dk1"/>
                </a:solidFill>
              </a:rPr>
              <a:t> to build set of anchors. Each location defines K anchors with different scales.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consists of a </a:t>
            </a:r>
            <a:r>
              <a:rPr lang="en-US" sz="1600">
                <a:solidFill>
                  <a:srgbClr val="FF0000"/>
                </a:solidFill>
              </a:rPr>
              <a:t>binary classifier</a:t>
            </a:r>
            <a:r>
              <a:rPr lang="en-US" sz="1600">
                <a:solidFill>
                  <a:schemeClr val="dk1"/>
                </a:solidFill>
              </a:rPr>
              <a:t> and </a:t>
            </a:r>
            <a:r>
              <a:rPr lang="en-US" sz="1600">
                <a:solidFill>
                  <a:srgbClr val="FF0000"/>
                </a:solidFill>
              </a:rPr>
              <a:t>regressor.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solidFill>
                  <a:srgbClr val="FF0000"/>
                </a:solidFill>
              </a:rPr>
              <a:t>Context Module</a:t>
            </a:r>
            <a:r>
              <a:rPr lang="en-US" sz="1600">
                <a:solidFill>
                  <a:schemeClr val="dk1"/>
                </a:solidFill>
              </a:rPr>
              <a:t>: incorporating context by enlarging the window around the candidate proposals.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98" y="4346563"/>
            <a:ext cx="48768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566925" y="2185425"/>
            <a:ext cx="54636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-36957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</a:pPr>
            <a:r>
              <a:rPr lang="en-US" sz="1600"/>
              <a:t>Loss is calculated based on </a:t>
            </a:r>
            <a:r>
              <a:rPr lang="en-US" sz="1600">
                <a:solidFill>
                  <a:srgbClr val="FF9900"/>
                </a:solidFill>
              </a:rPr>
              <a:t>face</a:t>
            </a:r>
            <a:r>
              <a:rPr lang="en-US" sz="1600"/>
              <a:t> </a:t>
            </a:r>
            <a:r>
              <a:rPr lang="en-US" sz="1600">
                <a:solidFill>
                  <a:srgbClr val="FF9900"/>
                </a:solidFill>
              </a:rPr>
              <a:t>classification loss</a:t>
            </a:r>
            <a:r>
              <a:rPr lang="en-US" sz="1600"/>
              <a:t> and</a:t>
            </a:r>
            <a:r>
              <a:rPr lang="en-US" sz="1600">
                <a:solidFill>
                  <a:srgbClr val="FF00FF"/>
                </a:solidFill>
              </a:rPr>
              <a:t> bounding-box regression loss.</a:t>
            </a:r>
            <a:endParaRPr sz="1600">
              <a:solidFill>
                <a:srgbClr val="FF00FF"/>
              </a:solidFill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Multi-task Loss function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200" y="2183609"/>
            <a:ext cx="5856674" cy="165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