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9" r:id="rId1"/>
  </p:sldMasterIdLst>
  <p:sldIdLst>
    <p:sldId id="256" r:id="rId2"/>
    <p:sldId id="260" r:id="rId3"/>
    <p:sldId id="261" r:id="rId4"/>
    <p:sldId id="259" r:id="rId5"/>
    <p:sldId id="257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2" d="100"/>
          <a:sy n="10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8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1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575EF5-1070-1E4B-B75A-4BCDDEDFDFB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6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0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7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553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7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5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9/28/20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575EF5-1070-1E4B-B75A-4BCDDEDFDFB5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1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5FD8-61BB-6442-9A5E-4BDD5BF13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Assignment 3</a:t>
            </a:r>
            <a:br>
              <a:rPr lang="en-US" dirty="0"/>
            </a:br>
            <a:r>
              <a:rPr lang="en-US" sz="2400" dirty="0"/>
              <a:t>Part 1(A)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78884-B82F-4B47-80A8-14754FF0D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4692" y="101325"/>
            <a:ext cx="4617308" cy="1069848"/>
          </a:xfrm>
        </p:spPr>
        <p:txBody>
          <a:bodyPr/>
          <a:lstStyle/>
          <a:p>
            <a:pPr algn="r"/>
            <a:r>
              <a:rPr lang="en-US" dirty="0"/>
              <a:t>5420 Anomaly Detection, Fall 2020</a:t>
            </a:r>
          </a:p>
          <a:p>
            <a:pPr algn="r"/>
            <a:r>
              <a:rPr lang="en-US" dirty="0"/>
              <a:t>- Harsh Dhanuka, hd2457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55985-6F01-E142-8D65-EC4E9BF37FAC}"/>
              </a:ext>
            </a:extLst>
          </p:cNvPr>
          <p:cNvSpPr/>
          <p:nvPr/>
        </p:nvSpPr>
        <p:spPr>
          <a:xfrm>
            <a:off x="449120" y="5084375"/>
            <a:ext cx="11487505" cy="1514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Article: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Algorithmic Financial Trading with Deep Convolutional Neural Networks: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	   </a:t>
            </a:r>
            <a:r>
              <a:rPr lang="en-US" b="1" dirty="0">
                <a:solidFill>
                  <a:schemeClr val="accent1"/>
                </a:solidFill>
              </a:rPr>
              <a:t>Time Series to Image Conversion Approach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	       </a:t>
            </a:r>
            <a:r>
              <a:rPr lang="en-US" sz="2000" i="1" dirty="0"/>
              <a:t>- Omer </a:t>
            </a:r>
            <a:r>
              <a:rPr lang="en-US" sz="2000" i="1" dirty="0" err="1"/>
              <a:t>Berat</a:t>
            </a:r>
            <a:r>
              <a:rPr lang="en-US" sz="2000" i="1" dirty="0"/>
              <a:t> </a:t>
            </a:r>
            <a:r>
              <a:rPr lang="en-US" sz="2000" i="1" dirty="0" err="1"/>
              <a:t>Sezer</a:t>
            </a:r>
            <a:r>
              <a:rPr lang="en-US" sz="2000" i="1" dirty="0"/>
              <a:t>, Murat </a:t>
            </a:r>
            <a:r>
              <a:rPr lang="en-US" sz="2000" i="1" dirty="0" err="1"/>
              <a:t>Ozbayoglu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27811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09" y="223934"/>
            <a:ext cx="255470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Key Takeaways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E32C0-D8DF-CA43-A5C6-D76075091846}"/>
              </a:ext>
            </a:extLst>
          </p:cNvPr>
          <p:cNvSpPr/>
          <p:nvPr/>
        </p:nvSpPr>
        <p:spPr>
          <a:xfrm>
            <a:off x="869970" y="933262"/>
            <a:ext cx="5480726" cy="1014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b="1" dirty="0"/>
              <a:t>Deep Learning </a:t>
            </a:r>
            <a:r>
              <a:rPr lang="en-US" dirty="0"/>
              <a:t>based prediction &amp; classification models are emerging to be better than classical computational intelligence methods.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7223E9-04F7-DE42-9265-0C0DB1545AB4}"/>
              </a:ext>
            </a:extLst>
          </p:cNvPr>
          <p:cNvSpPr/>
          <p:nvPr/>
        </p:nvSpPr>
        <p:spPr>
          <a:xfrm>
            <a:off x="296513" y="214804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C72D8F-2C66-8E4A-A827-521C3A252738}"/>
              </a:ext>
            </a:extLst>
          </p:cNvPr>
          <p:cNvSpPr/>
          <p:nvPr/>
        </p:nvSpPr>
        <p:spPr>
          <a:xfrm>
            <a:off x="296513" y="105315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063087-7568-554B-BA52-87989F95B2B5}"/>
              </a:ext>
            </a:extLst>
          </p:cNvPr>
          <p:cNvSpPr/>
          <p:nvPr/>
        </p:nvSpPr>
        <p:spPr>
          <a:xfrm>
            <a:off x="869970" y="2022840"/>
            <a:ext cx="5002282" cy="1430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Common techniques </a:t>
            </a:r>
            <a:r>
              <a:rPr lang="en-US" dirty="0"/>
              <a:t>are:</a:t>
            </a:r>
          </a:p>
          <a:p>
            <a:pPr marL="285750" indent="-285750" algn="just">
              <a:lnSpc>
                <a:spcPct val="114000"/>
              </a:lnSpc>
              <a:buFontTx/>
              <a:buChar char="-"/>
            </a:pPr>
            <a:r>
              <a:rPr lang="en-US" dirty="0"/>
              <a:t>Recurrent Neural Networks (RNN)</a:t>
            </a:r>
          </a:p>
          <a:p>
            <a:pPr marL="285750" indent="-285750" algn="just">
              <a:lnSpc>
                <a:spcPct val="114000"/>
              </a:lnSpc>
              <a:buFontTx/>
              <a:buChar char="-"/>
            </a:pPr>
            <a:r>
              <a:rPr lang="en-US" dirty="0"/>
              <a:t>Convolutional Neural Network (CNN)</a:t>
            </a:r>
          </a:p>
          <a:p>
            <a:pPr marL="285750" indent="-285750" algn="just">
              <a:lnSpc>
                <a:spcPct val="114000"/>
              </a:lnSpc>
              <a:buFontTx/>
              <a:buChar char="-"/>
            </a:pPr>
            <a:r>
              <a:rPr lang="en-US" dirty="0"/>
              <a:t>Long short term memory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E73672-E2B7-764D-A8EC-F57021F45A2D}"/>
              </a:ext>
            </a:extLst>
          </p:cNvPr>
          <p:cNvSpPr/>
          <p:nvPr/>
        </p:nvSpPr>
        <p:spPr>
          <a:xfrm>
            <a:off x="6872446" y="947377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E40D0D-9020-CB4D-8039-E8AEB841B4DD}"/>
              </a:ext>
            </a:extLst>
          </p:cNvPr>
          <p:cNvSpPr/>
          <p:nvPr/>
        </p:nvSpPr>
        <p:spPr>
          <a:xfrm>
            <a:off x="7395799" y="822168"/>
            <a:ext cx="4796201" cy="2477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CNN – TA</a:t>
            </a:r>
            <a:r>
              <a:rPr lang="en-US" dirty="0"/>
              <a:t>, best approach for Time Series Financial Stock Market Data Analytics:</a:t>
            </a:r>
          </a:p>
          <a:p>
            <a:pPr marL="285750" indent="-285750" algn="just">
              <a:lnSpc>
                <a:spcPct val="114000"/>
              </a:lnSpc>
              <a:buFontTx/>
              <a:buChar char="-"/>
            </a:pPr>
            <a:r>
              <a:rPr lang="en-US" dirty="0"/>
              <a:t>Trading Systems</a:t>
            </a:r>
          </a:p>
          <a:p>
            <a:pPr marL="285750" indent="-285750" algn="just">
              <a:lnSpc>
                <a:spcPct val="114000"/>
              </a:lnSpc>
              <a:buFontTx/>
              <a:buChar char="-"/>
            </a:pPr>
            <a:r>
              <a:rPr lang="en-US" dirty="0"/>
              <a:t>Prediction Models</a:t>
            </a:r>
          </a:p>
          <a:p>
            <a:pPr algn="just">
              <a:lnSpc>
                <a:spcPct val="114000"/>
              </a:lnSpc>
            </a:pPr>
            <a:endParaRPr lang="en-US" dirty="0"/>
          </a:p>
          <a:p>
            <a:pPr algn="just">
              <a:lnSpc>
                <a:spcPct val="114000"/>
              </a:lnSpc>
            </a:pPr>
            <a:r>
              <a:rPr lang="en-US" dirty="0"/>
              <a:t>It takes 2-D matrices/images as inputs, to develop an algorithmic trading system.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9E8D1-6A4D-174F-B092-94B3A104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82" y="3579311"/>
            <a:ext cx="7820885" cy="327680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BDC788-4B89-DA45-BE85-CA5BF25814FE}"/>
              </a:ext>
            </a:extLst>
          </p:cNvPr>
          <p:cNvCxnSpPr/>
          <p:nvPr/>
        </p:nvCxnSpPr>
        <p:spPr>
          <a:xfrm flipV="1">
            <a:off x="8373925" y="5319621"/>
            <a:ext cx="1659423" cy="23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14219E-285E-F544-8C22-869F7B7367F8}"/>
              </a:ext>
            </a:extLst>
          </p:cNvPr>
          <p:cNvCxnSpPr>
            <a:cxnSpLocks/>
          </p:cNvCxnSpPr>
          <p:nvPr/>
        </p:nvCxnSpPr>
        <p:spPr>
          <a:xfrm>
            <a:off x="8273717" y="3868433"/>
            <a:ext cx="1571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482DC9-59FB-3548-AC09-E5C858F64DFC}"/>
              </a:ext>
            </a:extLst>
          </p:cNvPr>
          <p:cNvCxnSpPr/>
          <p:nvPr/>
        </p:nvCxnSpPr>
        <p:spPr>
          <a:xfrm flipH="1">
            <a:off x="6726477" y="3868433"/>
            <a:ext cx="1559766" cy="578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56F95A-E73A-994E-8F8A-A70E902B22EC}"/>
              </a:ext>
            </a:extLst>
          </p:cNvPr>
          <p:cNvSpPr txBox="1"/>
          <p:nvPr/>
        </p:nvSpPr>
        <p:spPr>
          <a:xfrm>
            <a:off x="9908088" y="3605387"/>
            <a:ext cx="189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Transformed to one-dimensional vector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1EC833-E3DA-4A4A-A456-136E0A47E8EC}"/>
              </a:ext>
            </a:extLst>
          </p:cNvPr>
          <p:cNvSpPr txBox="1"/>
          <p:nvPr/>
        </p:nvSpPr>
        <p:spPr>
          <a:xfrm>
            <a:off x="10070926" y="5138617"/>
            <a:ext cx="18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Fully connected MLP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EF5F0F-B16B-8841-A7B2-A829A912F9AB}"/>
              </a:ext>
            </a:extLst>
          </p:cNvPr>
          <p:cNvSpPr txBox="1"/>
          <p:nvPr/>
        </p:nvSpPr>
        <p:spPr>
          <a:xfrm>
            <a:off x="354904" y="4327741"/>
            <a:ext cx="1356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 indicators with different parameter selections</a:t>
            </a:r>
          </a:p>
        </p:txBody>
      </p:sp>
    </p:spTree>
    <p:extLst>
      <p:ext uri="{BB962C8B-B14F-4D97-AF65-F5344CB8AC3E}">
        <p14:creationId xmlns:p14="http://schemas.microsoft.com/office/powerpoint/2010/main" val="365064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09" y="223934"/>
            <a:ext cx="255470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Key Takeaways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28A99C-E3A5-5648-A370-B9044517E714}"/>
              </a:ext>
            </a:extLst>
          </p:cNvPr>
          <p:cNvSpPr/>
          <p:nvPr/>
        </p:nvSpPr>
        <p:spPr>
          <a:xfrm>
            <a:off x="6495895" y="1055247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0F38E0-33F5-6142-84E3-DA1DE5BE1171}"/>
              </a:ext>
            </a:extLst>
          </p:cNvPr>
          <p:cNvSpPr/>
          <p:nvPr/>
        </p:nvSpPr>
        <p:spPr>
          <a:xfrm>
            <a:off x="7127385" y="996760"/>
            <a:ext cx="45991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Future Considerations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Optimize CNN structural parameters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Better  data feed representation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Test long-short strategy for profits</a:t>
            </a:r>
          </a:p>
          <a:p>
            <a:pPr marL="285750" indent="-285750" algn="just">
              <a:buFontTx/>
              <a:buChar char="-"/>
            </a:pP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42F01B-A1F7-1943-9615-42858BFF02B7}"/>
              </a:ext>
            </a:extLst>
          </p:cNvPr>
          <p:cNvSpPr/>
          <p:nvPr/>
        </p:nvSpPr>
        <p:spPr>
          <a:xfrm>
            <a:off x="318692" y="1055247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1CB502-4D1D-574D-9233-57F9BE37524A}"/>
              </a:ext>
            </a:extLst>
          </p:cNvPr>
          <p:cNvSpPr/>
          <p:nvPr/>
        </p:nvSpPr>
        <p:spPr>
          <a:xfrm>
            <a:off x="950182" y="996760"/>
            <a:ext cx="47459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Performance Evaluation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Test / out-of-sample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Computational Model Performance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Financial Evaluation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ETF Analysis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Statistical Significance Tests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888F5A-A38A-AD4B-A29F-1B7DA66E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70" y="3041919"/>
            <a:ext cx="7957974" cy="28282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60B57AC-5AE5-624A-8BC1-B6DEC5C36EBA}"/>
              </a:ext>
            </a:extLst>
          </p:cNvPr>
          <p:cNvSpPr/>
          <p:nvPr/>
        </p:nvSpPr>
        <p:spPr>
          <a:xfrm>
            <a:off x="552895" y="6072563"/>
            <a:ext cx="10632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graph shows the proposed model's accumulation of the capital for selected ETFs. In each case, the model performance is compared against Buy &amp; Hold during the corresponding period.</a:t>
            </a:r>
          </a:p>
        </p:txBody>
      </p:sp>
    </p:spTree>
    <p:extLst>
      <p:ext uri="{BB962C8B-B14F-4D97-AF65-F5344CB8AC3E}">
        <p14:creationId xmlns:p14="http://schemas.microsoft.com/office/powerpoint/2010/main" val="280852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5FD8-61BB-6442-9A5E-4BDD5BF13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Assignment 3</a:t>
            </a:r>
            <a:br>
              <a:rPr lang="en-US" dirty="0"/>
            </a:br>
            <a:r>
              <a:rPr lang="en-US" sz="2400" dirty="0"/>
              <a:t>Part 1(b)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78884-B82F-4B47-80A8-14754FF0D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5420 Anomaly Detection, Fall 2020</a:t>
            </a:r>
          </a:p>
          <a:p>
            <a:r>
              <a:rPr lang="en-US" dirty="0"/>
              <a:t>- Harsh Dhanuka, hd2457</a:t>
            </a:r>
          </a:p>
        </p:txBody>
      </p:sp>
    </p:spTree>
    <p:extLst>
      <p:ext uri="{BB962C8B-B14F-4D97-AF65-F5344CB8AC3E}">
        <p14:creationId xmlns:p14="http://schemas.microsoft.com/office/powerpoint/2010/main" val="51025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09" y="223934"/>
            <a:ext cx="276802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Approach</a:t>
            </a:r>
            <a:r>
              <a:rPr lang="en-US" sz="2400" b="1" dirty="0">
                <a:solidFill>
                  <a:schemeClr val="bg1"/>
                </a:solidFill>
              </a:rPr>
              <a:t> to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3FB554-CCF4-E84D-A173-0C9DE06BB1D8}"/>
              </a:ext>
            </a:extLst>
          </p:cNvPr>
          <p:cNvSpPr/>
          <p:nvPr/>
        </p:nvSpPr>
        <p:spPr>
          <a:xfrm>
            <a:off x="298620" y="758303"/>
            <a:ext cx="998839" cy="457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Stocks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21B539-E9F6-E640-B0B1-704DA513E3BD}"/>
              </a:ext>
            </a:extLst>
          </p:cNvPr>
          <p:cNvSpPr/>
          <p:nvPr/>
        </p:nvSpPr>
        <p:spPr>
          <a:xfrm>
            <a:off x="298620" y="3196928"/>
            <a:ext cx="11502083" cy="3620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Feature Engineering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Create </a:t>
            </a:r>
            <a:r>
              <a:rPr lang="en-US" dirty="0" err="1"/>
              <a:t>OpenClose</a:t>
            </a:r>
            <a:r>
              <a:rPr lang="en-US" dirty="0"/>
              <a:t>, </a:t>
            </a:r>
            <a:r>
              <a:rPr lang="en-US" dirty="0" err="1"/>
              <a:t>OpenOpen</a:t>
            </a:r>
            <a:r>
              <a:rPr lang="en-US" dirty="0"/>
              <a:t>, </a:t>
            </a:r>
            <a:r>
              <a:rPr lang="en-US" dirty="0" err="1"/>
              <a:t>HighClose</a:t>
            </a:r>
            <a:r>
              <a:rPr lang="en-US" dirty="0"/>
              <a:t>, </a:t>
            </a:r>
            <a:r>
              <a:rPr lang="en-US" dirty="0" err="1"/>
              <a:t>CloseClose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Monthly prices, and Weekly, Monthly returns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900" dirty="0"/>
          </a:p>
          <a:p>
            <a:pPr>
              <a:lnSpc>
                <a:spcPct val="150000"/>
              </a:lnSpc>
            </a:pPr>
            <a:r>
              <a:rPr lang="en-US" b="1" dirty="0"/>
              <a:t>Exploratory Data Analysis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Plot different metrics such as MACD, RSI, Kurtosis, Standard Deviation, Moving Averages, CCI, Bollinger Bands, Open-Close, Price, and Volume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Plot 13 graphs for each stock, check relation between the different metrics. </a:t>
            </a:r>
          </a:p>
          <a:p>
            <a:pPr>
              <a:lnSpc>
                <a:spcPct val="150000"/>
              </a:lnSpc>
            </a:pPr>
            <a:r>
              <a:rPr lang="en-US" dirty="0"/>
              <a:t>     </a:t>
            </a:r>
            <a:r>
              <a:rPr lang="en-US" dirty="0" err="1"/>
              <a:t>Eg.</a:t>
            </a:r>
            <a:r>
              <a:rPr lang="en-US" dirty="0"/>
              <a:t> Low price results in high trade volume</a:t>
            </a:r>
          </a:p>
        </p:txBody>
      </p:sp>
      <p:pic>
        <p:nvPicPr>
          <p:cNvPr id="1026" name="Picture 2" descr="S&amp;P Global Inc. SEC Registration">
            <a:extLst>
              <a:ext uri="{FF2B5EF4-FFF2-40B4-BE49-F238E27FC236}">
                <a16:creationId xmlns:a16="http://schemas.microsoft.com/office/drawing/2014/main" id="{C523E1A4-BA01-234F-B355-2AFA1C89B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76" y="1537540"/>
            <a:ext cx="2483708" cy="56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cebook Logos PNG images free download">
            <a:extLst>
              <a:ext uri="{FF2B5EF4-FFF2-40B4-BE49-F238E27FC236}">
                <a16:creationId xmlns:a16="http://schemas.microsoft.com/office/drawing/2014/main" id="{58244A2F-8564-234A-8402-57C1CEBC7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33" y="1177396"/>
            <a:ext cx="1289148" cy="12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8A5D784-92DD-624A-B0C1-F575C6AC0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142" y="936144"/>
            <a:ext cx="1289149" cy="15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EA4598-6D56-464D-BC9C-3A9E17740146}"/>
              </a:ext>
            </a:extLst>
          </p:cNvPr>
          <p:cNvSpPr/>
          <p:nvPr/>
        </p:nvSpPr>
        <p:spPr>
          <a:xfrm>
            <a:off x="888979" y="2277868"/>
            <a:ext cx="2769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S&amp;P Global Inc. (SPGI)</a:t>
            </a:r>
          </a:p>
          <a:p>
            <a:r>
              <a:rPr lang="en-US" sz="1400" dirty="0"/>
              <a:t>   Jan 2007 – Sep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3E65-CEDF-7E40-8554-78E475FCDFFF}"/>
              </a:ext>
            </a:extLst>
          </p:cNvPr>
          <p:cNvSpPr/>
          <p:nvPr/>
        </p:nvSpPr>
        <p:spPr>
          <a:xfrm>
            <a:off x="5192925" y="2553299"/>
            <a:ext cx="27699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Facebook Inc. (FB)</a:t>
            </a:r>
          </a:p>
          <a:p>
            <a:r>
              <a:rPr lang="en-US" sz="1400" dirty="0"/>
              <a:t>May 2012 – Sep 2020</a:t>
            </a:r>
          </a:p>
          <a:p>
            <a:endParaRPr lang="en-US" sz="1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79E505-F6D5-7743-B517-0D9A702BE3F3}"/>
              </a:ext>
            </a:extLst>
          </p:cNvPr>
          <p:cNvSpPr/>
          <p:nvPr/>
        </p:nvSpPr>
        <p:spPr>
          <a:xfrm>
            <a:off x="9302577" y="2552047"/>
            <a:ext cx="23127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Apple Inc. (AAPL)</a:t>
            </a:r>
          </a:p>
          <a:p>
            <a:r>
              <a:rPr lang="en-US" sz="1400" dirty="0"/>
              <a:t>Jan 2007 – Sep 2020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9212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2DB68-02BA-B947-98BB-96CABDB39AE5}"/>
              </a:ext>
            </a:extLst>
          </p:cNvPr>
          <p:cNvSpPr txBox="1"/>
          <p:nvPr/>
        </p:nvSpPr>
        <p:spPr>
          <a:xfrm>
            <a:off x="320515" y="153805"/>
            <a:ext cx="414027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Exploratory Data Analysis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0579CA-E20F-5249-B893-DDEDDBC4FB1E}"/>
              </a:ext>
            </a:extLst>
          </p:cNvPr>
          <p:cNvSpPr/>
          <p:nvPr/>
        </p:nvSpPr>
        <p:spPr>
          <a:xfrm>
            <a:off x="256674" y="768558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1AD147-DFD6-0046-8578-CDF7473FB2A1}"/>
              </a:ext>
            </a:extLst>
          </p:cNvPr>
          <p:cNvSpPr/>
          <p:nvPr/>
        </p:nvSpPr>
        <p:spPr>
          <a:xfrm>
            <a:off x="6435052" y="768558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779520" y="683200"/>
            <a:ext cx="516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Daily Returns:</a:t>
            </a:r>
            <a:r>
              <a:rPr lang="en-US" dirty="0"/>
              <a:t> Standard Deviation &amp; Kurtosis; extreme fluctuations are highly likely if there is a high kurtosis (FB – 19.12)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EB0C81-F460-7941-BB40-3DA4292D6D13}"/>
              </a:ext>
            </a:extLst>
          </p:cNvPr>
          <p:cNvSpPr txBox="1"/>
          <p:nvPr/>
        </p:nvSpPr>
        <p:spPr>
          <a:xfrm>
            <a:off x="6966136" y="684523"/>
            <a:ext cx="516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Monthly Trade Volume: </a:t>
            </a:r>
            <a:r>
              <a:rPr lang="en-US" dirty="0"/>
              <a:t>Evaluate outliers in the monthly volume, FB has many outliers in 2019 (red dots)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018C2E-A549-2D42-A655-AD297F4D1C44}"/>
              </a:ext>
            </a:extLst>
          </p:cNvPr>
          <p:cNvSpPr/>
          <p:nvPr/>
        </p:nvSpPr>
        <p:spPr>
          <a:xfrm>
            <a:off x="248436" y="3931897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608797-DC2A-B643-83F6-9D7C1E6B914D}"/>
              </a:ext>
            </a:extLst>
          </p:cNvPr>
          <p:cNvSpPr txBox="1"/>
          <p:nvPr/>
        </p:nvSpPr>
        <p:spPr>
          <a:xfrm>
            <a:off x="779520" y="3883290"/>
            <a:ext cx="497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Technical Analysis: </a:t>
            </a:r>
            <a:r>
              <a:rPr lang="en-US" dirty="0"/>
              <a:t>Stock Price, Bollinger Bands, Volume, CCI, Open-Close (for FB)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AFDCC7-B28D-164A-89BD-9F025F013498}"/>
              </a:ext>
            </a:extLst>
          </p:cNvPr>
          <p:cNvSpPr/>
          <p:nvPr/>
        </p:nvSpPr>
        <p:spPr>
          <a:xfrm>
            <a:off x="6435052" y="3931897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337A5A-60D7-E646-A904-034D4AA2F850}"/>
              </a:ext>
            </a:extLst>
          </p:cNvPr>
          <p:cNvSpPr txBox="1"/>
          <p:nvPr/>
        </p:nvSpPr>
        <p:spPr>
          <a:xfrm>
            <a:off x="6966136" y="3924524"/>
            <a:ext cx="49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MACD, RSI and Moving Averages </a:t>
            </a:r>
            <a:r>
              <a:rPr lang="en-US" dirty="0"/>
              <a:t>(for FB)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1B73A-F528-AD44-BC13-14694587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96" y="1606531"/>
            <a:ext cx="3249825" cy="2225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A94E6-67F6-6545-BEF9-71505D369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374" y="1642259"/>
            <a:ext cx="3858232" cy="2076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5564AF-CAE0-3647-84F0-DF598118B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953" y="4581317"/>
            <a:ext cx="3229782" cy="2225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292139-3246-5F4F-A206-3E94233C1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18" y="4306633"/>
            <a:ext cx="3652759" cy="250778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42E5E3-8A07-3745-A504-F40EF75DB3FF}"/>
              </a:ext>
            </a:extLst>
          </p:cNvPr>
          <p:cNvCxnSpPr/>
          <p:nvPr/>
        </p:nvCxnSpPr>
        <p:spPr>
          <a:xfrm flipH="1">
            <a:off x="2923277" y="2864782"/>
            <a:ext cx="920198" cy="37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46B59C-5813-F546-9F51-0E9BE21C7FEE}"/>
              </a:ext>
            </a:extLst>
          </p:cNvPr>
          <p:cNvCxnSpPr/>
          <p:nvPr/>
        </p:nvCxnSpPr>
        <p:spPr>
          <a:xfrm flipH="1">
            <a:off x="2803825" y="2065707"/>
            <a:ext cx="920198" cy="37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B41164-AFB5-B742-8980-CD9CBD09F897}"/>
              </a:ext>
            </a:extLst>
          </p:cNvPr>
          <p:cNvSpPr txBox="1"/>
          <p:nvPr/>
        </p:nvSpPr>
        <p:spPr>
          <a:xfrm>
            <a:off x="3818761" y="1853509"/>
            <a:ext cx="14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6453C7-B2DF-124D-AAEB-A53ACD873939}"/>
              </a:ext>
            </a:extLst>
          </p:cNvPr>
          <p:cNvSpPr txBox="1"/>
          <p:nvPr/>
        </p:nvSpPr>
        <p:spPr>
          <a:xfrm>
            <a:off x="3978878" y="2581366"/>
            <a:ext cx="1469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</a:t>
            </a:r>
            <a:r>
              <a:rPr lang="en-US" sz="1400" dirty="0"/>
              <a:t>(blue line)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38D1F9-5A82-E349-B6D3-25F24FF57448}"/>
              </a:ext>
            </a:extLst>
          </p:cNvPr>
          <p:cNvCxnSpPr/>
          <p:nvPr/>
        </p:nvCxnSpPr>
        <p:spPr>
          <a:xfrm flipH="1">
            <a:off x="9209490" y="2126515"/>
            <a:ext cx="920198" cy="37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7349AE9-4FEF-4847-A403-55AFA2EBD618}"/>
              </a:ext>
            </a:extLst>
          </p:cNvPr>
          <p:cNvSpPr txBox="1"/>
          <p:nvPr/>
        </p:nvSpPr>
        <p:spPr>
          <a:xfrm>
            <a:off x="10116586" y="1920626"/>
            <a:ext cx="14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Outliers</a:t>
            </a:r>
            <a:endParaRPr lang="en-US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F04B91-6E23-5B49-A5E2-45C6E9326033}"/>
              </a:ext>
            </a:extLst>
          </p:cNvPr>
          <p:cNvSpPr/>
          <p:nvPr/>
        </p:nvSpPr>
        <p:spPr>
          <a:xfrm>
            <a:off x="2779111" y="4581317"/>
            <a:ext cx="742564" cy="227668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8F3D18-4B5A-CC42-9143-19A6A4B6CC9D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571104" y="5162871"/>
            <a:ext cx="1055600" cy="36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0467326-91B0-2D45-A687-EB3AB196AF2F}"/>
              </a:ext>
            </a:extLst>
          </p:cNvPr>
          <p:cNvSpPr txBox="1"/>
          <p:nvPr/>
        </p:nvSpPr>
        <p:spPr>
          <a:xfrm>
            <a:off x="4626704" y="4870483"/>
            <a:ext cx="1469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Covid-19</a:t>
            </a:r>
          </a:p>
          <a:p>
            <a:r>
              <a:rPr lang="en-US" sz="1400" dirty="0"/>
              <a:t>(Mar-Apr 2020)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DE3718-569A-FB45-A0BC-DE3D1CD3F61F}"/>
              </a:ext>
            </a:extLst>
          </p:cNvPr>
          <p:cNvSpPr/>
          <p:nvPr/>
        </p:nvSpPr>
        <p:spPr>
          <a:xfrm>
            <a:off x="9054454" y="4467614"/>
            <a:ext cx="742564" cy="227668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B4501-E294-4447-AA52-2C18647B1E03}"/>
              </a:ext>
            </a:extLst>
          </p:cNvPr>
          <p:cNvCxnSpPr>
            <a:cxnSpLocks/>
          </p:cNvCxnSpPr>
          <p:nvPr/>
        </p:nvCxnSpPr>
        <p:spPr>
          <a:xfrm flipV="1">
            <a:off x="7082387" y="5466083"/>
            <a:ext cx="1823963" cy="56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9995A1-7ECC-7644-9D70-0CB297EEC6DA}"/>
              </a:ext>
            </a:extLst>
          </p:cNvPr>
          <p:cNvSpPr txBox="1"/>
          <p:nvPr/>
        </p:nvSpPr>
        <p:spPr>
          <a:xfrm>
            <a:off x="5805571" y="5908336"/>
            <a:ext cx="1469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Covid-19</a:t>
            </a:r>
          </a:p>
          <a:p>
            <a:r>
              <a:rPr lang="en-US" sz="1400" dirty="0"/>
              <a:t>(Mar-Apr 2020)</a:t>
            </a:r>
          </a:p>
        </p:txBody>
      </p:sp>
    </p:spTree>
    <p:extLst>
      <p:ext uri="{BB962C8B-B14F-4D97-AF65-F5344CB8AC3E}">
        <p14:creationId xmlns:p14="http://schemas.microsoft.com/office/powerpoint/2010/main" val="305179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3AA5C0-2CA0-CD49-8B6C-0212B72AFA3F}"/>
              </a:ext>
            </a:extLst>
          </p:cNvPr>
          <p:cNvSpPr txBox="1"/>
          <p:nvPr/>
        </p:nvSpPr>
        <p:spPr>
          <a:xfrm>
            <a:off x="160215" y="760696"/>
            <a:ext cx="5433359" cy="625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Strategies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1. Buy and Hold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2. Enter and stay as long as MACD&gt;Signal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3. Overbought, enter and stay (RSI &gt; 70)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4. Oversold, enter and stay (RSI &lt; 30)</a:t>
            </a:r>
          </a:p>
          <a:p>
            <a:pPr algn="just">
              <a:lnSpc>
                <a:spcPct val="150000"/>
              </a:lnSpc>
            </a:pPr>
            <a:endParaRPr lang="en-US" sz="1000" dirty="0"/>
          </a:p>
          <a:p>
            <a:pPr algn="just">
              <a:lnSpc>
                <a:spcPct val="150000"/>
              </a:lnSpc>
            </a:pPr>
            <a:r>
              <a:rPr lang="en-US" dirty="0"/>
              <a:t>Use 80% time for in-sample, 20% for out-of-sample</a:t>
            </a:r>
          </a:p>
          <a:p>
            <a:pPr algn="just">
              <a:lnSpc>
                <a:spcPct val="150000"/>
              </a:lnSpc>
            </a:pPr>
            <a:endParaRPr lang="en-US" sz="1000" dirty="0"/>
          </a:p>
          <a:p>
            <a:pPr algn="just">
              <a:lnSpc>
                <a:spcPct val="150000"/>
              </a:lnSpc>
            </a:pPr>
            <a:r>
              <a:rPr lang="en-US" dirty="0"/>
              <a:t>For FB, in the in-sample test, I find that Strategy 1 and Strategy 2 are optimal, considering the Sharpe Ratio and Annualized Returns.</a:t>
            </a:r>
          </a:p>
          <a:p>
            <a:pPr algn="just">
              <a:lnSpc>
                <a:spcPct val="150000"/>
              </a:lnSpc>
            </a:pPr>
            <a:endParaRPr lang="en-US" sz="1100" dirty="0"/>
          </a:p>
          <a:p>
            <a:pPr algn="just">
              <a:lnSpc>
                <a:spcPct val="150000"/>
              </a:lnSpc>
            </a:pPr>
            <a:r>
              <a:rPr lang="en-US" dirty="0"/>
              <a:t>When verifying the observations with out-of-sample test, I find that </a:t>
            </a:r>
            <a:r>
              <a:rPr lang="en-US" b="1" dirty="0"/>
              <a:t>‘Buy and Hold’</a:t>
            </a:r>
            <a:r>
              <a:rPr lang="en-US" dirty="0"/>
              <a:t> is the best strategy for FB.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10" y="223934"/>
            <a:ext cx="640514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Strategy</a:t>
            </a:r>
            <a:r>
              <a:rPr lang="en-US" sz="2400" b="1" dirty="0">
                <a:solidFill>
                  <a:schemeClr val="bg1"/>
                </a:solidFill>
              </a:rPr>
              <a:t> &amp; </a:t>
            </a:r>
            <a:r>
              <a:rPr lang="en-US" sz="2400" b="1" u="sng" dirty="0">
                <a:solidFill>
                  <a:schemeClr val="bg1"/>
                </a:solidFill>
              </a:rPr>
              <a:t>Back-testing</a:t>
            </a:r>
            <a:r>
              <a:rPr lang="en-US" sz="1600" dirty="0">
                <a:solidFill>
                  <a:schemeClr val="bg1"/>
                </a:solidFill>
              </a:rPr>
              <a:t> (in-sample &amp; out-of-sample)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F4F33-4E7F-614B-BBF1-9A5E38F7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259" y="1440492"/>
            <a:ext cx="2922798" cy="4766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CF127C-4E52-0748-9A2D-167B135C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209" y="1440492"/>
            <a:ext cx="2973683" cy="476615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019C57E-5450-2C47-A162-192E626C8A55}"/>
              </a:ext>
            </a:extLst>
          </p:cNvPr>
          <p:cNvSpPr/>
          <p:nvPr/>
        </p:nvSpPr>
        <p:spPr>
          <a:xfrm>
            <a:off x="8311295" y="2104373"/>
            <a:ext cx="405340" cy="2254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3F7C69-DE9F-0041-B38D-F29B9CA53B66}"/>
              </a:ext>
            </a:extLst>
          </p:cNvPr>
          <p:cNvSpPr/>
          <p:nvPr/>
        </p:nvSpPr>
        <p:spPr>
          <a:xfrm>
            <a:off x="8363487" y="3321483"/>
            <a:ext cx="405340" cy="2254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E5FE94-C95A-8240-8737-37842E785AB1}"/>
              </a:ext>
            </a:extLst>
          </p:cNvPr>
          <p:cNvSpPr/>
          <p:nvPr/>
        </p:nvSpPr>
        <p:spPr>
          <a:xfrm>
            <a:off x="8288331" y="1855941"/>
            <a:ext cx="405340" cy="2254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01CB3A-5469-E84A-8A65-9988E7ACECF3}"/>
              </a:ext>
            </a:extLst>
          </p:cNvPr>
          <p:cNvSpPr/>
          <p:nvPr/>
        </p:nvSpPr>
        <p:spPr>
          <a:xfrm>
            <a:off x="11632773" y="2081409"/>
            <a:ext cx="405340" cy="2254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7DEF88-6A90-E648-8F20-2665A6B562FA}"/>
              </a:ext>
            </a:extLst>
          </p:cNvPr>
          <p:cNvSpPr/>
          <p:nvPr/>
        </p:nvSpPr>
        <p:spPr>
          <a:xfrm>
            <a:off x="11620247" y="1855941"/>
            <a:ext cx="405340" cy="2254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C54BD-17AB-F64E-8CA7-54B94A237E26}"/>
              </a:ext>
            </a:extLst>
          </p:cNvPr>
          <p:cNvSpPr txBox="1"/>
          <p:nvPr/>
        </p:nvSpPr>
        <p:spPr>
          <a:xfrm>
            <a:off x="6598427" y="893769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 In-sample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405EDF-1D2D-5D4A-8EDF-F98079EA209E}"/>
              </a:ext>
            </a:extLst>
          </p:cNvPr>
          <p:cNvSpPr txBox="1"/>
          <p:nvPr/>
        </p:nvSpPr>
        <p:spPr>
          <a:xfrm>
            <a:off x="9632894" y="893769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 Out-of-sample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95DF34-9548-F24D-9847-940D3AD2C55A}"/>
              </a:ext>
            </a:extLst>
          </p:cNvPr>
          <p:cNvSpPr/>
          <p:nvPr/>
        </p:nvSpPr>
        <p:spPr>
          <a:xfrm>
            <a:off x="11119213" y="5728325"/>
            <a:ext cx="405340" cy="2254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10" y="223934"/>
            <a:ext cx="640514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Strategy</a:t>
            </a:r>
            <a:r>
              <a:rPr lang="en-US" sz="2400" b="1" dirty="0">
                <a:solidFill>
                  <a:schemeClr val="bg1"/>
                </a:solidFill>
              </a:rPr>
              <a:t> &amp; </a:t>
            </a:r>
            <a:r>
              <a:rPr lang="en-US" sz="2400" b="1" u="sng" dirty="0">
                <a:solidFill>
                  <a:schemeClr val="bg1"/>
                </a:solidFill>
              </a:rPr>
              <a:t>Back-testing</a:t>
            </a:r>
            <a:r>
              <a:rPr lang="en-US" sz="1600" dirty="0">
                <a:solidFill>
                  <a:schemeClr val="bg1"/>
                </a:solidFill>
              </a:rPr>
              <a:t> (in-sample &amp; out-of-sample)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F4F33-4E7F-614B-BBF1-9A5E38F7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259" y="1440492"/>
            <a:ext cx="2922798" cy="4766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CF127C-4E52-0748-9A2D-167B135C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209" y="1440492"/>
            <a:ext cx="2973683" cy="476615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019C57E-5450-2C47-A162-192E626C8A55}"/>
              </a:ext>
            </a:extLst>
          </p:cNvPr>
          <p:cNvSpPr/>
          <p:nvPr/>
        </p:nvSpPr>
        <p:spPr>
          <a:xfrm>
            <a:off x="8311295" y="2104373"/>
            <a:ext cx="405340" cy="2254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3F7C69-DE9F-0041-B38D-F29B9CA53B66}"/>
              </a:ext>
            </a:extLst>
          </p:cNvPr>
          <p:cNvSpPr/>
          <p:nvPr/>
        </p:nvSpPr>
        <p:spPr>
          <a:xfrm>
            <a:off x="8363487" y="3321483"/>
            <a:ext cx="405340" cy="2254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E5FE94-C95A-8240-8737-37842E785AB1}"/>
              </a:ext>
            </a:extLst>
          </p:cNvPr>
          <p:cNvSpPr/>
          <p:nvPr/>
        </p:nvSpPr>
        <p:spPr>
          <a:xfrm>
            <a:off x="8288331" y="1855941"/>
            <a:ext cx="405340" cy="2254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01CB3A-5469-E84A-8A65-9988E7ACECF3}"/>
              </a:ext>
            </a:extLst>
          </p:cNvPr>
          <p:cNvSpPr/>
          <p:nvPr/>
        </p:nvSpPr>
        <p:spPr>
          <a:xfrm>
            <a:off x="11632773" y="2081409"/>
            <a:ext cx="405340" cy="2254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7DEF88-6A90-E648-8F20-2665A6B562FA}"/>
              </a:ext>
            </a:extLst>
          </p:cNvPr>
          <p:cNvSpPr/>
          <p:nvPr/>
        </p:nvSpPr>
        <p:spPr>
          <a:xfrm>
            <a:off x="11620247" y="1855941"/>
            <a:ext cx="405340" cy="2254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C54BD-17AB-F64E-8CA7-54B94A237E26}"/>
              </a:ext>
            </a:extLst>
          </p:cNvPr>
          <p:cNvSpPr txBox="1"/>
          <p:nvPr/>
        </p:nvSpPr>
        <p:spPr>
          <a:xfrm>
            <a:off x="6598427" y="893769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 In-sample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405EDF-1D2D-5D4A-8EDF-F98079EA209E}"/>
              </a:ext>
            </a:extLst>
          </p:cNvPr>
          <p:cNvSpPr txBox="1"/>
          <p:nvPr/>
        </p:nvSpPr>
        <p:spPr>
          <a:xfrm>
            <a:off x="9632894" y="893769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 Out-of-sample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95DF34-9548-F24D-9847-940D3AD2C55A}"/>
              </a:ext>
            </a:extLst>
          </p:cNvPr>
          <p:cNvSpPr/>
          <p:nvPr/>
        </p:nvSpPr>
        <p:spPr>
          <a:xfrm>
            <a:off x="11119213" y="5728325"/>
            <a:ext cx="405340" cy="2254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FDD2F5-7182-6446-94FC-298171FBA427}"/>
              </a:ext>
            </a:extLst>
          </p:cNvPr>
          <p:cNvSpPr/>
          <p:nvPr/>
        </p:nvSpPr>
        <p:spPr>
          <a:xfrm>
            <a:off x="9092261" y="1453018"/>
            <a:ext cx="2970904" cy="11523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2CF316-0A07-5541-AA13-226FFC0357EE}"/>
              </a:ext>
            </a:extLst>
          </p:cNvPr>
          <p:cNvSpPr/>
          <p:nvPr/>
        </p:nvSpPr>
        <p:spPr>
          <a:xfrm>
            <a:off x="5770783" y="1426722"/>
            <a:ext cx="2970904" cy="11523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3EC1D4-99BB-1D41-BAFF-8BEB4949DA94}"/>
              </a:ext>
            </a:extLst>
          </p:cNvPr>
          <p:cNvSpPr txBox="1"/>
          <p:nvPr/>
        </p:nvSpPr>
        <p:spPr>
          <a:xfrm>
            <a:off x="160215" y="760696"/>
            <a:ext cx="5433359" cy="625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Strategies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1. Buy and Hold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2. Enter and stay as long as MACD&gt;Signal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3. Overbought, enter and stay (RSI &gt; 70)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4. Oversold, enter and stay (RSI &lt; 30)</a:t>
            </a:r>
          </a:p>
          <a:p>
            <a:pPr algn="just">
              <a:lnSpc>
                <a:spcPct val="150000"/>
              </a:lnSpc>
            </a:pPr>
            <a:endParaRPr lang="en-US" sz="1000" dirty="0"/>
          </a:p>
          <a:p>
            <a:pPr algn="just">
              <a:lnSpc>
                <a:spcPct val="150000"/>
              </a:lnSpc>
            </a:pPr>
            <a:r>
              <a:rPr lang="en-US" dirty="0"/>
              <a:t>Use 80% time for in-sample, 20% for out-of-sample</a:t>
            </a:r>
          </a:p>
          <a:p>
            <a:pPr algn="just">
              <a:lnSpc>
                <a:spcPct val="150000"/>
              </a:lnSpc>
            </a:pPr>
            <a:endParaRPr lang="en-US" sz="1000" dirty="0"/>
          </a:p>
          <a:p>
            <a:pPr algn="just">
              <a:lnSpc>
                <a:spcPct val="150000"/>
              </a:lnSpc>
            </a:pPr>
            <a:r>
              <a:rPr lang="en-US" dirty="0"/>
              <a:t>For FB, in the in-sample test, I find that Strategy 1 and Strategy 2 are optimal, considering the Sharpe Ratio and Annualized Returns.</a:t>
            </a:r>
          </a:p>
          <a:p>
            <a:pPr algn="just">
              <a:lnSpc>
                <a:spcPct val="150000"/>
              </a:lnSpc>
            </a:pPr>
            <a:endParaRPr lang="en-US" sz="1100" dirty="0"/>
          </a:p>
          <a:p>
            <a:pPr algn="just">
              <a:lnSpc>
                <a:spcPct val="150000"/>
              </a:lnSpc>
            </a:pPr>
            <a:r>
              <a:rPr lang="en-US" dirty="0"/>
              <a:t>When verifying the observations with out-of-sample test, I find that </a:t>
            </a:r>
            <a:r>
              <a:rPr lang="en-US" b="1" dirty="0"/>
              <a:t>‘Buy and Hold’</a:t>
            </a:r>
            <a:r>
              <a:rPr lang="en-US" dirty="0"/>
              <a:t> is the best strategy for FB.</a:t>
            </a:r>
          </a:p>
        </p:txBody>
      </p:sp>
    </p:spTree>
    <p:extLst>
      <p:ext uri="{BB962C8B-B14F-4D97-AF65-F5344CB8AC3E}">
        <p14:creationId xmlns:p14="http://schemas.microsoft.com/office/powerpoint/2010/main" val="2067808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{7B49BC02-FCD0-434C-AE4F-6236621B95F7}tf10001070</Template>
  <TotalTime>2176</TotalTime>
  <Words>739</Words>
  <Application>Microsoft Macintosh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EDA Assignment 3 Part 1(A)</vt:lpstr>
      <vt:lpstr>PowerPoint Presentation</vt:lpstr>
      <vt:lpstr>PowerPoint Presentation</vt:lpstr>
      <vt:lpstr>EDA Assignment 3 Part 1(b)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Assignment</dc:title>
  <dc:creator>Dhanuka</dc:creator>
  <cp:lastModifiedBy>Dhanuka</cp:lastModifiedBy>
  <cp:revision>12</cp:revision>
  <dcterms:created xsi:type="dcterms:W3CDTF">2020-09-14T22:43:55Z</dcterms:created>
  <dcterms:modified xsi:type="dcterms:W3CDTF">2020-09-28T16:29:19Z</dcterms:modified>
</cp:coreProperties>
</file>