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9" r:id="rId1"/>
  </p:sldMasterIdLst>
  <p:sldIdLst>
    <p:sldId id="256" r:id="rId2"/>
    <p:sldId id="287" r:id="rId3"/>
    <p:sldId id="274" r:id="rId4"/>
    <p:sldId id="284" r:id="rId5"/>
    <p:sldId id="258" r:id="rId6"/>
    <p:sldId id="294" r:id="rId7"/>
    <p:sldId id="293" r:id="rId8"/>
    <p:sldId id="289" r:id="rId9"/>
    <p:sldId id="290" r:id="rId10"/>
    <p:sldId id="292" r:id="rId11"/>
    <p:sldId id="291" r:id="rId12"/>
    <p:sldId id="26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3"/>
    <p:restoredTop sz="94427"/>
  </p:normalViewPr>
  <p:slideViewPr>
    <p:cSldViewPr snapToGrid="0" snapToObjects="1">
      <p:cViewPr varScale="1">
        <p:scale>
          <a:sx n="101" d="100"/>
          <a:sy n="101"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1808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75EF5-1070-1E4B-B75A-4BCDDEDFDFB5}"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398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784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10/29/20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3981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575EF5-1070-1E4B-B75A-4BCDDEDFDFB5}" type="datetimeFigureOut">
              <a:rPr lang="en-US" smtClean="0"/>
              <a:t>10/29/20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28356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75EF5-1070-1E4B-B75A-4BCDDEDFDFB5}"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85110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75EF5-1070-1E4B-B75A-4BCDDEDFDFB5}" type="datetimeFigureOut">
              <a:rPr lang="en-US" smtClean="0"/>
              <a:t>10/29/20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E4DA6-5771-F242-89F5-212E601D2E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87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575EF5-1070-1E4B-B75A-4BCDDEDFDFB5}" type="datetimeFigureOut">
              <a:rPr lang="en-US" smtClean="0"/>
              <a:t>10/29/20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E4DA6-5771-F242-89F5-212E601D2EE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5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5EF5-1070-1E4B-B75A-4BCDDEDFDFB5}" type="datetimeFigureOut">
              <a:rPr lang="en-US" smtClean="0"/>
              <a:t>10/29/20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92717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10/29/20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8885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10/29/20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706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575EF5-1070-1E4B-B75A-4BCDDEDFDFB5}" type="datetimeFigureOut">
              <a:rPr lang="en-US" smtClean="0"/>
              <a:t>10/29/20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6E4DA6-5771-F242-89F5-212E601D2EE3}" type="slidenum">
              <a:rPr lang="en-US" smtClean="0"/>
              <a:t>‹#›</a:t>
            </a:fld>
            <a:endParaRPr lang="en-US"/>
          </a:p>
        </p:txBody>
      </p:sp>
    </p:spTree>
    <p:extLst>
      <p:ext uri="{BB962C8B-B14F-4D97-AF65-F5344CB8AC3E}">
        <p14:creationId xmlns:p14="http://schemas.microsoft.com/office/powerpoint/2010/main" val="1772518312"/>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914400" rtl="0" eaLnBrk="1" latinLnBrk="0" hangingPunct="1">
        <a:lnSpc>
          <a:spcPct val="90000"/>
        </a:lnSpc>
        <a:spcBef>
          <a:spcPct val="0"/>
        </a:spcBef>
        <a:buNone/>
        <a:defRPr sz="5400" kern="1200" cap="all" baseline="0">
          <a:blipFill>
            <a:blip r:embed="rId13">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sz="7200" dirty="0"/>
              <a:t>Assignment 8</a:t>
            </a:r>
            <a:br>
              <a:rPr lang="en-US" sz="8800" dirty="0"/>
            </a:br>
            <a:r>
              <a:rPr lang="en-US" sz="8800" dirty="0"/>
              <a:t>supervised Learning</a:t>
            </a:r>
            <a:br>
              <a:rPr lang="en-US" sz="8800" dirty="0"/>
            </a:br>
            <a:r>
              <a:rPr lang="en-US" sz="2000" dirty="0"/>
              <a:t>Part 1</a:t>
            </a:r>
            <a:endParaRPr lang="en-US" sz="8800"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a:xfrm>
            <a:off x="1051560" y="4681220"/>
            <a:ext cx="7891272" cy="1069848"/>
          </a:xfrm>
        </p:spPr>
        <p:txBody>
          <a:bodyPr>
            <a:normAutofit/>
          </a:bodyPr>
          <a:lstStyle/>
          <a:p>
            <a:r>
              <a:rPr lang="en-US" sz="2400" dirty="0"/>
              <a:t>5420 Anomaly Detection, Fall 2020</a:t>
            </a:r>
          </a:p>
          <a:p>
            <a:r>
              <a:rPr lang="en-US" sz="2400" dirty="0"/>
              <a:t>- Harsh Dhanuka, hd2457</a:t>
            </a:r>
          </a:p>
        </p:txBody>
      </p:sp>
    </p:spTree>
    <p:extLst>
      <p:ext uri="{BB962C8B-B14F-4D97-AF65-F5344CB8AC3E}">
        <p14:creationId xmlns:p14="http://schemas.microsoft.com/office/powerpoint/2010/main" val="427811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489485" cy="461665"/>
          </a:xfrm>
          <a:prstGeom prst="rect">
            <a:avLst/>
          </a:prstGeom>
          <a:solidFill>
            <a:schemeClr val="accent2"/>
          </a:solidFill>
        </p:spPr>
        <p:txBody>
          <a:bodyPr wrap="square" rtlCol="0">
            <a:spAutoFit/>
          </a:bodyPr>
          <a:lstStyle/>
          <a:p>
            <a:r>
              <a:rPr lang="en-US" sz="2400" b="1" u="sng" dirty="0">
                <a:solidFill>
                  <a:schemeClr val="bg1"/>
                </a:solidFill>
              </a:rPr>
              <a:t>Random Forest Model</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500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63874"/>
            <a:ext cx="8899939" cy="369332"/>
          </a:xfrm>
          <a:prstGeom prst="rect">
            <a:avLst/>
          </a:prstGeom>
          <a:noFill/>
        </p:spPr>
        <p:txBody>
          <a:bodyPr wrap="square" rtlCol="0">
            <a:spAutoFit/>
          </a:bodyPr>
          <a:lstStyle/>
          <a:p>
            <a:r>
              <a:rPr lang="en-US" b="1" dirty="0"/>
              <a:t>Feature Importance</a:t>
            </a:r>
            <a:endParaRPr lang="en-US" dirty="0"/>
          </a:p>
        </p:txBody>
      </p:sp>
      <p:pic>
        <p:nvPicPr>
          <p:cNvPr id="4" name="Picture 3">
            <a:extLst>
              <a:ext uri="{FF2B5EF4-FFF2-40B4-BE49-F238E27FC236}">
                <a16:creationId xmlns:a16="http://schemas.microsoft.com/office/drawing/2014/main" id="{14BFBAD0-9AF6-A741-81FA-F90F04175BA3}"/>
              </a:ext>
            </a:extLst>
          </p:cNvPr>
          <p:cNvPicPr>
            <a:picLocks noChangeAspect="1"/>
          </p:cNvPicPr>
          <p:nvPr/>
        </p:nvPicPr>
        <p:blipFill>
          <a:blip r:embed="rId2"/>
          <a:stretch>
            <a:fillRect/>
          </a:stretch>
        </p:blipFill>
        <p:spPr>
          <a:xfrm>
            <a:off x="856247" y="2435774"/>
            <a:ext cx="5983705" cy="4447936"/>
          </a:xfrm>
          <a:prstGeom prst="rect">
            <a:avLst/>
          </a:prstGeom>
        </p:spPr>
      </p:pic>
      <p:pic>
        <p:nvPicPr>
          <p:cNvPr id="7" name="Picture 6">
            <a:extLst>
              <a:ext uri="{FF2B5EF4-FFF2-40B4-BE49-F238E27FC236}">
                <a16:creationId xmlns:a16="http://schemas.microsoft.com/office/drawing/2014/main" id="{05FEE110-6BE8-A04F-BE73-422E27B2FCF4}"/>
              </a:ext>
            </a:extLst>
          </p:cNvPr>
          <p:cNvPicPr>
            <a:picLocks noChangeAspect="1"/>
          </p:cNvPicPr>
          <p:nvPr/>
        </p:nvPicPr>
        <p:blipFill>
          <a:blip r:embed="rId3"/>
          <a:stretch>
            <a:fillRect/>
          </a:stretch>
        </p:blipFill>
        <p:spPr>
          <a:xfrm>
            <a:off x="8064582" y="518965"/>
            <a:ext cx="3788070" cy="6288006"/>
          </a:xfrm>
          <a:prstGeom prst="rect">
            <a:avLst/>
          </a:prstGeom>
        </p:spPr>
      </p:pic>
      <p:sp>
        <p:nvSpPr>
          <p:cNvPr id="8" name="TextBox 7">
            <a:extLst>
              <a:ext uri="{FF2B5EF4-FFF2-40B4-BE49-F238E27FC236}">
                <a16:creationId xmlns:a16="http://schemas.microsoft.com/office/drawing/2014/main" id="{68FB6316-11BF-1D4D-BFD7-CF0AF073537B}"/>
              </a:ext>
            </a:extLst>
          </p:cNvPr>
          <p:cNvSpPr txBox="1"/>
          <p:nvPr/>
        </p:nvSpPr>
        <p:spPr>
          <a:xfrm>
            <a:off x="830847" y="1452574"/>
            <a:ext cx="5567743" cy="873316"/>
          </a:xfrm>
          <a:prstGeom prst="rect">
            <a:avLst/>
          </a:prstGeom>
          <a:noFill/>
        </p:spPr>
        <p:txBody>
          <a:bodyPr wrap="none" rtlCol="0">
            <a:spAutoFit/>
          </a:bodyPr>
          <a:lstStyle/>
          <a:p>
            <a:pPr>
              <a:lnSpc>
                <a:spcPct val="150000"/>
              </a:lnSpc>
            </a:pPr>
            <a:r>
              <a:rPr lang="en-US" dirty="0"/>
              <a:t>TD013 – TD Count of Queries in last 6 months (P2P)</a:t>
            </a:r>
          </a:p>
          <a:p>
            <a:pPr>
              <a:lnSpc>
                <a:spcPct val="150000"/>
              </a:lnSpc>
            </a:pPr>
            <a:r>
              <a:rPr lang="en-US" dirty="0"/>
              <a:t>AP003 – Education Code</a:t>
            </a:r>
          </a:p>
        </p:txBody>
      </p:sp>
    </p:spTree>
    <p:extLst>
      <p:ext uri="{BB962C8B-B14F-4D97-AF65-F5344CB8AC3E}">
        <p14:creationId xmlns:p14="http://schemas.microsoft.com/office/powerpoint/2010/main" val="277503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502185" cy="461665"/>
          </a:xfrm>
          <a:prstGeom prst="rect">
            <a:avLst/>
          </a:prstGeom>
          <a:solidFill>
            <a:schemeClr val="accent2"/>
          </a:solidFill>
        </p:spPr>
        <p:txBody>
          <a:bodyPr wrap="square" rtlCol="0">
            <a:spAutoFit/>
          </a:bodyPr>
          <a:lstStyle/>
          <a:p>
            <a:r>
              <a:rPr lang="en-US" sz="2400" b="1" u="sng" dirty="0">
                <a:solidFill>
                  <a:schemeClr val="bg1"/>
                </a:solidFill>
              </a:rPr>
              <a:t>Random Forest Model</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246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51174"/>
            <a:ext cx="8899939" cy="369332"/>
          </a:xfrm>
          <a:prstGeom prst="rect">
            <a:avLst/>
          </a:prstGeom>
          <a:noFill/>
        </p:spPr>
        <p:txBody>
          <a:bodyPr wrap="square" rtlCol="0">
            <a:spAutoFit/>
          </a:bodyPr>
          <a:lstStyle/>
          <a:p>
            <a:r>
              <a:rPr lang="en-US" b="1" dirty="0"/>
              <a:t>Gains Table and Lift</a:t>
            </a:r>
            <a:endParaRPr lang="en-US" dirty="0"/>
          </a:p>
        </p:txBody>
      </p:sp>
      <p:pic>
        <p:nvPicPr>
          <p:cNvPr id="4" name="Picture 3">
            <a:extLst>
              <a:ext uri="{FF2B5EF4-FFF2-40B4-BE49-F238E27FC236}">
                <a16:creationId xmlns:a16="http://schemas.microsoft.com/office/drawing/2014/main" id="{6F177CA2-7E8D-BC4C-8D5C-2D1B511769BC}"/>
              </a:ext>
            </a:extLst>
          </p:cNvPr>
          <p:cNvPicPr>
            <a:picLocks noChangeAspect="1"/>
          </p:cNvPicPr>
          <p:nvPr/>
        </p:nvPicPr>
        <p:blipFill>
          <a:blip r:embed="rId2"/>
          <a:stretch>
            <a:fillRect/>
          </a:stretch>
        </p:blipFill>
        <p:spPr>
          <a:xfrm>
            <a:off x="455195" y="2807674"/>
            <a:ext cx="11454281" cy="3879906"/>
          </a:xfrm>
          <a:prstGeom prst="rect">
            <a:avLst/>
          </a:prstGeom>
        </p:spPr>
      </p:pic>
      <p:sp>
        <p:nvSpPr>
          <p:cNvPr id="6" name="Rectangle 5">
            <a:extLst>
              <a:ext uri="{FF2B5EF4-FFF2-40B4-BE49-F238E27FC236}">
                <a16:creationId xmlns:a16="http://schemas.microsoft.com/office/drawing/2014/main" id="{B3B5CA11-706D-3140-A64C-30F8127B7D7C}"/>
              </a:ext>
            </a:extLst>
          </p:cNvPr>
          <p:cNvSpPr/>
          <p:nvPr/>
        </p:nvSpPr>
        <p:spPr>
          <a:xfrm>
            <a:off x="10325100" y="2870200"/>
            <a:ext cx="5334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623078-4F12-014C-961D-6FF8DE6BAD3A}"/>
              </a:ext>
            </a:extLst>
          </p:cNvPr>
          <p:cNvSpPr txBox="1"/>
          <p:nvPr/>
        </p:nvSpPr>
        <p:spPr>
          <a:xfrm>
            <a:off x="787758" y="1593490"/>
            <a:ext cx="11121718" cy="873316"/>
          </a:xfrm>
          <a:prstGeom prst="rect">
            <a:avLst/>
          </a:prstGeom>
          <a:noFill/>
        </p:spPr>
        <p:txBody>
          <a:bodyPr wrap="square" rtlCol="0">
            <a:spAutoFit/>
          </a:bodyPr>
          <a:lstStyle/>
          <a:p>
            <a:pPr>
              <a:lnSpc>
                <a:spcPct val="150000"/>
              </a:lnSpc>
            </a:pPr>
            <a:r>
              <a:rPr lang="en-US" dirty="0"/>
              <a:t>Lift is a measure of the effectiveness of a predictive model calculated as the ratio between the results obtained with and without the predictive model.</a:t>
            </a:r>
          </a:p>
        </p:txBody>
      </p:sp>
    </p:spTree>
    <p:extLst>
      <p:ext uri="{BB962C8B-B14F-4D97-AF65-F5344CB8AC3E}">
        <p14:creationId xmlns:p14="http://schemas.microsoft.com/office/powerpoint/2010/main" val="342479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597769" cy="461665"/>
          </a:xfrm>
          <a:prstGeom prst="rect">
            <a:avLst/>
          </a:prstGeom>
          <a:solidFill>
            <a:schemeClr val="accent2"/>
          </a:solidFill>
        </p:spPr>
        <p:txBody>
          <a:bodyPr wrap="square" rtlCol="0">
            <a:spAutoFit/>
          </a:bodyPr>
          <a:lstStyle/>
          <a:p>
            <a:r>
              <a:rPr lang="en-US" sz="2400" b="1" u="sng" dirty="0">
                <a:solidFill>
                  <a:schemeClr val="bg1"/>
                </a:solidFill>
              </a:rPr>
              <a:t>Random Forest Model</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516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65474"/>
            <a:ext cx="8899939" cy="369332"/>
          </a:xfrm>
          <a:prstGeom prst="rect">
            <a:avLst/>
          </a:prstGeom>
          <a:noFill/>
        </p:spPr>
        <p:txBody>
          <a:bodyPr wrap="square" rtlCol="0">
            <a:spAutoFit/>
          </a:bodyPr>
          <a:lstStyle/>
          <a:p>
            <a:r>
              <a:rPr lang="en-US" b="1" dirty="0"/>
              <a:t>AUC and Precision Recall</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486876"/>
            <a:ext cx="11239142" cy="1288814"/>
          </a:xfrm>
          <a:prstGeom prst="rect">
            <a:avLst/>
          </a:prstGeom>
        </p:spPr>
        <p:txBody>
          <a:bodyPr wrap="square">
            <a:spAutoFit/>
          </a:bodyPr>
          <a:lstStyle/>
          <a:p>
            <a:pPr algn="just">
              <a:lnSpc>
                <a:spcPct val="150000"/>
              </a:lnSpc>
            </a:pPr>
            <a:r>
              <a:rPr lang="en-US" dirty="0"/>
              <a:t>ROC: The ROC curve plots the true positive rate vs. the false positive rate</a:t>
            </a:r>
          </a:p>
          <a:p>
            <a:pPr algn="just">
              <a:lnSpc>
                <a:spcPct val="150000"/>
              </a:lnSpc>
            </a:pPr>
            <a:r>
              <a:rPr lang="en-US" dirty="0"/>
              <a:t>AUC: A value between 0.5 (random) and 1.0 (perfect), measuring the prediction accuracy</a:t>
            </a:r>
          </a:p>
          <a:p>
            <a:pPr algn="just">
              <a:lnSpc>
                <a:spcPct val="150000"/>
              </a:lnSpc>
            </a:pPr>
            <a:r>
              <a:rPr lang="en-US" dirty="0"/>
              <a:t>Recall (R) = The number of true positives / (the number of true positives + the number of false negatives)</a:t>
            </a:r>
          </a:p>
        </p:txBody>
      </p:sp>
      <p:pic>
        <p:nvPicPr>
          <p:cNvPr id="5" name="Picture 4">
            <a:extLst>
              <a:ext uri="{FF2B5EF4-FFF2-40B4-BE49-F238E27FC236}">
                <a16:creationId xmlns:a16="http://schemas.microsoft.com/office/drawing/2014/main" id="{093057C3-C337-D94C-94B9-19AD6E746364}"/>
              </a:ext>
            </a:extLst>
          </p:cNvPr>
          <p:cNvPicPr>
            <a:picLocks noChangeAspect="1"/>
          </p:cNvPicPr>
          <p:nvPr/>
        </p:nvPicPr>
        <p:blipFill>
          <a:blip r:embed="rId2"/>
          <a:stretch>
            <a:fillRect/>
          </a:stretch>
        </p:blipFill>
        <p:spPr>
          <a:xfrm>
            <a:off x="1861720" y="3019256"/>
            <a:ext cx="8006180" cy="3623154"/>
          </a:xfrm>
          <a:prstGeom prst="rect">
            <a:avLst/>
          </a:prstGeom>
        </p:spPr>
      </p:pic>
    </p:spTree>
    <p:extLst>
      <p:ext uri="{BB962C8B-B14F-4D97-AF65-F5344CB8AC3E}">
        <p14:creationId xmlns:p14="http://schemas.microsoft.com/office/powerpoint/2010/main" val="170615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755667" cy="461665"/>
          </a:xfrm>
          <a:prstGeom prst="rect">
            <a:avLst/>
          </a:prstGeom>
          <a:solidFill>
            <a:schemeClr val="accent2"/>
          </a:solidFill>
        </p:spPr>
        <p:txBody>
          <a:bodyPr wrap="square" rtlCol="0">
            <a:spAutoFit/>
          </a:bodyPr>
          <a:lstStyle/>
          <a:p>
            <a:r>
              <a:rPr lang="en-US" sz="2400" b="1" dirty="0">
                <a:solidFill>
                  <a:schemeClr val="bg1"/>
                </a:solidFill>
              </a:rPr>
              <a:t>Business </a:t>
            </a:r>
            <a:r>
              <a:rPr lang="en-US" sz="2400" b="1" u="sng" dirty="0">
                <a:solidFill>
                  <a:schemeClr val="bg1"/>
                </a:solidFill>
              </a:rPr>
              <a:t>Insight</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308808" y="990468"/>
            <a:ext cx="11552991" cy="5119928"/>
          </a:xfrm>
          <a:prstGeom prst="rect">
            <a:avLst/>
          </a:prstGeom>
          <a:noFill/>
        </p:spPr>
        <p:txBody>
          <a:bodyPr wrap="square" rtlCol="0">
            <a:spAutoFit/>
          </a:bodyPr>
          <a:lstStyle/>
          <a:p>
            <a:pPr marL="285750" indent="-285750">
              <a:lnSpc>
                <a:spcPct val="114000"/>
              </a:lnSpc>
              <a:buFont typeface="Wingdings" pitchFamily="2" charset="2"/>
              <a:buChar char="§"/>
            </a:pPr>
            <a:r>
              <a:rPr lang="en-US" b="1" dirty="0"/>
              <a:t>H2O package, Random Forest Model </a:t>
            </a:r>
            <a:r>
              <a:rPr lang="en-US" dirty="0"/>
              <a:t>is a very effective and efficient tool to build a machine learning model for predicting loan defaults. Also, H2O package is very handy to display the variable importance, handle correlations, and also dummy code the categorical variables.</a:t>
            </a:r>
          </a:p>
          <a:p>
            <a:pPr marL="285750" indent="-285750">
              <a:lnSpc>
                <a:spcPct val="114000"/>
              </a:lnSpc>
              <a:buFont typeface="Wingdings" pitchFamily="2" charset="2"/>
              <a:buChar char="§"/>
            </a:pPr>
            <a:endParaRPr lang="en-US" dirty="0"/>
          </a:p>
          <a:p>
            <a:pPr marL="285750" indent="-285750">
              <a:lnSpc>
                <a:spcPct val="114000"/>
              </a:lnSpc>
              <a:buFont typeface="Wingdings" pitchFamily="2" charset="2"/>
              <a:buChar char="§"/>
            </a:pPr>
            <a:r>
              <a:rPr lang="en-US" b="1" dirty="0"/>
              <a:t>Lift:</a:t>
            </a:r>
            <a:r>
              <a:rPr lang="en-US" dirty="0"/>
              <a:t> For the final model I built after tuning all the different models on various different values of each parameter, the highest Lift score I obtained is 3.02, which is very good as per industry standards. A Lift score of above 2 is suitable for the model to be of acceptable standards.</a:t>
            </a:r>
          </a:p>
          <a:p>
            <a:pPr marL="285750" indent="-285750">
              <a:lnSpc>
                <a:spcPct val="114000"/>
              </a:lnSpc>
              <a:buFont typeface="Wingdings" pitchFamily="2" charset="2"/>
              <a:buChar char="§"/>
            </a:pPr>
            <a:endParaRPr lang="en-US" dirty="0"/>
          </a:p>
          <a:p>
            <a:pPr marL="285750" indent="-285750">
              <a:lnSpc>
                <a:spcPct val="114000"/>
              </a:lnSpc>
              <a:buFont typeface="Wingdings" pitchFamily="2" charset="2"/>
              <a:buChar char="§"/>
            </a:pPr>
            <a:r>
              <a:rPr lang="en-US" b="1" dirty="0"/>
              <a:t>AUC </a:t>
            </a:r>
            <a:r>
              <a:rPr lang="en-US" dirty="0"/>
              <a:t>is 0.79 and </a:t>
            </a:r>
            <a:r>
              <a:rPr lang="en-US" b="1" dirty="0"/>
              <a:t>PR </a:t>
            </a:r>
            <a:r>
              <a:rPr lang="en-US" dirty="0"/>
              <a:t>score is 0.50 which is of acceptable standards. So the model is stable and fine.</a:t>
            </a:r>
          </a:p>
          <a:p>
            <a:pPr marL="285750" indent="-285750">
              <a:lnSpc>
                <a:spcPct val="114000"/>
              </a:lnSpc>
              <a:buFont typeface="Wingdings" pitchFamily="2" charset="2"/>
              <a:buChar char="§"/>
            </a:pPr>
            <a:endParaRPr lang="en-US" dirty="0"/>
          </a:p>
          <a:p>
            <a:pPr>
              <a:lnSpc>
                <a:spcPct val="114000"/>
              </a:lnSpc>
            </a:pPr>
            <a:endParaRPr lang="en-US" dirty="0"/>
          </a:p>
          <a:p>
            <a:pPr>
              <a:lnSpc>
                <a:spcPct val="114000"/>
              </a:lnSpc>
            </a:pPr>
            <a:r>
              <a:rPr lang="en-US" dirty="0"/>
              <a:t>Random Forest through the H2O package is a good approach to predict loan default. </a:t>
            </a:r>
          </a:p>
          <a:p>
            <a:pPr>
              <a:lnSpc>
                <a:spcPct val="114000"/>
              </a:lnSpc>
            </a:pPr>
            <a:endParaRPr lang="en-US" dirty="0"/>
          </a:p>
          <a:p>
            <a:pPr>
              <a:lnSpc>
                <a:spcPct val="114000"/>
              </a:lnSpc>
            </a:pPr>
            <a:r>
              <a:rPr lang="en-US" dirty="0"/>
              <a:t>However, we should not undermine other good boosting models such as </a:t>
            </a:r>
            <a:r>
              <a:rPr lang="en-US" dirty="0" err="1"/>
              <a:t>gbm</a:t>
            </a:r>
            <a:r>
              <a:rPr lang="en-US" dirty="0"/>
              <a:t>, </a:t>
            </a:r>
            <a:r>
              <a:rPr lang="en-US" dirty="0" err="1"/>
              <a:t>xgboost</a:t>
            </a:r>
            <a:r>
              <a:rPr lang="en-US" dirty="0"/>
              <a:t>, or Auto-ML and others. These might provide better results as well.</a:t>
            </a:r>
          </a:p>
          <a:p>
            <a:pPr algn="just">
              <a:lnSpc>
                <a:spcPct val="114000"/>
              </a:lnSpc>
            </a:pPr>
            <a:endParaRPr lang="en-US" dirty="0"/>
          </a:p>
        </p:txBody>
      </p:sp>
    </p:spTree>
    <p:extLst>
      <p:ext uri="{BB962C8B-B14F-4D97-AF65-F5344CB8AC3E}">
        <p14:creationId xmlns:p14="http://schemas.microsoft.com/office/powerpoint/2010/main" val="84111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540547" y="1657308"/>
            <a:ext cx="6218598" cy="1299202"/>
          </a:xfrm>
          <a:prstGeom prst="rect">
            <a:avLst/>
          </a:prstGeom>
          <a:noFill/>
        </p:spPr>
        <p:txBody>
          <a:bodyPr wrap="square" rtlCol="0">
            <a:spAutoFit/>
          </a:bodyPr>
          <a:lstStyle/>
          <a:p>
            <a:pPr algn="ctr">
              <a:lnSpc>
                <a:spcPct val="135000"/>
              </a:lnSpc>
            </a:pPr>
            <a:r>
              <a:rPr lang="en-US" sz="2400" b="1" dirty="0">
                <a:solidFill>
                  <a:schemeClr val="accent1"/>
                </a:solidFill>
              </a:rPr>
              <a:t>LOAN DEFAULT</a:t>
            </a:r>
          </a:p>
          <a:p>
            <a:pPr algn="ctr">
              <a:lnSpc>
                <a:spcPct val="135000"/>
              </a:lnSpc>
            </a:pPr>
            <a:r>
              <a:rPr lang="en-US" dirty="0"/>
              <a:t>Loan default occurs when a borrower fails to pay back a debt according to the initial arrangement.</a:t>
            </a:r>
            <a:endParaRPr lang="en-US" sz="2400" b="1" dirty="0">
              <a:solidFill>
                <a:schemeClr val="accent1"/>
              </a:solidFill>
            </a:endParaRP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1342190" cy="461665"/>
          </a:xfrm>
          <a:prstGeom prst="rect">
            <a:avLst/>
          </a:prstGeom>
          <a:solidFill>
            <a:schemeClr val="accent2"/>
          </a:solidFill>
        </p:spPr>
        <p:txBody>
          <a:bodyPr wrap="square" rtlCol="0">
            <a:spAutoFit/>
          </a:bodyPr>
          <a:lstStyle/>
          <a:p>
            <a:r>
              <a:rPr lang="en-US" sz="2400" b="1" dirty="0">
                <a:solidFill>
                  <a:schemeClr val="bg1"/>
                </a:solidFill>
              </a:rPr>
              <a:t>Agenda</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4" name="TextBox 13">
            <a:extLst>
              <a:ext uri="{FF2B5EF4-FFF2-40B4-BE49-F238E27FC236}">
                <a16:creationId xmlns:a16="http://schemas.microsoft.com/office/drawing/2014/main" id="{B9BE4B93-CBCA-1B44-A845-BB78AEBD5696}"/>
              </a:ext>
            </a:extLst>
          </p:cNvPr>
          <p:cNvSpPr txBox="1"/>
          <p:nvPr/>
        </p:nvSpPr>
        <p:spPr>
          <a:xfrm>
            <a:off x="266700" y="3470530"/>
            <a:ext cx="7030359" cy="2125838"/>
          </a:xfrm>
          <a:prstGeom prst="rect">
            <a:avLst/>
          </a:prstGeom>
          <a:noFill/>
        </p:spPr>
        <p:txBody>
          <a:bodyPr wrap="square" rtlCol="0">
            <a:spAutoFit/>
          </a:bodyPr>
          <a:lstStyle/>
          <a:p>
            <a:pPr algn="ctr">
              <a:lnSpc>
                <a:spcPct val="135000"/>
              </a:lnSpc>
            </a:pPr>
            <a:r>
              <a:rPr lang="en-US" sz="2000" b="1" dirty="0"/>
              <a:t>Predict which loan holders will likely default</a:t>
            </a:r>
          </a:p>
          <a:p>
            <a:pPr algn="ctr">
              <a:lnSpc>
                <a:spcPct val="135000"/>
              </a:lnSpc>
            </a:pPr>
            <a:r>
              <a:rPr lang="en-US" sz="2000" b="1" dirty="0"/>
              <a:t>0 = No Default    1 = Default</a:t>
            </a:r>
          </a:p>
          <a:p>
            <a:pPr algn="ctr">
              <a:lnSpc>
                <a:spcPct val="135000"/>
              </a:lnSpc>
            </a:pPr>
            <a:endParaRPr lang="en-US" sz="2000" dirty="0"/>
          </a:p>
          <a:p>
            <a:pPr algn="ctr">
              <a:lnSpc>
                <a:spcPct val="135000"/>
              </a:lnSpc>
            </a:pPr>
            <a:r>
              <a:rPr lang="en-US" sz="2000" i="1" dirty="0"/>
              <a:t>Which techniques to use? Which Random Forest package to use?  How to convey the results?</a:t>
            </a:r>
          </a:p>
        </p:txBody>
      </p:sp>
      <p:pic>
        <p:nvPicPr>
          <p:cNvPr id="2" name="Picture 2" descr="1 Million Student Loan Defaults in 12 Months | IonTuition">
            <a:extLst>
              <a:ext uri="{FF2B5EF4-FFF2-40B4-BE49-F238E27FC236}">
                <a16:creationId xmlns:a16="http://schemas.microsoft.com/office/drawing/2014/main" id="{B22A8FB0-3634-3544-A9C8-37F5A088D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01" y="1394130"/>
            <a:ext cx="4999610" cy="31247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2932DB-3078-0E45-BB0C-2973B1065522}"/>
              </a:ext>
            </a:extLst>
          </p:cNvPr>
          <p:cNvSpPr txBox="1"/>
          <p:nvPr/>
        </p:nvSpPr>
        <p:spPr>
          <a:xfrm>
            <a:off x="7851689" y="5306978"/>
            <a:ext cx="4073611" cy="830997"/>
          </a:xfrm>
          <a:prstGeom prst="rect">
            <a:avLst/>
          </a:prstGeom>
          <a:noFill/>
        </p:spPr>
        <p:txBody>
          <a:bodyPr wrap="square" rtlCol="0">
            <a:spAutoFit/>
          </a:bodyPr>
          <a:lstStyle/>
          <a:p>
            <a:r>
              <a:rPr lang="en-US" sz="2400" dirty="0"/>
              <a:t>Around $20 billion defaults only in student loans in US</a:t>
            </a:r>
          </a:p>
        </p:txBody>
      </p:sp>
      <p:sp>
        <p:nvSpPr>
          <p:cNvPr id="11" name="Rectangle 10">
            <a:extLst>
              <a:ext uri="{FF2B5EF4-FFF2-40B4-BE49-F238E27FC236}">
                <a16:creationId xmlns:a16="http://schemas.microsoft.com/office/drawing/2014/main" id="{033890F5-6D26-FC49-A6BA-992AF42BA8CA}"/>
              </a:ext>
            </a:extLst>
          </p:cNvPr>
          <p:cNvSpPr/>
          <p:nvPr/>
        </p:nvSpPr>
        <p:spPr>
          <a:xfrm>
            <a:off x="7851689" y="5306978"/>
            <a:ext cx="3973727" cy="83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88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6" y="215590"/>
            <a:ext cx="2435042" cy="461665"/>
          </a:xfrm>
          <a:prstGeom prst="rect">
            <a:avLst/>
          </a:prstGeom>
          <a:solidFill>
            <a:schemeClr val="accent2"/>
          </a:solidFill>
        </p:spPr>
        <p:txBody>
          <a:bodyPr wrap="square" rtlCol="0">
            <a:spAutoFit/>
          </a:bodyPr>
          <a:lstStyle/>
          <a:p>
            <a:r>
              <a:rPr lang="en-US" sz="2400" b="1" u="sng" dirty="0">
                <a:solidFill>
                  <a:schemeClr val="bg1"/>
                </a:solidFill>
              </a:rPr>
              <a:t>Random Forest</a:t>
            </a:r>
            <a:endParaRPr lang="en-US" sz="2400" b="1" dirty="0">
              <a:solidFill>
                <a:schemeClr val="bg1"/>
              </a:solidFill>
            </a:endParaRPr>
          </a:p>
        </p:txBody>
      </p:sp>
      <p:sp>
        <p:nvSpPr>
          <p:cNvPr id="3" name="TextBox 2">
            <a:extLst>
              <a:ext uri="{FF2B5EF4-FFF2-40B4-BE49-F238E27FC236}">
                <a16:creationId xmlns:a16="http://schemas.microsoft.com/office/drawing/2014/main" id="{295F85F6-8FB0-A549-AE14-6EB25DFE6C0A}"/>
              </a:ext>
            </a:extLst>
          </p:cNvPr>
          <p:cNvSpPr txBox="1"/>
          <p:nvPr/>
        </p:nvSpPr>
        <p:spPr>
          <a:xfrm>
            <a:off x="320517" y="816583"/>
            <a:ext cx="5647798" cy="2950808"/>
          </a:xfrm>
          <a:prstGeom prst="rect">
            <a:avLst/>
          </a:prstGeom>
          <a:noFill/>
        </p:spPr>
        <p:txBody>
          <a:bodyPr wrap="square" rtlCol="0">
            <a:spAutoFit/>
          </a:bodyPr>
          <a:lstStyle/>
          <a:p>
            <a:pPr algn="just">
              <a:lnSpc>
                <a:spcPct val="150000"/>
              </a:lnSpc>
            </a:pPr>
            <a:r>
              <a:rPr lang="en-US" dirty="0"/>
              <a:t>Random Forest is a type of Bagging Model. The random forest method builds many decision trees, and then takes the average for the outcomes of all the decision trees. Further, the random forest technique draws some samples to build a model, then draws some samples again to build another model, and so on. </a:t>
            </a:r>
          </a:p>
        </p:txBody>
      </p:sp>
      <p:sp>
        <p:nvSpPr>
          <p:cNvPr id="7" name="TextBox 6">
            <a:extLst>
              <a:ext uri="{FF2B5EF4-FFF2-40B4-BE49-F238E27FC236}">
                <a16:creationId xmlns:a16="http://schemas.microsoft.com/office/drawing/2014/main" id="{A63DC2DB-76B5-6C41-953C-604653B89104}"/>
              </a:ext>
            </a:extLst>
          </p:cNvPr>
          <p:cNvSpPr txBox="1"/>
          <p:nvPr/>
        </p:nvSpPr>
        <p:spPr>
          <a:xfrm>
            <a:off x="320516" y="4026813"/>
            <a:ext cx="865733" cy="461665"/>
          </a:xfrm>
          <a:prstGeom prst="rect">
            <a:avLst/>
          </a:prstGeom>
          <a:solidFill>
            <a:schemeClr val="accent2"/>
          </a:solidFill>
        </p:spPr>
        <p:txBody>
          <a:bodyPr wrap="square" rtlCol="0">
            <a:spAutoFit/>
          </a:bodyPr>
          <a:lstStyle/>
          <a:p>
            <a:r>
              <a:rPr lang="en-US" sz="2400" b="1" u="sng" dirty="0">
                <a:solidFill>
                  <a:schemeClr val="bg1"/>
                </a:solidFill>
              </a:rPr>
              <a:t>H2O</a:t>
            </a:r>
            <a:endParaRPr lang="en-US" sz="2400" b="1" dirty="0">
              <a:solidFill>
                <a:schemeClr val="bg1"/>
              </a:solidFill>
            </a:endParaRPr>
          </a:p>
        </p:txBody>
      </p:sp>
      <p:pic>
        <p:nvPicPr>
          <p:cNvPr id="9" name="Picture 8">
            <a:extLst>
              <a:ext uri="{FF2B5EF4-FFF2-40B4-BE49-F238E27FC236}">
                <a16:creationId xmlns:a16="http://schemas.microsoft.com/office/drawing/2014/main" id="{A126BC93-2766-614A-B89E-161083B992B1}"/>
              </a:ext>
            </a:extLst>
          </p:cNvPr>
          <p:cNvPicPr>
            <a:picLocks noChangeAspect="1"/>
          </p:cNvPicPr>
          <p:nvPr/>
        </p:nvPicPr>
        <p:blipFill>
          <a:blip r:embed="rId2"/>
          <a:stretch>
            <a:fillRect/>
          </a:stretch>
        </p:blipFill>
        <p:spPr>
          <a:xfrm>
            <a:off x="5906949" y="779587"/>
            <a:ext cx="6298170" cy="2955295"/>
          </a:xfrm>
          <a:prstGeom prst="rect">
            <a:avLst/>
          </a:prstGeom>
        </p:spPr>
      </p:pic>
      <p:sp>
        <p:nvSpPr>
          <p:cNvPr id="10" name="TextBox 9">
            <a:extLst>
              <a:ext uri="{FF2B5EF4-FFF2-40B4-BE49-F238E27FC236}">
                <a16:creationId xmlns:a16="http://schemas.microsoft.com/office/drawing/2014/main" id="{A4CB08A8-D533-B542-AFC5-02250F07404A}"/>
              </a:ext>
            </a:extLst>
          </p:cNvPr>
          <p:cNvSpPr txBox="1"/>
          <p:nvPr/>
        </p:nvSpPr>
        <p:spPr>
          <a:xfrm>
            <a:off x="283657" y="4632099"/>
            <a:ext cx="11587827" cy="2119811"/>
          </a:xfrm>
          <a:prstGeom prst="rect">
            <a:avLst/>
          </a:prstGeom>
          <a:noFill/>
        </p:spPr>
        <p:txBody>
          <a:bodyPr wrap="square" rtlCol="0">
            <a:spAutoFit/>
          </a:bodyPr>
          <a:lstStyle/>
          <a:p>
            <a:pPr algn="just">
              <a:lnSpc>
                <a:spcPct val="150000"/>
              </a:lnSpc>
            </a:pPr>
            <a:r>
              <a:rPr lang="en-US" dirty="0"/>
              <a:t>H2O is a fully open source, distributed in-memory machine learning platform with linear scalability. H2O supports the most widely used statistical &amp; machine learning algorithms including gradient boosted machines, generalized linear models, deep learning and more. H2O also has an industry leading </a:t>
            </a:r>
            <a:r>
              <a:rPr lang="en-US" dirty="0" err="1"/>
              <a:t>AutoML</a:t>
            </a:r>
            <a:r>
              <a:rPr lang="en-US" dirty="0"/>
              <a:t> functionality that automatically runs through all the algorithms and their hyperparameters to produce a leaderboard of the best models. </a:t>
            </a:r>
          </a:p>
        </p:txBody>
      </p:sp>
    </p:spTree>
    <p:extLst>
      <p:ext uri="{BB962C8B-B14F-4D97-AF65-F5344CB8AC3E}">
        <p14:creationId xmlns:p14="http://schemas.microsoft.com/office/powerpoint/2010/main" val="341006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308809" y="1082735"/>
            <a:ext cx="8303850" cy="5287986"/>
          </a:xfrm>
          <a:prstGeom prst="rect">
            <a:avLst/>
          </a:prstGeom>
          <a:noFill/>
        </p:spPr>
        <p:txBody>
          <a:bodyPr wrap="square" rtlCol="0">
            <a:spAutoFit/>
          </a:bodyPr>
          <a:lstStyle/>
          <a:p>
            <a:pPr algn="just">
              <a:lnSpc>
                <a:spcPct val="135000"/>
              </a:lnSpc>
            </a:pPr>
            <a:r>
              <a:rPr lang="en-US" b="1" dirty="0"/>
              <a:t>1.  Feature Engineering</a:t>
            </a:r>
          </a:p>
          <a:p>
            <a:pPr marL="285750" indent="-285750" algn="just">
              <a:lnSpc>
                <a:spcPct val="135000"/>
              </a:lnSpc>
              <a:buFontTx/>
              <a:buChar char="-"/>
            </a:pPr>
            <a:r>
              <a:rPr lang="en-US" dirty="0"/>
              <a:t>Convert Date/Time columns</a:t>
            </a:r>
          </a:p>
          <a:p>
            <a:pPr marL="285750" indent="-285750" algn="just">
              <a:lnSpc>
                <a:spcPct val="135000"/>
              </a:lnSpc>
              <a:buFontTx/>
              <a:buChar char="-"/>
            </a:pPr>
            <a:r>
              <a:rPr lang="en-US" dirty="0"/>
              <a:t>Education Code, Gender, City converted to categorical type</a:t>
            </a:r>
          </a:p>
          <a:p>
            <a:pPr marL="285750" indent="-285750" algn="just">
              <a:lnSpc>
                <a:spcPct val="135000"/>
              </a:lnSpc>
              <a:buFontTx/>
              <a:buChar char="-"/>
            </a:pPr>
            <a:r>
              <a:rPr lang="en-US" dirty="0"/>
              <a:t>Drop empty value variables and constants</a:t>
            </a:r>
          </a:p>
          <a:p>
            <a:pPr marL="285750" indent="-285750" algn="just">
              <a:lnSpc>
                <a:spcPct val="135000"/>
              </a:lnSpc>
              <a:buFontTx/>
              <a:buChar char="-"/>
            </a:pPr>
            <a:r>
              <a:rPr lang="en-US" dirty="0"/>
              <a:t>Bin the Loan Amount column</a:t>
            </a:r>
          </a:p>
          <a:p>
            <a:pPr algn="just">
              <a:lnSpc>
                <a:spcPct val="135000"/>
              </a:lnSpc>
            </a:pPr>
            <a:endParaRPr lang="en-US" dirty="0"/>
          </a:p>
          <a:p>
            <a:pPr algn="just">
              <a:lnSpc>
                <a:spcPct val="135000"/>
              </a:lnSpc>
            </a:pPr>
            <a:r>
              <a:rPr lang="en-US" b="1" dirty="0"/>
              <a:t>2.  Missing values</a:t>
            </a:r>
          </a:p>
          <a:p>
            <a:pPr marL="285750" indent="-285750" algn="just">
              <a:lnSpc>
                <a:spcPct val="135000"/>
              </a:lnSpc>
              <a:buFontTx/>
              <a:buChar char="-"/>
            </a:pPr>
            <a:r>
              <a:rPr lang="en-US" dirty="0"/>
              <a:t>Convert mis-represented NA’s such as -99, to </a:t>
            </a:r>
            <a:r>
              <a:rPr lang="en-US" dirty="0" err="1"/>
              <a:t>np.nan</a:t>
            </a:r>
            <a:endParaRPr lang="en-US" dirty="0"/>
          </a:p>
          <a:p>
            <a:pPr marL="285750" indent="-285750" algn="just">
              <a:lnSpc>
                <a:spcPct val="135000"/>
              </a:lnSpc>
              <a:buFontTx/>
              <a:buChar char="-"/>
            </a:pPr>
            <a:r>
              <a:rPr lang="en-US" dirty="0"/>
              <a:t>Use Iterative Imputer to fill with median</a:t>
            </a:r>
          </a:p>
          <a:p>
            <a:pPr marL="285750" indent="-285750" algn="just">
              <a:lnSpc>
                <a:spcPct val="135000"/>
              </a:lnSpc>
              <a:buFontTx/>
              <a:buChar char="-"/>
            </a:pPr>
            <a:endParaRPr lang="en-US" dirty="0"/>
          </a:p>
          <a:p>
            <a:pPr algn="just">
              <a:lnSpc>
                <a:spcPct val="135000"/>
              </a:lnSpc>
            </a:pPr>
            <a:r>
              <a:rPr lang="en-US" b="1" dirty="0"/>
              <a:t>3. Dummy coding of Categorical variables not needed</a:t>
            </a:r>
          </a:p>
          <a:p>
            <a:pPr algn="just">
              <a:lnSpc>
                <a:spcPct val="135000"/>
              </a:lnSpc>
            </a:pPr>
            <a:endParaRPr lang="en-US" dirty="0"/>
          </a:p>
          <a:p>
            <a:pPr algn="just">
              <a:lnSpc>
                <a:spcPct val="135000"/>
              </a:lnSpc>
            </a:pPr>
            <a:r>
              <a:rPr lang="en-US" b="1" dirty="0"/>
              <a:t>4. Split to </a:t>
            </a:r>
            <a:r>
              <a:rPr lang="en-US" b="1" dirty="0" err="1"/>
              <a:t>train_test</a:t>
            </a:r>
            <a:endParaRPr lang="en-US" b="1" dirty="0"/>
          </a:p>
          <a:p>
            <a:pPr algn="just">
              <a:lnSpc>
                <a:spcPct val="135000"/>
              </a:lnSpc>
            </a:pPr>
            <a:r>
              <a:rPr lang="en-US" dirty="0"/>
              <a:t>-    I used 75% data in train set.  Convert all </a:t>
            </a:r>
            <a:r>
              <a:rPr lang="en-US" dirty="0" err="1"/>
              <a:t>dataframes</a:t>
            </a:r>
            <a:r>
              <a:rPr lang="en-US" dirty="0"/>
              <a:t> to H2O hex format.</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2497890" cy="461665"/>
          </a:xfrm>
          <a:prstGeom prst="rect">
            <a:avLst/>
          </a:prstGeom>
          <a:solidFill>
            <a:schemeClr val="accent2"/>
          </a:solidFill>
        </p:spPr>
        <p:txBody>
          <a:bodyPr wrap="square" rtlCol="0">
            <a:spAutoFit/>
          </a:bodyPr>
          <a:lstStyle/>
          <a:p>
            <a:r>
              <a:rPr lang="en-US" sz="2400" b="1" dirty="0">
                <a:solidFill>
                  <a:schemeClr val="bg1"/>
                </a:solidFill>
              </a:rPr>
              <a:t>Considerations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165DEFD-2182-E14F-9482-9E40573310E1}"/>
              </a:ext>
            </a:extLst>
          </p:cNvPr>
          <p:cNvGrpSpPr/>
          <p:nvPr/>
        </p:nvGrpSpPr>
        <p:grpSpPr>
          <a:xfrm>
            <a:off x="7737671" y="1436099"/>
            <a:ext cx="4208334" cy="3985802"/>
            <a:chOff x="7860212" y="1425309"/>
            <a:chExt cx="4208334" cy="3985802"/>
          </a:xfrm>
        </p:grpSpPr>
        <p:pic>
          <p:nvPicPr>
            <p:cNvPr id="3" name="Picture 2">
              <a:extLst>
                <a:ext uri="{FF2B5EF4-FFF2-40B4-BE49-F238E27FC236}">
                  <a16:creationId xmlns:a16="http://schemas.microsoft.com/office/drawing/2014/main" id="{C9D80B0A-7704-7E47-89AE-7DE92DA3E106}"/>
                </a:ext>
              </a:extLst>
            </p:cNvPr>
            <p:cNvPicPr>
              <a:picLocks noChangeAspect="1"/>
            </p:cNvPicPr>
            <p:nvPr/>
          </p:nvPicPr>
          <p:blipFill>
            <a:blip r:embed="rId2"/>
            <a:stretch>
              <a:fillRect/>
            </a:stretch>
          </p:blipFill>
          <p:spPr>
            <a:xfrm>
              <a:off x="7860212" y="1920327"/>
              <a:ext cx="4208334" cy="3490784"/>
            </a:xfrm>
            <a:prstGeom prst="rect">
              <a:avLst/>
            </a:prstGeom>
          </p:spPr>
        </p:pic>
        <p:sp>
          <p:nvSpPr>
            <p:cNvPr id="7" name="TextBox 6">
              <a:extLst>
                <a:ext uri="{FF2B5EF4-FFF2-40B4-BE49-F238E27FC236}">
                  <a16:creationId xmlns:a16="http://schemas.microsoft.com/office/drawing/2014/main" id="{A0CC6671-E3F4-5E43-8F68-6574B4BE229D}"/>
                </a:ext>
              </a:extLst>
            </p:cNvPr>
            <p:cNvSpPr txBox="1"/>
            <p:nvPr/>
          </p:nvSpPr>
          <p:spPr>
            <a:xfrm>
              <a:off x="7964278" y="1425309"/>
              <a:ext cx="3921266" cy="369332"/>
            </a:xfrm>
            <a:prstGeom prst="rect">
              <a:avLst/>
            </a:prstGeom>
            <a:noFill/>
          </p:spPr>
          <p:txBody>
            <a:bodyPr wrap="none" rtlCol="0">
              <a:spAutoFit/>
            </a:bodyPr>
            <a:lstStyle/>
            <a:p>
              <a:r>
                <a:rPr lang="en-US" b="1" u="sng" dirty="0"/>
                <a:t>Loan Amount Bin ($)</a:t>
              </a:r>
              <a:r>
                <a:rPr lang="en-US" b="1" dirty="0"/>
                <a:t>             </a:t>
              </a:r>
              <a:r>
                <a:rPr lang="en-US" b="1" u="sng" dirty="0"/>
                <a:t>Count</a:t>
              </a:r>
            </a:p>
          </p:txBody>
        </p:sp>
      </p:grpSp>
      <p:sp>
        <p:nvSpPr>
          <p:cNvPr id="12" name="Rectangle 11">
            <a:extLst>
              <a:ext uri="{FF2B5EF4-FFF2-40B4-BE49-F238E27FC236}">
                <a16:creationId xmlns:a16="http://schemas.microsoft.com/office/drawing/2014/main" id="{BCCD857B-FB2A-DF4C-8C9E-816C7C4DD829}"/>
              </a:ext>
            </a:extLst>
          </p:cNvPr>
          <p:cNvSpPr/>
          <p:nvPr/>
        </p:nvSpPr>
        <p:spPr>
          <a:xfrm>
            <a:off x="7624119" y="1248032"/>
            <a:ext cx="4301181" cy="4374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92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189701" cy="461665"/>
          </a:xfrm>
          <a:prstGeom prst="rect">
            <a:avLst/>
          </a:prstGeom>
          <a:solidFill>
            <a:schemeClr val="accent2"/>
          </a:solidFill>
        </p:spPr>
        <p:txBody>
          <a:bodyPr wrap="square" rtlCol="0">
            <a:spAutoFit/>
          </a:bodyPr>
          <a:lstStyle/>
          <a:p>
            <a:r>
              <a:rPr lang="en-US" sz="2400" b="1" u="sng" dirty="0">
                <a:solidFill>
                  <a:schemeClr val="bg1"/>
                </a:solidFill>
              </a:rPr>
              <a:t>Exploratory Data Analysis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29990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299002"/>
            <a:ext cx="8899939" cy="369332"/>
          </a:xfrm>
          <a:prstGeom prst="rect">
            <a:avLst/>
          </a:prstGeom>
          <a:noFill/>
        </p:spPr>
        <p:txBody>
          <a:bodyPr wrap="square" rtlCol="0">
            <a:spAutoFit/>
          </a:bodyPr>
          <a:lstStyle/>
          <a:p>
            <a:r>
              <a:rPr lang="en-US" b="1" dirty="0"/>
              <a:t>Distribution of AP006 – OS Type</a:t>
            </a:r>
            <a:endParaRPr lang="en-US" dirty="0"/>
          </a:p>
        </p:txBody>
      </p:sp>
      <p:sp>
        <p:nvSpPr>
          <p:cNvPr id="25" name="Oval 24">
            <a:extLst>
              <a:ext uri="{FF2B5EF4-FFF2-40B4-BE49-F238E27FC236}">
                <a16:creationId xmlns:a16="http://schemas.microsoft.com/office/drawing/2014/main" id="{46018C2E-A549-2D42-A655-AD297F4D1C44}"/>
              </a:ext>
            </a:extLst>
          </p:cNvPr>
          <p:cNvSpPr/>
          <p:nvPr/>
        </p:nvSpPr>
        <p:spPr>
          <a:xfrm>
            <a:off x="256674" y="411938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a:extLst>
              <a:ext uri="{FF2B5EF4-FFF2-40B4-BE49-F238E27FC236}">
                <a16:creationId xmlns:a16="http://schemas.microsoft.com/office/drawing/2014/main" id="{F6608797-DC2A-B643-83F6-9D7C1E6B914D}"/>
              </a:ext>
            </a:extLst>
          </p:cNvPr>
          <p:cNvSpPr txBox="1"/>
          <p:nvPr/>
        </p:nvSpPr>
        <p:spPr>
          <a:xfrm>
            <a:off x="787758" y="4108521"/>
            <a:ext cx="3327042" cy="1477328"/>
          </a:xfrm>
          <a:prstGeom prst="rect">
            <a:avLst/>
          </a:prstGeom>
          <a:noFill/>
        </p:spPr>
        <p:txBody>
          <a:bodyPr wrap="square" rtlCol="0">
            <a:spAutoFit/>
          </a:bodyPr>
          <a:lstStyle/>
          <a:p>
            <a:r>
              <a:rPr lang="en-US" b="1" dirty="0"/>
              <a:t>Distribution of Application City (AP007) by the Count of Query in 7 days</a:t>
            </a:r>
          </a:p>
          <a:p>
            <a:endParaRPr lang="en-US" b="1" dirty="0"/>
          </a:p>
          <a:p>
            <a:r>
              <a:rPr lang="en-US" b="1" dirty="0"/>
              <a:t>Colored by Gender (AP002)</a:t>
            </a:r>
          </a:p>
        </p:txBody>
      </p:sp>
      <p:pic>
        <p:nvPicPr>
          <p:cNvPr id="10" name="Picture 9">
            <a:extLst>
              <a:ext uri="{FF2B5EF4-FFF2-40B4-BE49-F238E27FC236}">
                <a16:creationId xmlns:a16="http://schemas.microsoft.com/office/drawing/2014/main" id="{02171B3E-316E-B046-91C8-415968829C39}"/>
              </a:ext>
            </a:extLst>
          </p:cNvPr>
          <p:cNvPicPr>
            <a:picLocks noChangeAspect="1"/>
          </p:cNvPicPr>
          <p:nvPr/>
        </p:nvPicPr>
        <p:blipFill>
          <a:blip r:embed="rId2"/>
          <a:stretch>
            <a:fillRect/>
          </a:stretch>
        </p:blipFill>
        <p:spPr>
          <a:xfrm>
            <a:off x="5570481" y="1055687"/>
            <a:ext cx="4697983" cy="2745324"/>
          </a:xfrm>
          <a:prstGeom prst="rect">
            <a:avLst/>
          </a:prstGeom>
        </p:spPr>
      </p:pic>
      <p:pic>
        <p:nvPicPr>
          <p:cNvPr id="12" name="Picture 11">
            <a:extLst>
              <a:ext uri="{FF2B5EF4-FFF2-40B4-BE49-F238E27FC236}">
                <a16:creationId xmlns:a16="http://schemas.microsoft.com/office/drawing/2014/main" id="{0995405F-C8F7-D144-A9B7-7E281D052FFD}"/>
              </a:ext>
            </a:extLst>
          </p:cNvPr>
          <p:cNvPicPr>
            <a:picLocks noChangeAspect="1"/>
          </p:cNvPicPr>
          <p:nvPr/>
        </p:nvPicPr>
        <p:blipFill>
          <a:blip r:embed="rId3"/>
          <a:stretch>
            <a:fillRect/>
          </a:stretch>
        </p:blipFill>
        <p:spPr>
          <a:xfrm>
            <a:off x="4337225" y="4096164"/>
            <a:ext cx="6820929" cy="2658225"/>
          </a:xfrm>
          <a:prstGeom prst="rect">
            <a:avLst/>
          </a:prstGeom>
        </p:spPr>
      </p:pic>
    </p:spTree>
    <p:extLst>
      <p:ext uri="{BB962C8B-B14F-4D97-AF65-F5344CB8AC3E}">
        <p14:creationId xmlns:p14="http://schemas.microsoft.com/office/powerpoint/2010/main" val="305179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189701" cy="461665"/>
          </a:xfrm>
          <a:prstGeom prst="rect">
            <a:avLst/>
          </a:prstGeom>
          <a:solidFill>
            <a:schemeClr val="accent2"/>
          </a:solidFill>
        </p:spPr>
        <p:txBody>
          <a:bodyPr wrap="square" rtlCol="0">
            <a:spAutoFit/>
          </a:bodyPr>
          <a:lstStyle/>
          <a:p>
            <a:r>
              <a:rPr lang="en-US" sz="2400" b="1" u="sng" dirty="0">
                <a:solidFill>
                  <a:schemeClr val="bg1"/>
                </a:solidFill>
              </a:rPr>
              <a:t>Exploratory Data Analysis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29990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23638"/>
            <a:ext cx="4686287" cy="2223686"/>
          </a:xfrm>
          <a:prstGeom prst="rect">
            <a:avLst/>
          </a:prstGeom>
          <a:noFill/>
        </p:spPr>
        <p:txBody>
          <a:bodyPr wrap="square" rtlCol="0">
            <a:spAutoFit/>
          </a:bodyPr>
          <a:lstStyle/>
          <a:p>
            <a:pPr>
              <a:lnSpc>
                <a:spcPct val="200000"/>
              </a:lnSpc>
            </a:pPr>
            <a:r>
              <a:rPr lang="en-US" b="1" dirty="0"/>
              <a:t>Checking relations between:</a:t>
            </a:r>
          </a:p>
          <a:p>
            <a:pPr>
              <a:lnSpc>
                <a:spcPct val="200000"/>
              </a:lnSpc>
            </a:pPr>
            <a:r>
              <a:rPr lang="en-US" dirty="0"/>
              <a:t>AP002 – Gender</a:t>
            </a:r>
          </a:p>
          <a:p>
            <a:pPr>
              <a:lnSpc>
                <a:spcPct val="200000"/>
              </a:lnSpc>
            </a:pPr>
            <a:r>
              <a:rPr lang="en-US" dirty="0"/>
              <a:t>AP003 – Education Code</a:t>
            </a:r>
          </a:p>
          <a:p>
            <a:pPr>
              <a:lnSpc>
                <a:spcPct val="200000"/>
              </a:lnSpc>
            </a:pPr>
            <a:r>
              <a:rPr lang="en-US" dirty="0"/>
              <a:t>AP004 – Loan Term</a:t>
            </a:r>
          </a:p>
        </p:txBody>
      </p:sp>
      <p:pic>
        <p:nvPicPr>
          <p:cNvPr id="14" name="Picture 13">
            <a:extLst>
              <a:ext uri="{FF2B5EF4-FFF2-40B4-BE49-F238E27FC236}">
                <a16:creationId xmlns:a16="http://schemas.microsoft.com/office/drawing/2014/main" id="{5183FC72-83B8-C043-BC9E-83080580B2D2}"/>
              </a:ext>
            </a:extLst>
          </p:cNvPr>
          <p:cNvPicPr>
            <a:picLocks noChangeAspect="1"/>
          </p:cNvPicPr>
          <p:nvPr/>
        </p:nvPicPr>
        <p:blipFill>
          <a:blip r:embed="rId2"/>
          <a:stretch>
            <a:fillRect/>
          </a:stretch>
        </p:blipFill>
        <p:spPr>
          <a:xfrm>
            <a:off x="5221833" y="826003"/>
            <a:ext cx="6649652" cy="6031997"/>
          </a:xfrm>
          <a:prstGeom prst="rect">
            <a:avLst/>
          </a:prstGeom>
        </p:spPr>
      </p:pic>
    </p:spTree>
    <p:extLst>
      <p:ext uri="{BB962C8B-B14F-4D97-AF65-F5344CB8AC3E}">
        <p14:creationId xmlns:p14="http://schemas.microsoft.com/office/powerpoint/2010/main" val="3659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695431" cy="461665"/>
          </a:xfrm>
          <a:prstGeom prst="rect">
            <a:avLst/>
          </a:prstGeom>
          <a:solidFill>
            <a:schemeClr val="accent2"/>
          </a:solidFill>
        </p:spPr>
        <p:txBody>
          <a:bodyPr wrap="square" rtlCol="0">
            <a:spAutoFit/>
          </a:bodyPr>
          <a:lstStyle/>
          <a:p>
            <a:r>
              <a:rPr lang="en-US" sz="2400" b="1" u="sng" dirty="0">
                <a:solidFill>
                  <a:schemeClr val="bg1"/>
                </a:solidFill>
              </a:rPr>
              <a:t>Random Forest</a:t>
            </a:r>
            <a:r>
              <a:rPr lang="en-US" sz="2400" b="1" dirty="0">
                <a:solidFill>
                  <a:schemeClr val="bg1"/>
                </a:solidFill>
              </a:rPr>
              <a:t> Model</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37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36164"/>
            <a:ext cx="8899939" cy="369332"/>
          </a:xfrm>
          <a:prstGeom prst="rect">
            <a:avLst/>
          </a:prstGeom>
          <a:noFill/>
        </p:spPr>
        <p:txBody>
          <a:bodyPr wrap="square" rtlCol="0">
            <a:spAutoFit/>
          </a:bodyPr>
          <a:lstStyle/>
          <a:p>
            <a:r>
              <a:rPr lang="en-US" b="1" dirty="0"/>
              <a:t>Model</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472325"/>
            <a:ext cx="5191286" cy="3227807"/>
          </a:xfrm>
          <a:prstGeom prst="rect">
            <a:avLst/>
          </a:prstGeom>
        </p:spPr>
        <p:txBody>
          <a:bodyPr wrap="square">
            <a:spAutoFit/>
          </a:bodyPr>
          <a:lstStyle/>
          <a:p>
            <a:pPr algn="just">
              <a:lnSpc>
                <a:spcPct val="150000"/>
              </a:lnSpc>
            </a:pPr>
            <a:r>
              <a:rPr lang="en-US" dirty="0"/>
              <a:t>Build 2 models:</a:t>
            </a:r>
          </a:p>
          <a:p>
            <a:pPr algn="just">
              <a:lnSpc>
                <a:spcPct val="150000"/>
              </a:lnSpc>
            </a:pPr>
            <a:r>
              <a:rPr lang="en-US" dirty="0"/>
              <a:t>  1.  </a:t>
            </a:r>
            <a:r>
              <a:rPr lang="en-US" dirty="0" err="1"/>
              <a:t>balanced_classes</a:t>
            </a:r>
            <a:r>
              <a:rPr lang="en-US" dirty="0"/>
              <a:t> = false</a:t>
            </a:r>
          </a:p>
          <a:p>
            <a:pPr algn="just">
              <a:lnSpc>
                <a:spcPct val="150000"/>
              </a:lnSpc>
            </a:pPr>
            <a:r>
              <a:rPr lang="en-US" dirty="0"/>
              <a:t>  2.  </a:t>
            </a:r>
            <a:r>
              <a:rPr lang="en-US" dirty="0" err="1"/>
              <a:t>balanced_classes</a:t>
            </a:r>
            <a:r>
              <a:rPr lang="en-US" dirty="0"/>
              <a:t>  = true</a:t>
            </a:r>
          </a:p>
          <a:p>
            <a:pPr algn="just">
              <a:lnSpc>
                <a:spcPct val="150000"/>
              </a:lnSpc>
            </a:pPr>
            <a:endParaRPr lang="en-US" sz="1000" u="sng" dirty="0"/>
          </a:p>
          <a:p>
            <a:pPr algn="just">
              <a:lnSpc>
                <a:spcPct val="150000"/>
              </a:lnSpc>
            </a:pPr>
            <a:r>
              <a:rPr lang="en-US" u="sng" dirty="0"/>
              <a:t>Parameters:</a:t>
            </a:r>
          </a:p>
          <a:p>
            <a:pPr algn="just">
              <a:lnSpc>
                <a:spcPct val="150000"/>
              </a:lnSpc>
            </a:pPr>
            <a:r>
              <a:rPr lang="en-US" dirty="0" err="1"/>
              <a:t>ntrees</a:t>
            </a:r>
            <a:r>
              <a:rPr lang="en-US" dirty="0"/>
              <a:t> = 400</a:t>
            </a:r>
          </a:p>
          <a:p>
            <a:pPr algn="just">
              <a:lnSpc>
                <a:spcPct val="150000"/>
              </a:lnSpc>
            </a:pPr>
            <a:r>
              <a:rPr lang="en-US" dirty="0" err="1"/>
              <a:t>nfolds</a:t>
            </a:r>
            <a:r>
              <a:rPr lang="en-US" dirty="0"/>
              <a:t> = 10</a:t>
            </a:r>
          </a:p>
          <a:p>
            <a:pPr algn="just">
              <a:lnSpc>
                <a:spcPct val="150000"/>
              </a:lnSpc>
            </a:pPr>
            <a:r>
              <a:rPr lang="en-US" dirty="0" err="1"/>
              <a:t>min_rows</a:t>
            </a:r>
            <a:r>
              <a:rPr lang="en-US" dirty="0"/>
              <a:t> = 100</a:t>
            </a:r>
          </a:p>
        </p:txBody>
      </p:sp>
      <p:sp>
        <p:nvSpPr>
          <p:cNvPr id="25" name="Oval 24">
            <a:extLst>
              <a:ext uri="{FF2B5EF4-FFF2-40B4-BE49-F238E27FC236}">
                <a16:creationId xmlns:a16="http://schemas.microsoft.com/office/drawing/2014/main" id="{46018C2E-A549-2D42-A655-AD297F4D1C44}"/>
              </a:ext>
            </a:extLst>
          </p:cNvPr>
          <p:cNvSpPr/>
          <p:nvPr/>
        </p:nvSpPr>
        <p:spPr>
          <a:xfrm>
            <a:off x="6212958" y="1147023"/>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a:extLst>
              <a:ext uri="{FF2B5EF4-FFF2-40B4-BE49-F238E27FC236}">
                <a16:creationId xmlns:a16="http://schemas.microsoft.com/office/drawing/2014/main" id="{F6608797-DC2A-B643-83F6-9D7C1E6B914D}"/>
              </a:ext>
            </a:extLst>
          </p:cNvPr>
          <p:cNvSpPr txBox="1"/>
          <p:nvPr/>
        </p:nvSpPr>
        <p:spPr>
          <a:xfrm>
            <a:off x="6744042" y="1136164"/>
            <a:ext cx="5266638" cy="369332"/>
          </a:xfrm>
          <a:prstGeom prst="rect">
            <a:avLst/>
          </a:prstGeom>
          <a:noFill/>
        </p:spPr>
        <p:txBody>
          <a:bodyPr wrap="square" rtlCol="0">
            <a:spAutoFit/>
          </a:bodyPr>
          <a:lstStyle/>
          <a:p>
            <a:r>
              <a:rPr lang="en-US" b="1" dirty="0"/>
              <a:t>Re-run the model after feature selection</a:t>
            </a:r>
          </a:p>
        </p:txBody>
      </p:sp>
      <p:sp>
        <p:nvSpPr>
          <p:cNvPr id="27" name="Rectangle 26">
            <a:extLst>
              <a:ext uri="{FF2B5EF4-FFF2-40B4-BE49-F238E27FC236}">
                <a16:creationId xmlns:a16="http://schemas.microsoft.com/office/drawing/2014/main" id="{88E34969-8BE5-5D41-B19B-5458F5952782}"/>
              </a:ext>
            </a:extLst>
          </p:cNvPr>
          <p:cNvSpPr/>
          <p:nvPr/>
        </p:nvSpPr>
        <p:spPr>
          <a:xfrm>
            <a:off x="6744043" y="1482280"/>
            <a:ext cx="5191286" cy="873316"/>
          </a:xfrm>
          <a:prstGeom prst="rect">
            <a:avLst/>
          </a:prstGeom>
        </p:spPr>
        <p:txBody>
          <a:bodyPr wrap="square">
            <a:spAutoFit/>
          </a:bodyPr>
          <a:lstStyle/>
          <a:p>
            <a:pPr algn="just">
              <a:lnSpc>
                <a:spcPct val="150000"/>
              </a:lnSpc>
            </a:pPr>
            <a:r>
              <a:rPr lang="en-US" dirty="0"/>
              <a:t>Out of the total 75 variables, my model gives the best results when I use the top 50 features</a:t>
            </a:r>
          </a:p>
        </p:txBody>
      </p:sp>
      <p:sp>
        <p:nvSpPr>
          <p:cNvPr id="3" name="TextBox 2">
            <a:extLst>
              <a:ext uri="{FF2B5EF4-FFF2-40B4-BE49-F238E27FC236}">
                <a16:creationId xmlns:a16="http://schemas.microsoft.com/office/drawing/2014/main" id="{AD235020-13AF-1C44-8BED-34337B207338}"/>
              </a:ext>
            </a:extLst>
          </p:cNvPr>
          <p:cNvSpPr txBox="1"/>
          <p:nvPr/>
        </p:nvSpPr>
        <p:spPr>
          <a:xfrm>
            <a:off x="653716" y="5033229"/>
            <a:ext cx="4701318" cy="1323439"/>
          </a:xfrm>
          <a:prstGeom prst="rect">
            <a:avLst/>
          </a:prstGeom>
          <a:noFill/>
          <a:ln>
            <a:solidFill>
              <a:schemeClr val="accent1"/>
            </a:solidFill>
          </a:ln>
        </p:spPr>
        <p:txBody>
          <a:bodyPr wrap="square" rtlCol="0">
            <a:spAutoFit/>
          </a:bodyPr>
          <a:lstStyle/>
          <a:p>
            <a:pPr algn="ctr"/>
            <a:r>
              <a:rPr lang="en-US" sz="2000" b="1" dirty="0" err="1"/>
              <a:t>balanced_classes</a:t>
            </a:r>
            <a:r>
              <a:rPr lang="en-US" sz="2000" b="1" dirty="0"/>
              <a:t> parameter did not make any difference in results</a:t>
            </a:r>
          </a:p>
          <a:p>
            <a:pPr algn="ctr"/>
            <a:endParaRPr lang="en-US" sz="2000" b="1" dirty="0"/>
          </a:p>
          <a:p>
            <a:pPr algn="ctr"/>
            <a:r>
              <a:rPr lang="en-US" sz="2000" b="1" dirty="0">
                <a:solidFill>
                  <a:schemeClr val="accent1"/>
                </a:solidFill>
              </a:rPr>
              <a:t>19.3% data is minority class</a:t>
            </a:r>
          </a:p>
        </p:txBody>
      </p:sp>
      <p:pic>
        <p:nvPicPr>
          <p:cNvPr id="5" name="Picture 4">
            <a:extLst>
              <a:ext uri="{FF2B5EF4-FFF2-40B4-BE49-F238E27FC236}">
                <a16:creationId xmlns:a16="http://schemas.microsoft.com/office/drawing/2014/main" id="{1D53AEE7-8A2D-C440-B4FD-C81EED9C923C}"/>
              </a:ext>
            </a:extLst>
          </p:cNvPr>
          <p:cNvPicPr>
            <a:picLocks noChangeAspect="1"/>
          </p:cNvPicPr>
          <p:nvPr/>
        </p:nvPicPr>
        <p:blipFill rotWithShape="1">
          <a:blip r:embed="rId2"/>
          <a:srcRect b="47172"/>
          <a:stretch/>
        </p:blipFill>
        <p:spPr>
          <a:xfrm>
            <a:off x="6665858" y="3477976"/>
            <a:ext cx="5232400" cy="3153339"/>
          </a:xfrm>
          <a:prstGeom prst="rect">
            <a:avLst/>
          </a:prstGeom>
        </p:spPr>
      </p:pic>
      <p:sp>
        <p:nvSpPr>
          <p:cNvPr id="4" name="TextBox 3">
            <a:extLst>
              <a:ext uri="{FF2B5EF4-FFF2-40B4-BE49-F238E27FC236}">
                <a16:creationId xmlns:a16="http://schemas.microsoft.com/office/drawing/2014/main" id="{EC7F78F2-2709-C24E-A1BE-D8A8FEC3178E}"/>
              </a:ext>
            </a:extLst>
          </p:cNvPr>
          <p:cNvSpPr txBox="1"/>
          <p:nvPr/>
        </p:nvSpPr>
        <p:spPr>
          <a:xfrm>
            <a:off x="8368081" y="2935188"/>
            <a:ext cx="2536400" cy="369332"/>
          </a:xfrm>
          <a:prstGeom prst="rect">
            <a:avLst/>
          </a:prstGeom>
          <a:noFill/>
        </p:spPr>
        <p:txBody>
          <a:bodyPr wrap="none" rtlCol="0">
            <a:spAutoFit/>
          </a:bodyPr>
          <a:lstStyle/>
          <a:p>
            <a:r>
              <a:rPr lang="en-US" b="1" dirty="0"/>
              <a:t>Variable Importance</a:t>
            </a:r>
          </a:p>
        </p:txBody>
      </p:sp>
    </p:spTree>
    <p:extLst>
      <p:ext uri="{BB962C8B-B14F-4D97-AF65-F5344CB8AC3E}">
        <p14:creationId xmlns:p14="http://schemas.microsoft.com/office/powerpoint/2010/main" val="193555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6" y="215590"/>
            <a:ext cx="4016706" cy="461665"/>
          </a:xfrm>
          <a:prstGeom prst="rect">
            <a:avLst/>
          </a:prstGeom>
          <a:solidFill>
            <a:schemeClr val="accent2"/>
          </a:solidFill>
        </p:spPr>
        <p:txBody>
          <a:bodyPr wrap="square" rtlCol="0">
            <a:spAutoFit/>
          </a:bodyPr>
          <a:lstStyle/>
          <a:p>
            <a:r>
              <a:rPr lang="en-US" sz="2400" b="1" u="sng" dirty="0">
                <a:solidFill>
                  <a:schemeClr val="bg1"/>
                </a:solidFill>
              </a:rPr>
              <a:t>Random Under Sampling</a:t>
            </a:r>
            <a:endParaRPr lang="en-US" sz="2400" b="1" dirty="0">
              <a:solidFill>
                <a:schemeClr val="bg1"/>
              </a:solidFill>
            </a:endParaRPr>
          </a:p>
        </p:txBody>
      </p:sp>
      <p:sp>
        <p:nvSpPr>
          <p:cNvPr id="3" name="TextBox 2">
            <a:extLst>
              <a:ext uri="{FF2B5EF4-FFF2-40B4-BE49-F238E27FC236}">
                <a16:creationId xmlns:a16="http://schemas.microsoft.com/office/drawing/2014/main" id="{295F85F6-8FB0-A549-AE14-6EB25DFE6C0A}"/>
              </a:ext>
            </a:extLst>
          </p:cNvPr>
          <p:cNvSpPr txBox="1"/>
          <p:nvPr/>
        </p:nvSpPr>
        <p:spPr>
          <a:xfrm>
            <a:off x="320516" y="816583"/>
            <a:ext cx="3781927" cy="3366306"/>
          </a:xfrm>
          <a:prstGeom prst="rect">
            <a:avLst/>
          </a:prstGeom>
          <a:noFill/>
        </p:spPr>
        <p:txBody>
          <a:bodyPr wrap="square" rtlCol="0">
            <a:spAutoFit/>
          </a:bodyPr>
          <a:lstStyle/>
          <a:p>
            <a:pPr algn="just">
              <a:lnSpc>
                <a:spcPct val="150000"/>
              </a:lnSpc>
            </a:pPr>
            <a:r>
              <a:rPr lang="en-US" dirty="0"/>
              <a:t>Random Under Sampling is to under-sample the majority class randomly and uniformly. This can potentially lead to loss of information. But if the examples of the majority class are near to others, this method might yield good results.</a:t>
            </a:r>
          </a:p>
        </p:txBody>
      </p:sp>
      <p:sp>
        <p:nvSpPr>
          <p:cNvPr id="7" name="TextBox 6">
            <a:extLst>
              <a:ext uri="{FF2B5EF4-FFF2-40B4-BE49-F238E27FC236}">
                <a16:creationId xmlns:a16="http://schemas.microsoft.com/office/drawing/2014/main" id="{A63DC2DB-76B5-6C41-953C-604653B89104}"/>
              </a:ext>
            </a:extLst>
          </p:cNvPr>
          <p:cNvSpPr txBox="1"/>
          <p:nvPr/>
        </p:nvSpPr>
        <p:spPr>
          <a:xfrm>
            <a:off x="320516" y="4557509"/>
            <a:ext cx="3781927" cy="461665"/>
          </a:xfrm>
          <a:prstGeom prst="rect">
            <a:avLst/>
          </a:prstGeom>
          <a:solidFill>
            <a:schemeClr val="accent2"/>
          </a:solidFill>
        </p:spPr>
        <p:txBody>
          <a:bodyPr wrap="square" rtlCol="0">
            <a:spAutoFit/>
          </a:bodyPr>
          <a:lstStyle/>
          <a:p>
            <a:r>
              <a:rPr lang="en-US" sz="2400" b="1" u="sng" dirty="0">
                <a:solidFill>
                  <a:schemeClr val="bg1"/>
                </a:solidFill>
              </a:rPr>
              <a:t>Random Over Sampling</a:t>
            </a:r>
            <a:endParaRPr lang="en-US" sz="2400" b="1" dirty="0">
              <a:solidFill>
                <a:schemeClr val="bg1"/>
              </a:solidFill>
            </a:endParaRPr>
          </a:p>
        </p:txBody>
      </p:sp>
      <p:sp>
        <p:nvSpPr>
          <p:cNvPr id="10" name="TextBox 9">
            <a:extLst>
              <a:ext uri="{FF2B5EF4-FFF2-40B4-BE49-F238E27FC236}">
                <a16:creationId xmlns:a16="http://schemas.microsoft.com/office/drawing/2014/main" id="{A4CB08A8-D533-B542-AFC5-02250F07404A}"/>
              </a:ext>
            </a:extLst>
          </p:cNvPr>
          <p:cNvSpPr txBox="1"/>
          <p:nvPr/>
        </p:nvSpPr>
        <p:spPr>
          <a:xfrm>
            <a:off x="283657" y="5155101"/>
            <a:ext cx="11587827" cy="1288814"/>
          </a:xfrm>
          <a:prstGeom prst="rect">
            <a:avLst/>
          </a:prstGeom>
          <a:noFill/>
        </p:spPr>
        <p:txBody>
          <a:bodyPr wrap="square" rtlCol="0">
            <a:spAutoFit/>
          </a:bodyPr>
          <a:lstStyle/>
          <a:p>
            <a:pPr algn="just">
              <a:lnSpc>
                <a:spcPct val="150000"/>
              </a:lnSpc>
            </a:pPr>
            <a:r>
              <a:rPr lang="en-US" dirty="0"/>
              <a:t>Random oversampling simply replicates randomly the minority class examples. Random oversampling is known to increase the likelihood of occurring overfitting. On the other hand, the major drawback of Random </a:t>
            </a:r>
            <a:r>
              <a:rPr lang="en-US" dirty="0" err="1"/>
              <a:t>undersampling</a:t>
            </a:r>
            <a:r>
              <a:rPr lang="en-US" dirty="0"/>
              <a:t> is that this method can discard useful data.</a:t>
            </a:r>
          </a:p>
        </p:txBody>
      </p:sp>
      <p:pic>
        <p:nvPicPr>
          <p:cNvPr id="5" name="Picture 4">
            <a:extLst>
              <a:ext uri="{FF2B5EF4-FFF2-40B4-BE49-F238E27FC236}">
                <a16:creationId xmlns:a16="http://schemas.microsoft.com/office/drawing/2014/main" id="{7CF44B01-F447-F845-A3DE-0817E3D1E62C}"/>
              </a:ext>
            </a:extLst>
          </p:cNvPr>
          <p:cNvPicPr>
            <a:picLocks noChangeAspect="1"/>
          </p:cNvPicPr>
          <p:nvPr/>
        </p:nvPicPr>
        <p:blipFill>
          <a:blip r:embed="rId2"/>
          <a:stretch>
            <a:fillRect/>
          </a:stretch>
        </p:blipFill>
        <p:spPr>
          <a:xfrm>
            <a:off x="4306879" y="1032675"/>
            <a:ext cx="3957520" cy="2797924"/>
          </a:xfrm>
          <a:prstGeom prst="rect">
            <a:avLst/>
          </a:prstGeom>
        </p:spPr>
      </p:pic>
      <p:pic>
        <p:nvPicPr>
          <p:cNvPr id="8" name="Picture 7">
            <a:extLst>
              <a:ext uri="{FF2B5EF4-FFF2-40B4-BE49-F238E27FC236}">
                <a16:creationId xmlns:a16="http://schemas.microsoft.com/office/drawing/2014/main" id="{6529808E-697B-4A47-B16B-A84B42D6D571}"/>
              </a:ext>
            </a:extLst>
          </p:cNvPr>
          <p:cNvPicPr>
            <a:picLocks noChangeAspect="1"/>
          </p:cNvPicPr>
          <p:nvPr/>
        </p:nvPicPr>
        <p:blipFill>
          <a:blip r:embed="rId3"/>
          <a:stretch>
            <a:fillRect/>
          </a:stretch>
        </p:blipFill>
        <p:spPr>
          <a:xfrm>
            <a:off x="8355048" y="1032674"/>
            <a:ext cx="3835169" cy="2711423"/>
          </a:xfrm>
          <a:prstGeom prst="rect">
            <a:avLst/>
          </a:prstGeom>
        </p:spPr>
      </p:pic>
    </p:spTree>
    <p:extLst>
      <p:ext uri="{BB962C8B-B14F-4D97-AF65-F5344CB8AC3E}">
        <p14:creationId xmlns:p14="http://schemas.microsoft.com/office/powerpoint/2010/main" val="150810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3502185" cy="461665"/>
          </a:xfrm>
          <a:prstGeom prst="rect">
            <a:avLst/>
          </a:prstGeom>
          <a:solidFill>
            <a:schemeClr val="accent2"/>
          </a:solidFill>
        </p:spPr>
        <p:txBody>
          <a:bodyPr wrap="square" rtlCol="0">
            <a:spAutoFit/>
          </a:bodyPr>
          <a:lstStyle/>
          <a:p>
            <a:r>
              <a:rPr lang="en-US" sz="2400" b="1" u="sng" dirty="0">
                <a:solidFill>
                  <a:schemeClr val="bg1"/>
                </a:solidFill>
              </a:rPr>
              <a:t>Random Forest Model</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682967"/>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9" y="1682063"/>
            <a:ext cx="5588328" cy="369332"/>
          </a:xfrm>
          <a:prstGeom prst="rect">
            <a:avLst/>
          </a:prstGeom>
          <a:noFill/>
        </p:spPr>
        <p:txBody>
          <a:bodyPr wrap="square" rtlCol="0">
            <a:spAutoFit/>
          </a:bodyPr>
          <a:lstStyle/>
          <a:p>
            <a:r>
              <a:rPr lang="en-US" b="1" dirty="0"/>
              <a:t>Manual Over Sampling</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2018224"/>
            <a:ext cx="5588328" cy="1288814"/>
          </a:xfrm>
          <a:prstGeom prst="rect">
            <a:avLst/>
          </a:prstGeom>
        </p:spPr>
        <p:txBody>
          <a:bodyPr wrap="square">
            <a:spAutoFit/>
          </a:bodyPr>
          <a:lstStyle/>
          <a:p>
            <a:pPr algn="just">
              <a:lnSpc>
                <a:spcPct val="150000"/>
              </a:lnSpc>
            </a:pPr>
            <a:r>
              <a:rPr lang="en-US" dirty="0"/>
              <a:t>I  make both the classes in 1:1 ratio</a:t>
            </a:r>
          </a:p>
          <a:p>
            <a:pPr algn="just">
              <a:lnSpc>
                <a:spcPct val="150000"/>
              </a:lnSpc>
            </a:pPr>
            <a:r>
              <a:rPr lang="en-US" dirty="0"/>
              <a:t>So, 0’s (no defaults) and 1’s (defaults) both have 64512 entries each </a:t>
            </a:r>
          </a:p>
        </p:txBody>
      </p:sp>
      <p:sp>
        <p:nvSpPr>
          <p:cNvPr id="12" name="Oval 11">
            <a:extLst>
              <a:ext uri="{FF2B5EF4-FFF2-40B4-BE49-F238E27FC236}">
                <a16:creationId xmlns:a16="http://schemas.microsoft.com/office/drawing/2014/main" id="{AEE4752C-D68A-FF44-9009-991ED37472A1}"/>
              </a:ext>
            </a:extLst>
          </p:cNvPr>
          <p:cNvSpPr/>
          <p:nvPr/>
        </p:nvSpPr>
        <p:spPr>
          <a:xfrm>
            <a:off x="256674" y="365448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26317A62-CF76-B440-97EE-8DD9CC34B8C7}"/>
              </a:ext>
            </a:extLst>
          </p:cNvPr>
          <p:cNvSpPr txBox="1"/>
          <p:nvPr/>
        </p:nvSpPr>
        <p:spPr>
          <a:xfrm>
            <a:off x="787759" y="3653585"/>
            <a:ext cx="5131128" cy="646331"/>
          </a:xfrm>
          <a:prstGeom prst="rect">
            <a:avLst/>
          </a:prstGeom>
          <a:noFill/>
        </p:spPr>
        <p:txBody>
          <a:bodyPr wrap="square" rtlCol="0">
            <a:spAutoFit/>
          </a:bodyPr>
          <a:lstStyle/>
          <a:p>
            <a:r>
              <a:rPr lang="en-US" b="1" dirty="0"/>
              <a:t>Random Forest Model with manual  Over Sampling</a:t>
            </a:r>
            <a:endParaRPr lang="en-US" dirty="0"/>
          </a:p>
        </p:txBody>
      </p:sp>
      <p:sp>
        <p:nvSpPr>
          <p:cNvPr id="14" name="Rectangle 13">
            <a:extLst>
              <a:ext uri="{FF2B5EF4-FFF2-40B4-BE49-F238E27FC236}">
                <a16:creationId xmlns:a16="http://schemas.microsoft.com/office/drawing/2014/main" id="{E966AC2D-BE1D-A042-B01A-B6819DC15C81}"/>
              </a:ext>
            </a:extLst>
          </p:cNvPr>
          <p:cNvSpPr/>
          <p:nvPr/>
        </p:nvSpPr>
        <p:spPr>
          <a:xfrm>
            <a:off x="787758" y="4459303"/>
            <a:ext cx="5588328" cy="2119811"/>
          </a:xfrm>
          <a:prstGeom prst="rect">
            <a:avLst/>
          </a:prstGeom>
        </p:spPr>
        <p:txBody>
          <a:bodyPr wrap="square">
            <a:spAutoFit/>
          </a:bodyPr>
          <a:lstStyle/>
          <a:p>
            <a:pPr algn="just">
              <a:lnSpc>
                <a:spcPct val="150000"/>
              </a:lnSpc>
            </a:pPr>
            <a:r>
              <a:rPr lang="en-US" u="sng" dirty="0"/>
              <a:t>Parameters:</a:t>
            </a:r>
          </a:p>
          <a:p>
            <a:pPr algn="just">
              <a:lnSpc>
                <a:spcPct val="150000"/>
              </a:lnSpc>
            </a:pPr>
            <a:r>
              <a:rPr lang="en-US" dirty="0" err="1"/>
              <a:t>ntrees</a:t>
            </a:r>
            <a:r>
              <a:rPr lang="en-US" dirty="0"/>
              <a:t> = 400</a:t>
            </a:r>
          </a:p>
          <a:p>
            <a:pPr algn="just">
              <a:lnSpc>
                <a:spcPct val="150000"/>
              </a:lnSpc>
            </a:pPr>
            <a:r>
              <a:rPr lang="en-US" dirty="0" err="1"/>
              <a:t>nfolds</a:t>
            </a:r>
            <a:r>
              <a:rPr lang="en-US" dirty="0"/>
              <a:t> = 10</a:t>
            </a:r>
          </a:p>
          <a:p>
            <a:pPr algn="just">
              <a:lnSpc>
                <a:spcPct val="150000"/>
              </a:lnSpc>
            </a:pPr>
            <a:r>
              <a:rPr lang="en-US" dirty="0" err="1"/>
              <a:t>min_rows</a:t>
            </a:r>
            <a:r>
              <a:rPr lang="en-US" dirty="0"/>
              <a:t> = 100</a:t>
            </a:r>
          </a:p>
          <a:p>
            <a:pPr algn="just">
              <a:lnSpc>
                <a:spcPct val="150000"/>
              </a:lnSpc>
            </a:pPr>
            <a:r>
              <a:rPr lang="en-US" dirty="0" err="1"/>
              <a:t>balance_classes</a:t>
            </a:r>
            <a:r>
              <a:rPr lang="en-US" dirty="0"/>
              <a:t> = False</a:t>
            </a:r>
          </a:p>
        </p:txBody>
      </p:sp>
      <p:sp>
        <p:nvSpPr>
          <p:cNvPr id="15" name="Oval 14">
            <a:extLst>
              <a:ext uri="{FF2B5EF4-FFF2-40B4-BE49-F238E27FC236}">
                <a16:creationId xmlns:a16="http://schemas.microsoft.com/office/drawing/2014/main" id="{9272BA79-2367-004C-9627-5AEE7BC29573}"/>
              </a:ext>
            </a:extLst>
          </p:cNvPr>
          <p:cNvSpPr/>
          <p:nvPr/>
        </p:nvSpPr>
        <p:spPr>
          <a:xfrm>
            <a:off x="6920887" y="365448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TextBox 15">
            <a:extLst>
              <a:ext uri="{FF2B5EF4-FFF2-40B4-BE49-F238E27FC236}">
                <a16:creationId xmlns:a16="http://schemas.microsoft.com/office/drawing/2014/main" id="{9849B6A9-3EB6-5947-88B0-5932487D959F}"/>
              </a:ext>
            </a:extLst>
          </p:cNvPr>
          <p:cNvSpPr txBox="1"/>
          <p:nvPr/>
        </p:nvSpPr>
        <p:spPr>
          <a:xfrm>
            <a:off x="7451972" y="3653585"/>
            <a:ext cx="4091969" cy="369332"/>
          </a:xfrm>
          <a:prstGeom prst="rect">
            <a:avLst/>
          </a:prstGeom>
          <a:noFill/>
        </p:spPr>
        <p:txBody>
          <a:bodyPr wrap="square" rtlCol="0">
            <a:spAutoFit/>
          </a:bodyPr>
          <a:lstStyle/>
          <a:p>
            <a:r>
              <a:rPr lang="en-US" b="1" dirty="0"/>
              <a:t>Predictions</a:t>
            </a:r>
            <a:endParaRPr lang="en-US" dirty="0"/>
          </a:p>
        </p:txBody>
      </p:sp>
      <p:sp>
        <p:nvSpPr>
          <p:cNvPr id="17" name="Rectangle 16">
            <a:extLst>
              <a:ext uri="{FF2B5EF4-FFF2-40B4-BE49-F238E27FC236}">
                <a16:creationId xmlns:a16="http://schemas.microsoft.com/office/drawing/2014/main" id="{8F7507BC-4686-6B4B-808F-3498BF69F697}"/>
              </a:ext>
            </a:extLst>
          </p:cNvPr>
          <p:cNvSpPr/>
          <p:nvPr/>
        </p:nvSpPr>
        <p:spPr>
          <a:xfrm>
            <a:off x="7451971" y="3989746"/>
            <a:ext cx="4226011" cy="2535309"/>
          </a:xfrm>
          <a:prstGeom prst="rect">
            <a:avLst/>
          </a:prstGeom>
        </p:spPr>
        <p:txBody>
          <a:bodyPr wrap="square">
            <a:spAutoFit/>
          </a:bodyPr>
          <a:lstStyle/>
          <a:p>
            <a:pPr algn="just">
              <a:lnSpc>
                <a:spcPct val="150000"/>
              </a:lnSpc>
            </a:pPr>
            <a:r>
              <a:rPr lang="en-US" dirty="0"/>
              <a:t>For predicting the loan default, I will not use a test set from the new oversampled/balanced data set. </a:t>
            </a:r>
          </a:p>
          <a:p>
            <a:pPr algn="just">
              <a:lnSpc>
                <a:spcPct val="150000"/>
              </a:lnSpc>
            </a:pPr>
            <a:r>
              <a:rPr lang="en-US" dirty="0"/>
              <a:t>I will use the originally split  25% dataset which was done before the  1</a:t>
            </a:r>
            <a:r>
              <a:rPr lang="en-US" baseline="30000" dirty="0"/>
              <a:t>st</a:t>
            </a:r>
            <a:r>
              <a:rPr lang="en-US" dirty="0"/>
              <a:t> model.</a:t>
            </a:r>
          </a:p>
        </p:txBody>
      </p:sp>
      <p:sp>
        <p:nvSpPr>
          <p:cNvPr id="4" name="TextBox 3">
            <a:extLst>
              <a:ext uri="{FF2B5EF4-FFF2-40B4-BE49-F238E27FC236}">
                <a16:creationId xmlns:a16="http://schemas.microsoft.com/office/drawing/2014/main" id="{6BC84D5D-3601-8F49-A114-F89BF9CC81B3}"/>
              </a:ext>
            </a:extLst>
          </p:cNvPr>
          <p:cNvSpPr txBox="1"/>
          <p:nvPr/>
        </p:nvSpPr>
        <p:spPr>
          <a:xfrm>
            <a:off x="320515" y="994541"/>
            <a:ext cx="8675195" cy="369332"/>
          </a:xfrm>
          <a:prstGeom prst="rect">
            <a:avLst/>
          </a:prstGeom>
          <a:noFill/>
        </p:spPr>
        <p:txBody>
          <a:bodyPr wrap="none" rtlCol="0">
            <a:spAutoFit/>
          </a:bodyPr>
          <a:lstStyle/>
          <a:p>
            <a:r>
              <a:rPr lang="en-US" i="1" dirty="0"/>
              <a:t>Discuss in detail the model which gave me the best ‘Lift’ and ‘Precision Recall’ score</a:t>
            </a:r>
          </a:p>
        </p:txBody>
      </p:sp>
      <p:sp>
        <p:nvSpPr>
          <p:cNvPr id="22" name="TextBox 21">
            <a:extLst>
              <a:ext uri="{FF2B5EF4-FFF2-40B4-BE49-F238E27FC236}">
                <a16:creationId xmlns:a16="http://schemas.microsoft.com/office/drawing/2014/main" id="{07BE0EDF-FCEA-0248-BBFF-8D26ED94A10C}"/>
              </a:ext>
            </a:extLst>
          </p:cNvPr>
          <p:cNvSpPr txBox="1"/>
          <p:nvPr/>
        </p:nvSpPr>
        <p:spPr>
          <a:xfrm>
            <a:off x="7451972" y="1697810"/>
            <a:ext cx="4226010" cy="369332"/>
          </a:xfrm>
          <a:prstGeom prst="rect">
            <a:avLst/>
          </a:prstGeom>
          <a:noFill/>
          <a:ln>
            <a:solidFill>
              <a:schemeClr val="accent1"/>
            </a:solidFill>
          </a:ln>
        </p:spPr>
        <p:txBody>
          <a:bodyPr wrap="square" rtlCol="0">
            <a:spAutoFit/>
          </a:bodyPr>
          <a:lstStyle/>
          <a:p>
            <a:r>
              <a:rPr lang="en-US" b="1" dirty="0">
                <a:solidFill>
                  <a:schemeClr val="accent1"/>
                </a:solidFill>
              </a:rPr>
              <a:t>Goal</a:t>
            </a:r>
            <a:endParaRPr lang="en-US" dirty="0">
              <a:solidFill>
                <a:schemeClr val="accent1"/>
              </a:solidFill>
            </a:endParaRPr>
          </a:p>
        </p:txBody>
      </p:sp>
      <p:sp>
        <p:nvSpPr>
          <p:cNvPr id="23" name="Rectangle 22">
            <a:extLst>
              <a:ext uri="{FF2B5EF4-FFF2-40B4-BE49-F238E27FC236}">
                <a16:creationId xmlns:a16="http://schemas.microsoft.com/office/drawing/2014/main" id="{E8F14E9A-EEF3-204B-B64E-D538545B741A}"/>
              </a:ext>
            </a:extLst>
          </p:cNvPr>
          <p:cNvSpPr/>
          <p:nvPr/>
        </p:nvSpPr>
        <p:spPr>
          <a:xfrm>
            <a:off x="7451971" y="2072071"/>
            <a:ext cx="4226011" cy="873316"/>
          </a:xfrm>
          <a:prstGeom prst="rect">
            <a:avLst/>
          </a:prstGeom>
          <a:ln>
            <a:solidFill>
              <a:schemeClr val="accent1"/>
            </a:solidFill>
          </a:ln>
        </p:spPr>
        <p:txBody>
          <a:bodyPr wrap="square">
            <a:spAutoFit/>
          </a:bodyPr>
          <a:lstStyle/>
          <a:p>
            <a:pPr marL="285750" indent="-285750" algn="just">
              <a:lnSpc>
                <a:spcPct val="150000"/>
              </a:lnSpc>
              <a:buFontTx/>
              <a:buChar char="-"/>
            </a:pPr>
            <a:r>
              <a:rPr lang="en-US" dirty="0"/>
              <a:t>Get high Lift score</a:t>
            </a:r>
          </a:p>
          <a:p>
            <a:pPr marL="285750" indent="-285750" algn="just">
              <a:lnSpc>
                <a:spcPct val="150000"/>
              </a:lnSpc>
              <a:buFontTx/>
              <a:buChar char="-"/>
            </a:pPr>
            <a:r>
              <a:rPr lang="en-US" dirty="0"/>
              <a:t>Increase Precision Recall score</a:t>
            </a:r>
          </a:p>
        </p:txBody>
      </p:sp>
    </p:spTree>
    <p:extLst>
      <p:ext uri="{BB962C8B-B14F-4D97-AF65-F5344CB8AC3E}">
        <p14:creationId xmlns:p14="http://schemas.microsoft.com/office/powerpoint/2010/main" val="3082270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{7B49BC02-FCD0-434C-AE4F-6236621B95F7}tf10001070</Template>
  <TotalTime>2548</TotalTime>
  <Words>1065</Words>
  <Application>Microsoft Macintosh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Assignment 8 supervised Learning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Dhanuka</dc:creator>
  <cp:lastModifiedBy>Dhanuka</cp:lastModifiedBy>
  <cp:revision>88</cp:revision>
  <dcterms:created xsi:type="dcterms:W3CDTF">2020-09-14T22:43:55Z</dcterms:created>
  <dcterms:modified xsi:type="dcterms:W3CDTF">2020-10-30T04:16:05Z</dcterms:modified>
</cp:coreProperties>
</file>