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9" r:id="rId1"/>
  </p:sldMasterIdLst>
  <p:notesMasterIdLst>
    <p:notesMasterId r:id="rId10"/>
  </p:notesMasterIdLst>
  <p:sldIdLst>
    <p:sldId id="256" r:id="rId2"/>
    <p:sldId id="260" r:id="rId3"/>
    <p:sldId id="261" r:id="rId4"/>
    <p:sldId id="259" r:id="rId5"/>
    <p:sldId id="257" r:id="rId6"/>
    <p:sldId id="262" r:id="rId7"/>
    <p:sldId id="263"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snapToObjects="1">
      <p:cViewPr varScale="1">
        <p:scale>
          <a:sx n="100" d="100"/>
          <a:sy n="100" d="100"/>
        </p:scale>
        <p:origin x="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B78AF-137C-3046-AD50-2F676D01595C}" type="datetimeFigureOut">
              <a:rPr lang="en-US" smtClean="0"/>
              <a:t>10/4/20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DA5C2E-9698-8842-BAB1-8261EFEB1221}" type="slidenum">
              <a:rPr lang="en-US" smtClean="0"/>
              <a:t>‹#›</a:t>
            </a:fld>
            <a:endParaRPr lang="en-US"/>
          </a:p>
        </p:txBody>
      </p:sp>
    </p:spTree>
    <p:extLst>
      <p:ext uri="{BB962C8B-B14F-4D97-AF65-F5344CB8AC3E}">
        <p14:creationId xmlns:p14="http://schemas.microsoft.com/office/powerpoint/2010/main" val="335960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analyses identified a large proportion of the physicians  as suspect of abusive behavior. The results also identified a small proportion (just over 2%) of physicians as suspects of conducting the fraudulent behaviors of interest. Our approach will help the insurance organizations to focus their limited resources for combating potential frauds on the limited number of physicians with suspicious behavior, and use the results of detailed assessments to decide about the required further actions.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8DA5C2E-9698-8842-BAB1-8261EFEB1221}" type="slidenum">
              <a:rPr lang="en-US" smtClean="0"/>
              <a:t>3</a:t>
            </a:fld>
            <a:endParaRPr lang="en-US"/>
          </a:p>
        </p:txBody>
      </p:sp>
    </p:spTree>
    <p:extLst>
      <p:ext uri="{BB962C8B-B14F-4D97-AF65-F5344CB8AC3E}">
        <p14:creationId xmlns:p14="http://schemas.microsoft.com/office/powerpoint/2010/main" val="116828245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2"/>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575EF5-1070-1E4B-B75A-4BCDDEDFDFB5}" type="datetimeFigureOut">
              <a:rPr lang="en-US" smtClean="0"/>
              <a:t>10/2/20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6E4DA6-5771-F242-89F5-212E601D2EE3}" type="slidenum">
              <a:rPr lang="en-US" smtClean="0"/>
              <a:t>‹#›</a:t>
            </a:fld>
            <a:endParaRPr lang="en-US"/>
          </a:p>
        </p:txBody>
      </p:sp>
    </p:spTree>
    <p:extLst>
      <p:ext uri="{BB962C8B-B14F-4D97-AF65-F5344CB8AC3E}">
        <p14:creationId xmlns:p14="http://schemas.microsoft.com/office/powerpoint/2010/main" val="318088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575EF5-1070-1E4B-B75A-4BCDDEDFDFB5}" type="datetimeFigureOut">
              <a:rPr lang="en-US" smtClean="0"/>
              <a:t>10/2/20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43987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75EF5-1070-1E4B-B75A-4BCDDEDFDFB5}" type="datetimeFigureOut">
              <a:rPr lang="en-US" smtClean="0"/>
              <a:t>10/2/20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378401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75EF5-1070-1E4B-B75A-4BCDDEDFDFB5}" type="datetimeFigureOut">
              <a:rPr lang="en-US" smtClean="0"/>
              <a:t>10/2/20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139811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6575EF5-1070-1E4B-B75A-4BCDDEDFDFB5}" type="datetimeFigureOut">
              <a:rPr lang="en-US" smtClean="0"/>
              <a:t>10/2/20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6E4DA6-5771-F242-89F5-212E601D2EE3}" type="slidenum">
              <a:rPr lang="en-US" smtClean="0"/>
              <a:t>‹#›</a:t>
            </a:fld>
            <a:endParaRPr lang="en-US"/>
          </a:p>
        </p:txBody>
      </p:sp>
    </p:spTree>
    <p:extLst>
      <p:ext uri="{BB962C8B-B14F-4D97-AF65-F5344CB8AC3E}">
        <p14:creationId xmlns:p14="http://schemas.microsoft.com/office/powerpoint/2010/main" val="328356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575EF5-1070-1E4B-B75A-4BCDDEDFDFB5}" type="datetimeFigureOut">
              <a:rPr lang="en-US" smtClean="0"/>
              <a:t>10/2/20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385110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575EF5-1070-1E4B-B75A-4BCDDEDFDFB5}" type="datetimeFigureOut">
              <a:rPr lang="en-US" smtClean="0"/>
              <a:t>10/2/20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6E4DA6-5771-F242-89F5-212E601D2EE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0877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6575EF5-1070-1E4B-B75A-4BCDDEDFDFB5}" type="datetimeFigureOut">
              <a:rPr lang="en-US" smtClean="0"/>
              <a:t>10/2/20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6E4DA6-5771-F242-89F5-212E601D2EE3}"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553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75EF5-1070-1E4B-B75A-4BCDDEDFDFB5}" type="datetimeFigureOut">
              <a:rPr lang="en-US" smtClean="0"/>
              <a:t>10/2/20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192717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75EF5-1070-1E4B-B75A-4BCDDEDFDFB5}" type="datetimeFigureOut">
              <a:rPr lang="en-US" smtClean="0"/>
              <a:t>10/2/20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48885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75EF5-1070-1E4B-B75A-4BCDDEDFDFB5}" type="datetimeFigureOut">
              <a:rPr lang="en-US" smtClean="0"/>
              <a:t>10/2/20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1706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575EF5-1070-1E4B-B75A-4BCDDEDFDFB5}" type="datetimeFigureOut">
              <a:rPr lang="en-US" smtClean="0"/>
              <a:t>10/2/20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6E4DA6-5771-F242-89F5-212E601D2EE3}" type="slidenum">
              <a:rPr lang="en-US" smtClean="0"/>
              <a:t>‹#›</a:t>
            </a:fld>
            <a:endParaRPr lang="en-US"/>
          </a:p>
        </p:txBody>
      </p:sp>
    </p:spTree>
    <p:extLst>
      <p:ext uri="{BB962C8B-B14F-4D97-AF65-F5344CB8AC3E}">
        <p14:creationId xmlns:p14="http://schemas.microsoft.com/office/powerpoint/2010/main" val="1772518312"/>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Lst>
  <p:txStyles>
    <p:titleStyle>
      <a:lvl1pPr algn="l" defTabSz="914400" rtl="0" eaLnBrk="1" latinLnBrk="0" hangingPunct="1">
        <a:lnSpc>
          <a:spcPct val="90000"/>
        </a:lnSpc>
        <a:spcBef>
          <a:spcPct val="0"/>
        </a:spcBef>
        <a:buNone/>
        <a:defRPr sz="5400" kern="1200" cap="all" baseline="0">
          <a:blipFill>
            <a:blip r:embed="rId13">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5FD8-61BB-6442-9A5E-4BDD5BF130FD}"/>
              </a:ext>
            </a:extLst>
          </p:cNvPr>
          <p:cNvSpPr>
            <a:spLocks noGrp="1"/>
          </p:cNvSpPr>
          <p:nvPr>
            <p:ph type="ctrTitle"/>
          </p:nvPr>
        </p:nvSpPr>
        <p:spPr/>
        <p:txBody>
          <a:bodyPr/>
          <a:lstStyle/>
          <a:p>
            <a:r>
              <a:rPr lang="en-US" dirty="0"/>
              <a:t>EDA Assignment 4</a:t>
            </a:r>
            <a:br>
              <a:rPr lang="en-US" dirty="0"/>
            </a:br>
            <a:r>
              <a:rPr lang="en-US" sz="2400" dirty="0"/>
              <a:t>Part 1(A)</a:t>
            </a:r>
            <a:endParaRPr lang="en-US" dirty="0"/>
          </a:p>
        </p:txBody>
      </p:sp>
      <p:sp>
        <p:nvSpPr>
          <p:cNvPr id="3" name="Subtitle 2">
            <a:extLst>
              <a:ext uri="{FF2B5EF4-FFF2-40B4-BE49-F238E27FC236}">
                <a16:creationId xmlns:a16="http://schemas.microsoft.com/office/drawing/2014/main" id="{BF878884-B82F-4B47-80A8-14754FF0D40D}"/>
              </a:ext>
            </a:extLst>
          </p:cNvPr>
          <p:cNvSpPr>
            <a:spLocks noGrp="1"/>
          </p:cNvSpPr>
          <p:nvPr>
            <p:ph type="subTitle" idx="1"/>
          </p:nvPr>
        </p:nvSpPr>
        <p:spPr>
          <a:xfrm>
            <a:off x="6886448" y="26427"/>
            <a:ext cx="5305552" cy="817880"/>
          </a:xfrm>
        </p:spPr>
        <p:txBody>
          <a:bodyPr>
            <a:normAutofit lnSpcReduction="10000"/>
          </a:bodyPr>
          <a:lstStyle/>
          <a:p>
            <a:pPr algn="r"/>
            <a:r>
              <a:rPr lang="en-US" dirty="0"/>
              <a:t>5420 Anomaly Detection, Fall 2020</a:t>
            </a:r>
          </a:p>
          <a:p>
            <a:pPr algn="r"/>
            <a:r>
              <a:rPr lang="en-US" dirty="0"/>
              <a:t>- Harsh Dhanuka, hd2457</a:t>
            </a:r>
          </a:p>
        </p:txBody>
      </p:sp>
      <p:sp>
        <p:nvSpPr>
          <p:cNvPr id="4" name="Rectangle 3">
            <a:extLst>
              <a:ext uri="{FF2B5EF4-FFF2-40B4-BE49-F238E27FC236}">
                <a16:creationId xmlns:a16="http://schemas.microsoft.com/office/drawing/2014/main" id="{B2B55985-6F01-E142-8D65-EC4E9BF37FAC}"/>
              </a:ext>
            </a:extLst>
          </p:cNvPr>
          <p:cNvSpPr/>
          <p:nvPr/>
        </p:nvSpPr>
        <p:spPr>
          <a:xfrm>
            <a:off x="215900" y="5385743"/>
            <a:ext cx="11861799" cy="855812"/>
          </a:xfrm>
          <a:prstGeom prst="rect">
            <a:avLst/>
          </a:prstGeom>
        </p:spPr>
        <p:txBody>
          <a:bodyPr wrap="square">
            <a:spAutoFit/>
          </a:bodyPr>
          <a:lstStyle/>
          <a:p>
            <a:pPr>
              <a:lnSpc>
                <a:spcPct val="150000"/>
              </a:lnSpc>
            </a:pPr>
            <a:r>
              <a:rPr lang="en-US" sz="1900" dirty="0"/>
              <a:t>Article: </a:t>
            </a:r>
            <a:r>
              <a:rPr lang="en-US" sz="1900" b="1" dirty="0">
                <a:solidFill>
                  <a:schemeClr val="accent1"/>
                </a:solidFill>
              </a:rPr>
              <a:t>Improving Fraud and Abuse Detection in General Physician Claims: A Data Mining Study</a:t>
            </a:r>
          </a:p>
          <a:p>
            <a:pPr>
              <a:lnSpc>
                <a:spcPct val="150000"/>
              </a:lnSpc>
            </a:pPr>
            <a:r>
              <a:rPr lang="en-US" sz="1600" dirty="0"/>
              <a:t>	</a:t>
            </a:r>
            <a:r>
              <a:rPr lang="en-US" sz="1500" i="1" dirty="0"/>
              <a:t>- Hossein </a:t>
            </a:r>
            <a:r>
              <a:rPr lang="en-US" sz="1500" i="1" dirty="0" err="1"/>
              <a:t>Joudaki</a:t>
            </a:r>
            <a:r>
              <a:rPr lang="en-US" sz="1500" i="1" dirty="0"/>
              <a:t>, </a:t>
            </a:r>
            <a:r>
              <a:rPr lang="en-US" sz="1500" i="1" dirty="0" err="1"/>
              <a:t>Arash</a:t>
            </a:r>
            <a:r>
              <a:rPr lang="en-US" sz="1500" i="1" dirty="0"/>
              <a:t> </a:t>
            </a:r>
            <a:r>
              <a:rPr lang="en-US" sz="1500" i="1" dirty="0" err="1"/>
              <a:t>Rashidian</a:t>
            </a:r>
            <a:r>
              <a:rPr lang="en-US" sz="1500" i="1" dirty="0"/>
              <a:t>, Behrouz </a:t>
            </a:r>
            <a:r>
              <a:rPr lang="en-US" sz="1500" i="1" dirty="0" err="1"/>
              <a:t>Minaei-Bidgoli</a:t>
            </a:r>
            <a:r>
              <a:rPr lang="en-US" sz="1500" i="1" dirty="0"/>
              <a:t>, Mahmood Mahmoodi, Bijan </a:t>
            </a:r>
            <a:r>
              <a:rPr lang="en-US" sz="1500" i="1" dirty="0" err="1"/>
              <a:t>Geraili</a:t>
            </a:r>
            <a:r>
              <a:rPr lang="en-US" sz="1500" i="1" dirty="0"/>
              <a:t>, Mahdi </a:t>
            </a:r>
            <a:r>
              <a:rPr lang="en-US" sz="1500" i="1" dirty="0" err="1"/>
              <a:t>Nasiri</a:t>
            </a:r>
            <a:r>
              <a:rPr lang="en-US" sz="1500" i="1" dirty="0"/>
              <a:t>, Mohammad Arab</a:t>
            </a:r>
          </a:p>
        </p:txBody>
      </p:sp>
    </p:spTree>
    <p:extLst>
      <p:ext uri="{BB962C8B-B14F-4D97-AF65-F5344CB8AC3E}">
        <p14:creationId xmlns:p14="http://schemas.microsoft.com/office/powerpoint/2010/main" val="4278115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C2B728-750B-D04F-BA40-6180BC876FF4}"/>
              </a:ext>
            </a:extLst>
          </p:cNvPr>
          <p:cNvSpPr txBox="1"/>
          <p:nvPr/>
        </p:nvSpPr>
        <p:spPr>
          <a:xfrm>
            <a:off x="308809" y="223934"/>
            <a:ext cx="2554707" cy="461665"/>
          </a:xfrm>
          <a:prstGeom prst="rect">
            <a:avLst/>
          </a:prstGeom>
          <a:solidFill>
            <a:schemeClr val="accent2"/>
          </a:solidFill>
        </p:spPr>
        <p:txBody>
          <a:bodyPr wrap="square" rtlCol="0">
            <a:spAutoFit/>
          </a:bodyPr>
          <a:lstStyle/>
          <a:p>
            <a:r>
              <a:rPr lang="en-US" sz="2400" b="1" u="sng" dirty="0">
                <a:solidFill>
                  <a:schemeClr val="bg1"/>
                </a:solidFill>
              </a:rPr>
              <a:t>Key Takeaways</a:t>
            </a:r>
            <a:endParaRPr lang="en-US" sz="2400" b="1" dirty="0">
              <a:solidFill>
                <a:schemeClr val="bg1"/>
              </a:solidFill>
            </a:endParaRP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8" name="Rectangle 17">
            <a:extLst>
              <a:ext uri="{FF2B5EF4-FFF2-40B4-BE49-F238E27FC236}">
                <a16:creationId xmlns:a16="http://schemas.microsoft.com/office/drawing/2014/main" id="{1C5E32C0-D8DF-CA43-A5C6-D76075091846}"/>
              </a:ext>
            </a:extLst>
          </p:cNvPr>
          <p:cNvSpPr/>
          <p:nvPr/>
        </p:nvSpPr>
        <p:spPr>
          <a:xfrm>
            <a:off x="858782" y="942850"/>
            <a:ext cx="5013470" cy="1014701"/>
          </a:xfrm>
          <a:prstGeom prst="rect">
            <a:avLst/>
          </a:prstGeom>
        </p:spPr>
        <p:txBody>
          <a:bodyPr wrap="square">
            <a:spAutoFit/>
          </a:bodyPr>
          <a:lstStyle/>
          <a:p>
            <a:pPr algn="just">
              <a:lnSpc>
                <a:spcPct val="114000"/>
              </a:lnSpc>
            </a:pPr>
            <a:r>
              <a:rPr lang="en-US" dirty="0"/>
              <a:t>Around </a:t>
            </a:r>
            <a:r>
              <a:rPr lang="en-US" b="1" dirty="0"/>
              <a:t>10% of total health expenditure</a:t>
            </a:r>
            <a:r>
              <a:rPr lang="en-US" dirty="0"/>
              <a:t>, which amounts  to billions of dollars, is </a:t>
            </a:r>
            <a:r>
              <a:rPr lang="en-US" b="1" dirty="0"/>
              <a:t>wasted </a:t>
            </a:r>
            <a:r>
              <a:rPr lang="en-US" dirty="0"/>
              <a:t>because of fraud &amp; abuse </a:t>
            </a:r>
            <a:r>
              <a:rPr lang="en-US" b="1" dirty="0"/>
              <a:t>each year</a:t>
            </a:r>
            <a:r>
              <a:rPr lang="en-US" dirty="0"/>
              <a:t>.</a:t>
            </a:r>
          </a:p>
        </p:txBody>
      </p:sp>
      <p:sp>
        <p:nvSpPr>
          <p:cNvPr id="24" name="Oval 23">
            <a:extLst>
              <a:ext uri="{FF2B5EF4-FFF2-40B4-BE49-F238E27FC236}">
                <a16:creationId xmlns:a16="http://schemas.microsoft.com/office/drawing/2014/main" id="{4D7223E9-04F7-DE42-9265-0C0DB1545AB4}"/>
              </a:ext>
            </a:extLst>
          </p:cNvPr>
          <p:cNvSpPr/>
          <p:nvPr/>
        </p:nvSpPr>
        <p:spPr>
          <a:xfrm>
            <a:off x="296513" y="2431605"/>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6" name="Oval 25">
            <a:extLst>
              <a:ext uri="{FF2B5EF4-FFF2-40B4-BE49-F238E27FC236}">
                <a16:creationId xmlns:a16="http://schemas.microsoft.com/office/drawing/2014/main" id="{D9C72D8F-2C66-8E4A-A827-521C3A252738}"/>
              </a:ext>
            </a:extLst>
          </p:cNvPr>
          <p:cNvSpPr/>
          <p:nvPr/>
        </p:nvSpPr>
        <p:spPr>
          <a:xfrm>
            <a:off x="296513" y="105315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E3063087-7568-554B-BA52-87989F95B2B5}"/>
              </a:ext>
            </a:extLst>
          </p:cNvPr>
          <p:cNvSpPr/>
          <p:nvPr/>
        </p:nvSpPr>
        <p:spPr>
          <a:xfrm>
            <a:off x="858782" y="2331231"/>
            <a:ext cx="5002282" cy="1745991"/>
          </a:xfrm>
          <a:prstGeom prst="rect">
            <a:avLst/>
          </a:prstGeom>
        </p:spPr>
        <p:txBody>
          <a:bodyPr wrap="square">
            <a:spAutoFit/>
          </a:bodyPr>
          <a:lstStyle/>
          <a:p>
            <a:pPr algn="just">
              <a:lnSpc>
                <a:spcPct val="150000"/>
              </a:lnSpc>
            </a:pPr>
            <a:r>
              <a:rPr lang="en-US" b="1" dirty="0"/>
              <a:t>Grouping Healthcare Fraud:</a:t>
            </a:r>
          </a:p>
          <a:p>
            <a:pPr marL="285750" indent="-285750" algn="just">
              <a:lnSpc>
                <a:spcPct val="114000"/>
              </a:lnSpc>
              <a:buFontTx/>
              <a:buChar char="-"/>
            </a:pPr>
            <a:r>
              <a:rPr lang="en-US" dirty="0"/>
              <a:t>Provider Fraud: physicians, Dentists, hospitals</a:t>
            </a:r>
          </a:p>
          <a:p>
            <a:pPr marL="285750" indent="-285750" algn="just">
              <a:lnSpc>
                <a:spcPct val="114000"/>
              </a:lnSpc>
              <a:buFontTx/>
              <a:buChar char="-"/>
            </a:pPr>
            <a:r>
              <a:rPr lang="en-US" dirty="0"/>
              <a:t>Consumer  Fraud:  patient / insured</a:t>
            </a:r>
          </a:p>
          <a:p>
            <a:pPr marL="285750" indent="-285750" algn="just">
              <a:lnSpc>
                <a:spcPct val="114000"/>
              </a:lnSpc>
              <a:buFontTx/>
              <a:buChar char="-"/>
            </a:pPr>
            <a:r>
              <a:rPr lang="en-US" dirty="0"/>
              <a:t>Insurer Fraud</a:t>
            </a:r>
          </a:p>
        </p:txBody>
      </p:sp>
      <p:sp>
        <p:nvSpPr>
          <p:cNvPr id="19" name="Oval 18">
            <a:extLst>
              <a:ext uri="{FF2B5EF4-FFF2-40B4-BE49-F238E27FC236}">
                <a16:creationId xmlns:a16="http://schemas.microsoft.com/office/drawing/2014/main" id="{4FCC091D-1A0B-1943-8AF8-C2602441666A}"/>
              </a:ext>
            </a:extLst>
          </p:cNvPr>
          <p:cNvSpPr/>
          <p:nvPr/>
        </p:nvSpPr>
        <p:spPr>
          <a:xfrm>
            <a:off x="296513" y="4514496"/>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Rectangle 19">
            <a:extLst>
              <a:ext uri="{FF2B5EF4-FFF2-40B4-BE49-F238E27FC236}">
                <a16:creationId xmlns:a16="http://schemas.microsoft.com/office/drawing/2014/main" id="{0A433423-9DB4-E843-A042-053C8EEFB90B}"/>
              </a:ext>
            </a:extLst>
          </p:cNvPr>
          <p:cNvSpPr/>
          <p:nvPr/>
        </p:nvSpPr>
        <p:spPr>
          <a:xfrm>
            <a:off x="858782" y="4358734"/>
            <a:ext cx="4830818" cy="1288879"/>
          </a:xfrm>
          <a:prstGeom prst="rect">
            <a:avLst/>
          </a:prstGeom>
        </p:spPr>
        <p:txBody>
          <a:bodyPr wrap="square">
            <a:spAutoFit/>
          </a:bodyPr>
          <a:lstStyle/>
          <a:p>
            <a:pPr algn="just">
              <a:lnSpc>
                <a:spcPct val="150000"/>
              </a:lnSpc>
            </a:pPr>
            <a:r>
              <a:rPr lang="en-US" dirty="0"/>
              <a:t>Such interventions involve identifying past and new cases of fraud as quickly as possible after a fraud has been committed.</a:t>
            </a:r>
          </a:p>
        </p:txBody>
      </p:sp>
      <p:sp>
        <p:nvSpPr>
          <p:cNvPr id="21" name="Rectangle 20">
            <a:extLst>
              <a:ext uri="{FF2B5EF4-FFF2-40B4-BE49-F238E27FC236}">
                <a16:creationId xmlns:a16="http://schemas.microsoft.com/office/drawing/2014/main" id="{62DCC2D4-868E-2645-A930-CBAE84013938}"/>
              </a:ext>
            </a:extLst>
          </p:cNvPr>
          <p:cNvSpPr/>
          <p:nvPr/>
        </p:nvSpPr>
        <p:spPr>
          <a:xfrm>
            <a:off x="6858000" y="942850"/>
            <a:ext cx="5156200" cy="2768130"/>
          </a:xfrm>
          <a:prstGeom prst="rect">
            <a:avLst/>
          </a:prstGeom>
        </p:spPr>
        <p:txBody>
          <a:bodyPr wrap="square">
            <a:spAutoFit/>
          </a:bodyPr>
          <a:lstStyle/>
          <a:p>
            <a:pPr algn="just">
              <a:lnSpc>
                <a:spcPct val="114000"/>
              </a:lnSpc>
            </a:pPr>
            <a:r>
              <a:rPr lang="en-US" b="1" dirty="0"/>
              <a:t>Fraud Detection Model</a:t>
            </a:r>
          </a:p>
          <a:p>
            <a:pPr algn="just">
              <a:lnSpc>
                <a:spcPct val="114000"/>
              </a:lnSpc>
            </a:pPr>
            <a:r>
              <a:rPr lang="en-US" dirty="0"/>
              <a:t>5-step process to estimate fraud and abuse in Iran Healthcare system:</a:t>
            </a:r>
          </a:p>
          <a:p>
            <a:pPr marL="342900" indent="-342900" algn="just">
              <a:lnSpc>
                <a:spcPct val="150000"/>
              </a:lnSpc>
              <a:buAutoNum type="arabicPeriod"/>
            </a:pPr>
            <a:r>
              <a:rPr lang="en-US" b="1" dirty="0"/>
              <a:t>Nature of problem</a:t>
            </a:r>
          </a:p>
          <a:p>
            <a:pPr marL="342900" indent="-177800" algn="just">
              <a:lnSpc>
                <a:spcPct val="114000"/>
              </a:lnSpc>
              <a:buFontTx/>
              <a:buChar char="-"/>
            </a:pPr>
            <a:r>
              <a:rPr lang="en-US" dirty="0"/>
              <a:t>Abuse pattern, prescribed more medicines</a:t>
            </a:r>
          </a:p>
          <a:p>
            <a:pPr marL="342900" indent="-177800" algn="just">
              <a:lnSpc>
                <a:spcPct val="114000"/>
              </a:lnSpc>
              <a:buFontTx/>
              <a:buChar char="-"/>
            </a:pPr>
            <a:r>
              <a:rPr lang="en-US" dirty="0"/>
              <a:t>Fraudulent behavior, collusion between physician and pharmacy</a:t>
            </a:r>
          </a:p>
          <a:p>
            <a:pPr algn="just">
              <a:lnSpc>
                <a:spcPct val="150000"/>
              </a:lnSpc>
            </a:pPr>
            <a:r>
              <a:rPr lang="en-US" b="1" dirty="0"/>
              <a:t>2.   Data Preparation</a:t>
            </a:r>
          </a:p>
        </p:txBody>
      </p:sp>
      <p:sp>
        <p:nvSpPr>
          <p:cNvPr id="22" name="Oval 21">
            <a:extLst>
              <a:ext uri="{FF2B5EF4-FFF2-40B4-BE49-F238E27FC236}">
                <a16:creationId xmlns:a16="http://schemas.microsoft.com/office/drawing/2014/main" id="{E447ABB2-FD26-BC45-BBDC-58E3F215CFF0}"/>
              </a:ext>
            </a:extLst>
          </p:cNvPr>
          <p:cNvSpPr/>
          <p:nvPr/>
        </p:nvSpPr>
        <p:spPr>
          <a:xfrm>
            <a:off x="6346658" y="105315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3" name="Picture 22">
            <a:extLst>
              <a:ext uri="{FF2B5EF4-FFF2-40B4-BE49-F238E27FC236}">
                <a16:creationId xmlns:a16="http://schemas.microsoft.com/office/drawing/2014/main" id="{3A39B28D-DD40-9744-808D-9DA0AA9637EF}"/>
              </a:ext>
            </a:extLst>
          </p:cNvPr>
          <p:cNvPicPr>
            <a:picLocks noChangeAspect="1"/>
          </p:cNvPicPr>
          <p:nvPr/>
        </p:nvPicPr>
        <p:blipFill>
          <a:blip r:embed="rId2"/>
          <a:stretch>
            <a:fillRect/>
          </a:stretch>
        </p:blipFill>
        <p:spPr>
          <a:xfrm>
            <a:off x="5921202" y="3898870"/>
            <a:ext cx="6352662" cy="1931371"/>
          </a:xfrm>
          <a:prstGeom prst="rect">
            <a:avLst/>
          </a:prstGeom>
        </p:spPr>
      </p:pic>
    </p:spTree>
    <p:extLst>
      <p:ext uri="{BB962C8B-B14F-4D97-AF65-F5344CB8AC3E}">
        <p14:creationId xmlns:p14="http://schemas.microsoft.com/office/powerpoint/2010/main" val="3650642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C2B728-750B-D04F-BA40-6180BC876FF4}"/>
              </a:ext>
            </a:extLst>
          </p:cNvPr>
          <p:cNvSpPr txBox="1"/>
          <p:nvPr/>
        </p:nvSpPr>
        <p:spPr>
          <a:xfrm>
            <a:off x="308809" y="223934"/>
            <a:ext cx="2554707" cy="461665"/>
          </a:xfrm>
          <a:prstGeom prst="rect">
            <a:avLst/>
          </a:prstGeom>
          <a:solidFill>
            <a:schemeClr val="accent2"/>
          </a:solidFill>
        </p:spPr>
        <p:txBody>
          <a:bodyPr wrap="square" rtlCol="0">
            <a:spAutoFit/>
          </a:bodyPr>
          <a:lstStyle/>
          <a:p>
            <a:r>
              <a:rPr lang="en-US" sz="2400" b="1" u="sng" dirty="0">
                <a:solidFill>
                  <a:schemeClr val="bg1"/>
                </a:solidFill>
              </a:rPr>
              <a:t>Key Takeaways</a:t>
            </a:r>
            <a:endParaRPr lang="en-US" sz="2400" b="1" dirty="0">
              <a:solidFill>
                <a:schemeClr val="bg1"/>
              </a:solidFill>
            </a:endParaRP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0" name="TextBox 9">
            <a:extLst>
              <a:ext uri="{FF2B5EF4-FFF2-40B4-BE49-F238E27FC236}">
                <a16:creationId xmlns:a16="http://schemas.microsoft.com/office/drawing/2014/main" id="{20CF1E78-FAE6-5C41-9E6A-BA454480EB68}"/>
              </a:ext>
            </a:extLst>
          </p:cNvPr>
          <p:cNvSpPr txBox="1"/>
          <p:nvPr/>
        </p:nvSpPr>
        <p:spPr>
          <a:xfrm>
            <a:off x="258008" y="926676"/>
            <a:ext cx="5139491" cy="5751575"/>
          </a:xfrm>
          <a:prstGeom prst="rect">
            <a:avLst/>
          </a:prstGeom>
          <a:noFill/>
        </p:spPr>
        <p:txBody>
          <a:bodyPr wrap="square" rtlCol="0">
            <a:spAutoFit/>
          </a:bodyPr>
          <a:lstStyle/>
          <a:p>
            <a:pPr>
              <a:lnSpc>
                <a:spcPct val="114000"/>
              </a:lnSpc>
            </a:pPr>
            <a:r>
              <a:rPr lang="en-US" b="1" dirty="0"/>
              <a:t>3.   </a:t>
            </a:r>
            <a:r>
              <a:rPr lang="en-US" dirty="0"/>
              <a:t> </a:t>
            </a:r>
            <a:r>
              <a:rPr lang="en-US" b="1" dirty="0"/>
              <a:t>Feature Engineering</a:t>
            </a:r>
          </a:p>
          <a:p>
            <a:pPr>
              <a:lnSpc>
                <a:spcPct val="114000"/>
              </a:lnSpc>
            </a:pPr>
            <a:endParaRPr lang="en-US" dirty="0"/>
          </a:p>
          <a:p>
            <a:pPr>
              <a:lnSpc>
                <a:spcPct val="114000"/>
              </a:lnSpc>
            </a:pPr>
            <a:endParaRPr lang="en-US" dirty="0"/>
          </a:p>
          <a:p>
            <a:pPr>
              <a:lnSpc>
                <a:spcPct val="114000"/>
              </a:lnSpc>
            </a:pPr>
            <a:endParaRPr lang="en-US" dirty="0"/>
          </a:p>
          <a:p>
            <a:pPr>
              <a:lnSpc>
                <a:spcPct val="114000"/>
              </a:lnSpc>
            </a:pPr>
            <a:endParaRPr lang="en-US" dirty="0"/>
          </a:p>
          <a:p>
            <a:pPr>
              <a:lnSpc>
                <a:spcPct val="114000"/>
              </a:lnSpc>
            </a:pPr>
            <a:endParaRPr lang="en-US" dirty="0"/>
          </a:p>
          <a:p>
            <a:pPr>
              <a:lnSpc>
                <a:spcPct val="114000"/>
              </a:lnSpc>
            </a:pPr>
            <a:endParaRPr lang="en-US" sz="1000" dirty="0"/>
          </a:p>
          <a:p>
            <a:pPr>
              <a:lnSpc>
                <a:spcPct val="114000"/>
              </a:lnSpc>
            </a:pPr>
            <a:endParaRPr lang="en-US" dirty="0"/>
          </a:p>
          <a:p>
            <a:pPr>
              <a:lnSpc>
                <a:spcPct val="114000"/>
              </a:lnSpc>
            </a:pPr>
            <a:endParaRPr lang="en-US" dirty="0"/>
          </a:p>
          <a:p>
            <a:pPr>
              <a:lnSpc>
                <a:spcPct val="114000"/>
              </a:lnSpc>
            </a:pPr>
            <a:endParaRPr lang="en-US" dirty="0"/>
          </a:p>
          <a:p>
            <a:pPr>
              <a:lnSpc>
                <a:spcPct val="114000"/>
              </a:lnSpc>
            </a:pPr>
            <a:endParaRPr lang="en-US" dirty="0"/>
          </a:p>
          <a:p>
            <a:pPr>
              <a:lnSpc>
                <a:spcPct val="114000"/>
              </a:lnSpc>
            </a:pPr>
            <a:endParaRPr lang="en-US" dirty="0"/>
          </a:p>
          <a:p>
            <a:pPr>
              <a:lnSpc>
                <a:spcPct val="114000"/>
              </a:lnSpc>
            </a:pPr>
            <a:endParaRPr lang="en-US" dirty="0"/>
          </a:p>
          <a:p>
            <a:pPr>
              <a:lnSpc>
                <a:spcPct val="114000"/>
              </a:lnSpc>
            </a:pPr>
            <a:r>
              <a:rPr lang="en-US" b="1" dirty="0"/>
              <a:t>4.   </a:t>
            </a:r>
            <a:r>
              <a:rPr lang="en-US" dirty="0"/>
              <a:t> </a:t>
            </a:r>
            <a:r>
              <a:rPr lang="en-US" b="1" dirty="0"/>
              <a:t>Clustering</a:t>
            </a:r>
          </a:p>
          <a:p>
            <a:pPr marL="285750" indent="-285750">
              <a:lnSpc>
                <a:spcPct val="114000"/>
              </a:lnSpc>
              <a:buFontTx/>
              <a:buChar char="-"/>
            </a:pPr>
            <a:r>
              <a:rPr lang="en-US" dirty="0"/>
              <a:t>Hierarchical clustering</a:t>
            </a:r>
          </a:p>
          <a:p>
            <a:pPr marL="285750" indent="-285750">
              <a:lnSpc>
                <a:spcPct val="114000"/>
              </a:lnSpc>
              <a:buFontTx/>
              <a:buChar char="-"/>
            </a:pPr>
            <a:r>
              <a:rPr lang="en-US" dirty="0"/>
              <a:t>Calculate  Euclidian distance measures</a:t>
            </a:r>
          </a:p>
          <a:p>
            <a:pPr marL="285750" indent="-285750">
              <a:lnSpc>
                <a:spcPct val="114000"/>
              </a:lnSpc>
              <a:buFontTx/>
              <a:buChar char="-"/>
            </a:pPr>
            <a:r>
              <a:rPr lang="en-US" dirty="0"/>
              <a:t>Number  of clusters determined using silhouette coefficient</a:t>
            </a:r>
          </a:p>
        </p:txBody>
      </p:sp>
      <p:sp>
        <p:nvSpPr>
          <p:cNvPr id="12" name="Rectangle 11">
            <a:extLst>
              <a:ext uri="{FF2B5EF4-FFF2-40B4-BE49-F238E27FC236}">
                <a16:creationId xmlns:a16="http://schemas.microsoft.com/office/drawing/2014/main" id="{352D140F-903A-9B4D-BBDB-01E43432A7DB}"/>
              </a:ext>
            </a:extLst>
          </p:cNvPr>
          <p:cNvSpPr/>
          <p:nvPr/>
        </p:nvSpPr>
        <p:spPr>
          <a:xfrm>
            <a:off x="6810753" y="615826"/>
            <a:ext cx="4599177" cy="646331"/>
          </a:xfrm>
          <a:prstGeom prst="rect">
            <a:avLst/>
          </a:prstGeom>
        </p:spPr>
        <p:txBody>
          <a:bodyPr wrap="square">
            <a:spAutoFit/>
          </a:bodyPr>
          <a:lstStyle/>
          <a:p>
            <a:pPr algn="just"/>
            <a:r>
              <a:rPr lang="en-US" b="1" dirty="0"/>
              <a:t>5.   </a:t>
            </a:r>
            <a:r>
              <a:rPr lang="en-US" dirty="0"/>
              <a:t> </a:t>
            </a:r>
            <a:r>
              <a:rPr lang="en-US" b="1" dirty="0"/>
              <a:t>Discriminant Analysis</a:t>
            </a:r>
          </a:p>
          <a:p>
            <a:pPr algn="just"/>
            <a:endParaRPr lang="en-US" dirty="0"/>
          </a:p>
        </p:txBody>
      </p:sp>
      <p:pic>
        <p:nvPicPr>
          <p:cNvPr id="16" name="Picture 15">
            <a:extLst>
              <a:ext uri="{FF2B5EF4-FFF2-40B4-BE49-F238E27FC236}">
                <a16:creationId xmlns:a16="http://schemas.microsoft.com/office/drawing/2014/main" id="{8F496722-4527-1443-BFF5-922052695744}"/>
              </a:ext>
            </a:extLst>
          </p:cNvPr>
          <p:cNvPicPr>
            <a:picLocks noChangeAspect="1"/>
          </p:cNvPicPr>
          <p:nvPr/>
        </p:nvPicPr>
        <p:blipFill>
          <a:blip r:embed="rId3"/>
          <a:stretch>
            <a:fillRect/>
          </a:stretch>
        </p:blipFill>
        <p:spPr>
          <a:xfrm>
            <a:off x="217489" y="1401032"/>
            <a:ext cx="6113778" cy="3297968"/>
          </a:xfrm>
          <a:prstGeom prst="rect">
            <a:avLst/>
          </a:prstGeom>
        </p:spPr>
      </p:pic>
      <p:pic>
        <p:nvPicPr>
          <p:cNvPr id="18" name="Picture 17">
            <a:extLst>
              <a:ext uri="{FF2B5EF4-FFF2-40B4-BE49-F238E27FC236}">
                <a16:creationId xmlns:a16="http://schemas.microsoft.com/office/drawing/2014/main" id="{B29000EB-F0B3-BE40-9D5A-5449DB00442A}"/>
              </a:ext>
            </a:extLst>
          </p:cNvPr>
          <p:cNvPicPr>
            <a:picLocks noChangeAspect="1"/>
          </p:cNvPicPr>
          <p:nvPr/>
        </p:nvPicPr>
        <p:blipFill>
          <a:blip r:embed="rId4"/>
          <a:stretch>
            <a:fillRect/>
          </a:stretch>
        </p:blipFill>
        <p:spPr>
          <a:xfrm>
            <a:off x="6823453" y="1014391"/>
            <a:ext cx="4864997" cy="2801059"/>
          </a:xfrm>
          <a:prstGeom prst="rect">
            <a:avLst/>
          </a:prstGeom>
        </p:spPr>
      </p:pic>
      <p:sp>
        <p:nvSpPr>
          <p:cNvPr id="19" name="Rectangle 18">
            <a:extLst>
              <a:ext uri="{FF2B5EF4-FFF2-40B4-BE49-F238E27FC236}">
                <a16:creationId xmlns:a16="http://schemas.microsoft.com/office/drawing/2014/main" id="{850618AE-C419-1B45-A945-A0B6A69CD9E9}"/>
              </a:ext>
            </a:extLst>
          </p:cNvPr>
          <p:cNvSpPr/>
          <p:nvPr/>
        </p:nvSpPr>
        <p:spPr>
          <a:xfrm>
            <a:off x="6811441" y="3819083"/>
            <a:ext cx="5099569" cy="1200329"/>
          </a:xfrm>
          <a:prstGeom prst="rect">
            <a:avLst/>
          </a:prstGeom>
        </p:spPr>
        <p:txBody>
          <a:bodyPr wrap="square">
            <a:spAutoFit/>
          </a:bodyPr>
          <a:lstStyle/>
          <a:p>
            <a:pPr algn="just"/>
            <a:r>
              <a:rPr lang="en-US" dirty="0"/>
              <a:t>The discriminant analysis was applied on the remaining one month data that showed 98.17% (161 out of 164) of original clustered cases were correctly classified.</a:t>
            </a:r>
          </a:p>
        </p:txBody>
      </p:sp>
      <p:sp>
        <p:nvSpPr>
          <p:cNvPr id="21" name="Rectangle 20">
            <a:extLst>
              <a:ext uri="{FF2B5EF4-FFF2-40B4-BE49-F238E27FC236}">
                <a16:creationId xmlns:a16="http://schemas.microsoft.com/office/drawing/2014/main" id="{1B5ED863-F730-B244-8274-B71979CB824E}"/>
              </a:ext>
            </a:extLst>
          </p:cNvPr>
          <p:cNvSpPr/>
          <p:nvPr/>
        </p:nvSpPr>
        <p:spPr>
          <a:xfrm>
            <a:off x="5285319" y="5274956"/>
            <a:ext cx="6638391" cy="1330492"/>
          </a:xfrm>
          <a:prstGeom prst="rect">
            <a:avLst/>
          </a:prstGeom>
        </p:spPr>
        <p:txBody>
          <a:bodyPr wrap="square">
            <a:spAutoFit/>
          </a:bodyPr>
          <a:lstStyle/>
          <a:p>
            <a:pPr algn="just">
              <a:lnSpc>
                <a:spcPct val="114000"/>
              </a:lnSpc>
            </a:pPr>
            <a:r>
              <a:rPr lang="en-US" b="1" dirty="0">
                <a:solidFill>
                  <a:schemeClr val="accent1"/>
                </a:solidFill>
              </a:rPr>
              <a:t>Future considerations  </a:t>
            </a:r>
          </a:p>
          <a:p>
            <a:pPr algn="just">
              <a:lnSpc>
                <a:spcPct val="114000"/>
              </a:lnSpc>
            </a:pPr>
            <a:r>
              <a:rPr lang="en-US" dirty="0"/>
              <a:t>If data exists, the addition of patients’ age, gender and primary diagnosis of disease can improve the performance of data mining in targeting certain subgroups of patients.</a:t>
            </a:r>
          </a:p>
        </p:txBody>
      </p:sp>
    </p:spTree>
    <p:extLst>
      <p:ext uri="{BB962C8B-B14F-4D97-AF65-F5344CB8AC3E}">
        <p14:creationId xmlns:p14="http://schemas.microsoft.com/office/powerpoint/2010/main" val="280852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5FD8-61BB-6442-9A5E-4BDD5BF130FD}"/>
              </a:ext>
            </a:extLst>
          </p:cNvPr>
          <p:cNvSpPr>
            <a:spLocks noGrp="1"/>
          </p:cNvSpPr>
          <p:nvPr>
            <p:ph type="ctrTitle"/>
          </p:nvPr>
        </p:nvSpPr>
        <p:spPr/>
        <p:txBody>
          <a:bodyPr/>
          <a:lstStyle/>
          <a:p>
            <a:r>
              <a:rPr lang="en-US" dirty="0"/>
              <a:t>EDA Assignment 4</a:t>
            </a:r>
            <a:br>
              <a:rPr lang="en-US" dirty="0"/>
            </a:br>
            <a:r>
              <a:rPr lang="en-US" sz="2400" dirty="0"/>
              <a:t>Part 1(b)</a:t>
            </a:r>
            <a:endParaRPr lang="en-US" dirty="0"/>
          </a:p>
        </p:txBody>
      </p:sp>
      <p:sp>
        <p:nvSpPr>
          <p:cNvPr id="3" name="Subtitle 2">
            <a:extLst>
              <a:ext uri="{FF2B5EF4-FFF2-40B4-BE49-F238E27FC236}">
                <a16:creationId xmlns:a16="http://schemas.microsoft.com/office/drawing/2014/main" id="{BF878884-B82F-4B47-80A8-14754FF0D40D}"/>
              </a:ext>
            </a:extLst>
          </p:cNvPr>
          <p:cNvSpPr>
            <a:spLocks noGrp="1"/>
          </p:cNvSpPr>
          <p:nvPr>
            <p:ph type="subTitle" idx="1"/>
          </p:nvPr>
        </p:nvSpPr>
        <p:spPr/>
        <p:txBody>
          <a:bodyPr/>
          <a:lstStyle/>
          <a:p>
            <a:r>
              <a:rPr lang="en-US" dirty="0"/>
              <a:t>5420 Anomaly Detection, Fall 2020</a:t>
            </a:r>
          </a:p>
          <a:p>
            <a:r>
              <a:rPr lang="en-US" dirty="0"/>
              <a:t>- Harsh Dhanuka, hd2457</a:t>
            </a:r>
          </a:p>
        </p:txBody>
      </p:sp>
    </p:spTree>
    <p:extLst>
      <p:ext uri="{BB962C8B-B14F-4D97-AF65-F5344CB8AC3E}">
        <p14:creationId xmlns:p14="http://schemas.microsoft.com/office/powerpoint/2010/main" val="51025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C2B728-750B-D04F-BA40-6180BC876FF4}"/>
              </a:ext>
            </a:extLst>
          </p:cNvPr>
          <p:cNvSpPr txBox="1"/>
          <p:nvPr/>
        </p:nvSpPr>
        <p:spPr>
          <a:xfrm>
            <a:off x="308809" y="223934"/>
            <a:ext cx="3930317" cy="461665"/>
          </a:xfrm>
          <a:prstGeom prst="rect">
            <a:avLst/>
          </a:prstGeom>
          <a:solidFill>
            <a:schemeClr val="accent2"/>
          </a:solidFill>
        </p:spPr>
        <p:txBody>
          <a:bodyPr wrap="square" rtlCol="0">
            <a:spAutoFit/>
          </a:bodyPr>
          <a:lstStyle/>
          <a:p>
            <a:r>
              <a:rPr lang="en-US" sz="2400" b="1" dirty="0">
                <a:solidFill>
                  <a:schemeClr val="bg1"/>
                </a:solidFill>
              </a:rPr>
              <a:t>Initial Approach to data</a:t>
            </a:r>
          </a:p>
        </p:txBody>
      </p:sp>
      <p:sp>
        <p:nvSpPr>
          <p:cNvPr id="6" name="Rectangle 5">
            <a:extLst>
              <a:ext uri="{FF2B5EF4-FFF2-40B4-BE49-F238E27FC236}">
                <a16:creationId xmlns:a16="http://schemas.microsoft.com/office/drawing/2014/main" id="{D63FB554-CCF4-E84D-A173-0C9DE06BB1D8}"/>
              </a:ext>
            </a:extLst>
          </p:cNvPr>
          <p:cNvSpPr/>
          <p:nvPr/>
        </p:nvSpPr>
        <p:spPr>
          <a:xfrm>
            <a:off x="257812" y="734262"/>
            <a:ext cx="11438888" cy="4035785"/>
          </a:xfrm>
          <a:prstGeom prst="rect">
            <a:avLst/>
          </a:prstGeom>
        </p:spPr>
        <p:txBody>
          <a:bodyPr wrap="square">
            <a:spAutoFit/>
          </a:bodyPr>
          <a:lstStyle/>
          <a:p>
            <a:pPr>
              <a:lnSpc>
                <a:spcPct val="150000"/>
              </a:lnSpc>
            </a:pPr>
            <a:r>
              <a:rPr lang="en-US" b="1" dirty="0"/>
              <a:t>Initial Data Cleanup</a:t>
            </a:r>
          </a:p>
          <a:p>
            <a:pPr marL="285750" indent="-285750">
              <a:lnSpc>
                <a:spcPct val="150000"/>
              </a:lnSpc>
              <a:buFontTx/>
              <a:buChar char="-"/>
            </a:pPr>
            <a:r>
              <a:rPr lang="en-US" dirty="0"/>
              <a:t>Rename columns, drop ‘amount covered’ column</a:t>
            </a:r>
          </a:p>
          <a:p>
            <a:pPr marL="285750" indent="-285750">
              <a:lnSpc>
                <a:spcPct val="150000"/>
              </a:lnSpc>
              <a:buFontTx/>
              <a:buChar char="-"/>
            </a:pPr>
            <a:r>
              <a:rPr lang="en-US" dirty="0"/>
              <a:t>Convert amount columns  to numeric format. </a:t>
            </a:r>
          </a:p>
          <a:p>
            <a:pPr marL="285750" indent="-285750">
              <a:lnSpc>
                <a:spcPct val="150000"/>
              </a:lnSpc>
              <a:buFontTx/>
              <a:buChar char="-"/>
            </a:pPr>
            <a:r>
              <a:rPr lang="en-US" dirty="0"/>
              <a:t>Map </a:t>
            </a:r>
            <a:r>
              <a:rPr lang="en-US" dirty="0" err="1"/>
              <a:t>zipcode</a:t>
            </a:r>
            <a:r>
              <a:rPr lang="en-US" dirty="0"/>
              <a:t> variable, to </a:t>
            </a:r>
            <a:r>
              <a:rPr lang="en-US" dirty="0" err="1"/>
              <a:t>zipcode</a:t>
            </a:r>
            <a:r>
              <a:rPr lang="en-US" dirty="0"/>
              <a:t> dataset</a:t>
            </a:r>
          </a:p>
          <a:p>
            <a:pPr marL="285750" indent="-285750">
              <a:lnSpc>
                <a:spcPct val="150000"/>
              </a:lnSpc>
              <a:buFontTx/>
              <a:buChar char="-"/>
            </a:pPr>
            <a:r>
              <a:rPr lang="en-US" dirty="0"/>
              <a:t>Add ‘States’ dataset to map according to regions</a:t>
            </a:r>
          </a:p>
          <a:p>
            <a:pPr marL="285750" indent="-285750">
              <a:lnSpc>
                <a:spcPct val="150000"/>
              </a:lnSpc>
              <a:buFontTx/>
              <a:buChar char="-"/>
            </a:pPr>
            <a:endParaRPr lang="en-US" sz="1050" dirty="0"/>
          </a:p>
          <a:p>
            <a:pPr>
              <a:lnSpc>
                <a:spcPct val="150000"/>
              </a:lnSpc>
            </a:pPr>
            <a:r>
              <a:rPr lang="en-US" b="1" dirty="0"/>
              <a:t>Exploratory Data Analysis</a:t>
            </a:r>
          </a:p>
          <a:p>
            <a:pPr>
              <a:lnSpc>
                <a:spcPct val="150000"/>
              </a:lnSpc>
            </a:pPr>
            <a:endParaRPr lang="en-US" dirty="0"/>
          </a:p>
          <a:p>
            <a:pPr marL="285750" indent="-285750">
              <a:lnSpc>
                <a:spcPct val="150000"/>
              </a:lnSpc>
              <a:buFontTx/>
              <a:buChar char="-"/>
            </a:pPr>
            <a:endParaRPr lang="en-US" dirty="0"/>
          </a:p>
          <a:p>
            <a:pPr marL="285750" indent="-285750">
              <a:lnSpc>
                <a:spcPct val="150000"/>
              </a:lnSpc>
              <a:buFontTx/>
              <a:buChar char="-"/>
            </a:pPr>
            <a:endParaRPr lang="en-US" dirty="0"/>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pic>
        <p:nvPicPr>
          <p:cNvPr id="3" name="Picture 2">
            <a:extLst>
              <a:ext uri="{FF2B5EF4-FFF2-40B4-BE49-F238E27FC236}">
                <a16:creationId xmlns:a16="http://schemas.microsoft.com/office/drawing/2014/main" id="{BB2E295D-A78B-774E-B32C-9D07A06E6C30}"/>
              </a:ext>
            </a:extLst>
          </p:cNvPr>
          <p:cNvPicPr>
            <a:picLocks noChangeAspect="1"/>
          </p:cNvPicPr>
          <p:nvPr/>
        </p:nvPicPr>
        <p:blipFill>
          <a:blip r:embed="rId2"/>
          <a:stretch>
            <a:fillRect/>
          </a:stretch>
        </p:blipFill>
        <p:spPr>
          <a:xfrm>
            <a:off x="291592" y="4264752"/>
            <a:ext cx="5410708" cy="2509554"/>
          </a:xfrm>
          <a:prstGeom prst="rect">
            <a:avLst/>
          </a:prstGeom>
        </p:spPr>
      </p:pic>
      <p:sp>
        <p:nvSpPr>
          <p:cNvPr id="4" name="TextBox 3">
            <a:extLst>
              <a:ext uri="{FF2B5EF4-FFF2-40B4-BE49-F238E27FC236}">
                <a16:creationId xmlns:a16="http://schemas.microsoft.com/office/drawing/2014/main" id="{076B186F-0EF7-2C4B-B5DD-AC124BD7B54D}"/>
              </a:ext>
            </a:extLst>
          </p:cNvPr>
          <p:cNvSpPr txBox="1"/>
          <p:nvPr/>
        </p:nvSpPr>
        <p:spPr>
          <a:xfrm>
            <a:off x="825500" y="3699123"/>
            <a:ext cx="2324100" cy="369332"/>
          </a:xfrm>
          <a:prstGeom prst="rect">
            <a:avLst/>
          </a:prstGeom>
          <a:noFill/>
        </p:spPr>
        <p:txBody>
          <a:bodyPr wrap="square" rtlCol="0">
            <a:spAutoFit/>
          </a:bodyPr>
          <a:lstStyle/>
          <a:p>
            <a:r>
              <a:rPr lang="en-US" dirty="0"/>
              <a:t>DRG Definitions</a:t>
            </a:r>
          </a:p>
        </p:txBody>
      </p:sp>
      <p:sp>
        <p:nvSpPr>
          <p:cNvPr id="8" name="Oval 7">
            <a:extLst>
              <a:ext uri="{FF2B5EF4-FFF2-40B4-BE49-F238E27FC236}">
                <a16:creationId xmlns:a16="http://schemas.microsoft.com/office/drawing/2014/main" id="{FAE8B1DD-9797-1B41-BB61-F5D218DA009F}"/>
              </a:ext>
            </a:extLst>
          </p:cNvPr>
          <p:cNvSpPr/>
          <p:nvPr/>
        </p:nvSpPr>
        <p:spPr>
          <a:xfrm>
            <a:off x="363421" y="3686423"/>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pic>
        <p:nvPicPr>
          <p:cNvPr id="11" name="Picture 10">
            <a:extLst>
              <a:ext uri="{FF2B5EF4-FFF2-40B4-BE49-F238E27FC236}">
                <a16:creationId xmlns:a16="http://schemas.microsoft.com/office/drawing/2014/main" id="{B1859CCC-5237-FB42-8026-9B3774C36238}"/>
              </a:ext>
            </a:extLst>
          </p:cNvPr>
          <p:cNvPicPr>
            <a:picLocks noChangeAspect="1"/>
          </p:cNvPicPr>
          <p:nvPr/>
        </p:nvPicPr>
        <p:blipFill>
          <a:blip r:embed="rId3"/>
          <a:stretch>
            <a:fillRect/>
          </a:stretch>
        </p:blipFill>
        <p:spPr>
          <a:xfrm>
            <a:off x="6489702" y="4276655"/>
            <a:ext cx="5373822" cy="2492445"/>
          </a:xfrm>
          <a:prstGeom prst="rect">
            <a:avLst/>
          </a:prstGeom>
        </p:spPr>
      </p:pic>
      <p:sp>
        <p:nvSpPr>
          <p:cNvPr id="12" name="TextBox 11">
            <a:extLst>
              <a:ext uri="{FF2B5EF4-FFF2-40B4-BE49-F238E27FC236}">
                <a16:creationId xmlns:a16="http://schemas.microsoft.com/office/drawing/2014/main" id="{05D7172B-79BF-5B4F-B3A8-3DC7B3101977}"/>
              </a:ext>
            </a:extLst>
          </p:cNvPr>
          <p:cNvSpPr txBox="1"/>
          <p:nvPr/>
        </p:nvSpPr>
        <p:spPr>
          <a:xfrm>
            <a:off x="7111667" y="3699123"/>
            <a:ext cx="2324100" cy="369332"/>
          </a:xfrm>
          <a:prstGeom prst="rect">
            <a:avLst/>
          </a:prstGeom>
          <a:noFill/>
        </p:spPr>
        <p:txBody>
          <a:bodyPr wrap="square" rtlCol="0">
            <a:spAutoFit/>
          </a:bodyPr>
          <a:lstStyle/>
          <a:p>
            <a:r>
              <a:rPr lang="en-US" dirty="0"/>
              <a:t>Provider  Names</a:t>
            </a:r>
          </a:p>
        </p:txBody>
      </p:sp>
      <p:sp>
        <p:nvSpPr>
          <p:cNvPr id="13" name="Oval 12">
            <a:extLst>
              <a:ext uri="{FF2B5EF4-FFF2-40B4-BE49-F238E27FC236}">
                <a16:creationId xmlns:a16="http://schemas.microsoft.com/office/drawing/2014/main" id="{814A4760-802E-0344-939F-2A20031609D6}"/>
              </a:ext>
            </a:extLst>
          </p:cNvPr>
          <p:cNvSpPr/>
          <p:nvPr/>
        </p:nvSpPr>
        <p:spPr>
          <a:xfrm>
            <a:off x="6649588" y="3686423"/>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329212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C2B728-750B-D04F-BA40-6180BC876FF4}"/>
              </a:ext>
            </a:extLst>
          </p:cNvPr>
          <p:cNvSpPr txBox="1"/>
          <p:nvPr/>
        </p:nvSpPr>
        <p:spPr>
          <a:xfrm>
            <a:off x="308809" y="223934"/>
            <a:ext cx="4288591" cy="461665"/>
          </a:xfrm>
          <a:prstGeom prst="rect">
            <a:avLst/>
          </a:prstGeom>
          <a:solidFill>
            <a:schemeClr val="accent2"/>
          </a:solidFill>
        </p:spPr>
        <p:txBody>
          <a:bodyPr wrap="square" rtlCol="0">
            <a:spAutoFit/>
          </a:bodyPr>
          <a:lstStyle/>
          <a:p>
            <a:r>
              <a:rPr lang="en-US" sz="2400" b="1" dirty="0">
                <a:solidFill>
                  <a:schemeClr val="bg1"/>
                </a:solidFill>
              </a:rPr>
              <a:t>Exploratory Data Analysis</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4" name="TextBox 3">
            <a:extLst>
              <a:ext uri="{FF2B5EF4-FFF2-40B4-BE49-F238E27FC236}">
                <a16:creationId xmlns:a16="http://schemas.microsoft.com/office/drawing/2014/main" id="{076B186F-0EF7-2C4B-B5DD-AC124BD7B54D}"/>
              </a:ext>
            </a:extLst>
          </p:cNvPr>
          <p:cNvSpPr txBox="1"/>
          <p:nvPr/>
        </p:nvSpPr>
        <p:spPr>
          <a:xfrm>
            <a:off x="927099" y="3965823"/>
            <a:ext cx="3759201" cy="369332"/>
          </a:xfrm>
          <a:prstGeom prst="rect">
            <a:avLst/>
          </a:prstGeom>
          <a:noFill/>
        </p:spPr>
        <p:txBody>
          <a:bodyPr wrap="square" rtlCol="0">
            <a:spAutoFit/>
          </a:bodyPr>
          <a:lstStyle/>
          <a:p>
            <a:r>
              <a:rPr lang="en-US" dirty="0"/>
              <a:t>Average Total Payments by DRG</a:t>
            </a:r>
          </a:p>
        </p:txBody>
      </p:sp>
      <p:sp>
        <p:nvSpPr>
          <p:cNvPr id="8" name="Oval 7">
            <a:extLst>
              <a:ext uri="{FF2B5EF4-FFF2-40B4-BE49-F238E27FC236}">
                <a16:creationId xmlns:a16="http://schemas.microsoft.com/office/drawing/2014/main" id="{FAE8B1DD-9797-1B41-BB61-F5D218DA009F}"/>
              </a:ext>
            </a:extLst>
          </p:cNvPr>
          <p:cNvSpPr/>
          <p:nvPr/>
        </p:nvSpPr>
        <p:spPr>
          <a:xfrm>
            <a:off x="465021" y="3953123"/>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TextBox 11">
            <a:extLst>
              <a:ext uri="{FF2B5EF4-FFF2-40B4-BE49-F238E27FC236}">
                <a16:creationId xmlns:a16="http://schemas.microsoft.com/office/drawing/2014/main" id="{05D7172B-79BF-5B4F-B3A8-3DC7B3101977}"/>
              </a:ext>
            </a:extLst>
          </p:cNvPr>
          <p:cNvSpPr txBox="1"/>
          <p:nvPr/>
        </p:nvSpPr>
        <p:spPr>
          <a:xfrm>
            <a:off x="7213266" y="3965823"/>
            <a:ext cx="3924634" cy="369332"/>
          </a:xfrm>
          <a:prstGeom prst="rect">
            <a:avLst/>
          </a:prstGeom>
          <a:noFill/>
        </p:spPr>
        <p:txBody>
          <a:bodyPr wrap="square" rtlCol="0">
            <a:spAutoFit/>
          </a:bodyPr>
          <a:lstStyle/>
          <a:p>
            <a:r>
              <a:rPr lang="en-US" dirty="0"/>
              <a:t>Average Total Payments by State</a:t>
            </a:r>
          </a:p>
        </p:txBody>
      </p:sp>
      <p:sp>
        <p:nvSpPr>
          <p:cNvPr id="13" name="Oval 12">
            <a:extLst>
              <a:ext uri="{FF2B5EF4-FFF2-40B4-BE49-F238E27FC236}">
                <a16:creationId xmlns:a16="http://schemas.microsoft.com/office/drawing/2014/main" id="{814A4760-802E-0344-939F-2A20031609D6}"/>
              </a:ext>
            </a:extLst>
          </p:cNvPr>
          <p:cNvSpPr/>
          <p:nvPr/>
        </p:nvSpPr>
        <p:spPr>
          <a:xfrm>
            <a:off x="6751188" y="3953123"/>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pic>
        <p:nvPicPr>
          <p:cNvPr id="7" name="Picture 6">
            <a:extLst>
              <a:ext uri="{FF2B5EF4-FFF2-40B4-BE49-F238E27FC236}">
                <a16:creationId xmlns:a16="http://schemas.microsoft.com/office/drawing/2014/main" id="{D308658C-34EF-D147-B347-857B91529018}"/>
              </a:ext>
            </a:extLst>
          </p:cNvPr>
          <p:cNvPicPr>
            <a:picLocks noChangeAspect="1"/>
          </p:cNvPicPr>
          <p:nvPr/>
        </p:nvPicPr>
        <p:blipFill>
          <a:blip r:embed="rId2"/>
          <a:stretch>
            <a:fillRect/>
          </a:stretch>
        </p:blipFill>
        <p:spPr>
          <a:xfrm>
            <a:off x="558293" y="1323472"/>
            <a:ext cx="4851398" cy="2384398"/>
          </a:xfrm>
          <a:prstGeom prst="rect">
            <a:avLst/>
          </a:prstGeom>
        </p:spPr>
      </p:pic>
      <p:sp>
        <p:nvSpPr>
          <p:cNvPr id="14" name="TextBox 13">
            <a:extLst>
              <a:ext uri="{FF2B5EF4-FFF2-40B4-BE49-F238E27FC236}">
                <a16:creationId xmlns:a16="http://schemas.microsoft.com/office/drawing/2014/main" id="{2155B379-2213-3841-9B16-5CACA6A1B720}"/>
              </a:ext>
            </a:extLst>
          </p:cNvPr>
          <p:cNvSpPr txBox="1"/>
          <p:nvPr/>
        </p:nvSpPr>
        <p:spPr>
          <a:xfrm>
            <a:off x="927100" y="893799"/>
            <a:ext cx="2743200" cy="369332"/>
          </a:xfrm>
          <a:prstGeom prst="rect">
            <a:avLst/>
          </a:prstGeom>
          <a:noFill/>
        </p:spPr>
        <p:txBody>
          <a:bodyPr wrap="square" rtlCol="0">
            <a:spAutoFit/>
          </a:bodyPr>
          <a:lstStyle/>
          <a:p>
            <a:r>
              <a:rPr lang="en-US" dirty="0"/>
              <a:t>Average Total Payments</a:t>
            </a:r>
          </a:p>
        </p:txBody>
      </p:sp>
      <p:sp>
        <p:nvSpPr>
          <p:cNvPr id="15" name="Oval 14">
            <a:extLst>
              <a:ext uri="{FF2B5EF4-FFF2-40B4-BE49-F238E27FC236}">
                <a16:creationId xmlns:a16="http://schemas.microsoft.com/office/drawing/2014/main" id="{4D0E3CA5-3C16-7444-AD7A-7CBCA4F70609}"/>
              </a:ext>
            </a:extLst>
          </p:cNvPr>
          <p:cNvSpPr/>
          <p:nvPr/>
        </p:nvSpPr>
        <p:spPr>
          <a:xfrm>
            <a:off x="465021" y="88109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17" name="Picture 16">
            <a:extLst>
              <a:ext uri="{FF2B5EF4-FFF2-40B4-BE49-F238E27FC236}">
                <a16:creationId xmlns:a16="http://schemas.microsoft.com/office/drawing/2014/main" id="{E0882FB0-D519-1B45-B243-B2D3A52FE7A3}"/>
              </a:ext>
            </a:extLst>
          </p:cNvPr>
          <p:cNvPicPr>
            <a:picLocks noChangeAspect="1"/>
          </p:cNvPicPr>
          <p:nvPr/>
        </p:nvPicPr>
        <p:blipFill>
          <a:blip r:embed="rId3"/>
          <a:stretch>
            <a:fillRect/>
          </a:stretch>
        </p:blipFill>
        <p:spPr>
          <a:xfrm>
            <a:off x="6680202" y="1321082"/>
            <a:ext cx="4851398" cy="2387197"/>
          </a:xfrm>
          <a:prstGeom prst="rect">
            <a:avLst/>
          </a:prstGeom>
        </p:spPr>
      </p:pic>
      <p:sp>
        <p:nvSpPr>
          <p:cNvPr id="18" name="TextBox 17">
            <a:extLst>
              <a:ext uri="{FF2B5EF4-FFF2-40B4-BE49-F238E27FC236}">
                <a16:creationId xmlns:a16="http://schemas.microsoft.com/office/drawing/2014/main" id="{6A381C43-840A-A840-A8D4-96DFC007280D}"/>
              </a:ext>
            </a:extLst>
          </p:cNvPr>
          <p:cNvSpPr txBox="1"/>
          <p:nvPr/>
        </p:nvSpPr>
        <p:spPr>
          <a:xfrm>
            <a:off x="7359652" y="824050"/>
            <a:ext cx="2324100" cy="369332"/>
          </a:xfrm>
          <a:prstGeom prst="rect">
            <a:avLst/>
          </a:prstGeom>
          <a:noFill/>
        </p:spPr>
        <p:txBody>
          <a:bodyPr wrap="square" rtlCol="0">
            <a:spAutoFit/>
          </a:bodyPr>
          <a:lstStyle/>
          <a:p>
            <a:r>
              <a:rPr lang="en-US" dirty="0"/>
              <a:t>Total Discharges</a:t>
            </a:r>
          </a:p>
        </p:txBody>
      </p:sp>
      <p:sp>
        <p:nvSpPr>
          <p:cNvPr id="19" name="Oval 18">
            <a:extLst>
              <a:ext uri="{FF2B5EF4-FFF2-40B4-BE49-F238E27FC236}">
                <a16:creationId xmlns:a16="http://schemas.microsoft.com/office/drawing/2014/main" id="{DFAAC9B1-4CAF-AE40-9D27-1A84EEF936A8}"/>
              </a:ext>
            </a:extLst>
          </p:cNvPr>
          <p:cNvSpPr/>
          <p:nvPr/>
        </p:nvSpPr>
        <p:spPr>
          <a:xfrm>
            <a:off x="6897573" y="811350"/>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1" name="Picture 20">
            <a:extLst>
              <a:ext uri="{FF2B5EF4-FFF2-40B4-BE49-F238E27FC236}">
                <a16:creationId xmlns:a16="http://schemas.microsoft.com/office/drawing/2014/main" id="{7B1E9E7A-3A5E-C949-934B-E4F018F60F2B}"/>
              </a:ext>
            </a:extLst>
          </p:cNvPr>
          <p:cNvPicPr>
            <a:picLocks noChangeAspect="1"/>
          </p:cNvPicPr>
          <p:nvPr/>
        </p:nvPicPr>
        <p:blipFill>
          <a:blip r:embed="rId4"/>
          <a:stretch>
            <a:fillRect/>
          </a:stretch>
        </p:blipFill>
        <p:spPr>
          <a:xfrm>
            <a:off x="482093" y="4450557"/>
            <a:ext cx="5043716" cy="2384398"/>
          </a:xfrm>
          <a:prstGeom prst="rect">
            <a:avLst/>
          </a:prstGeom>
        </p:spPr>
      </p:pic>
      <p:pic>
        <p:nvPicPr>
          <p:cNvPr id="23" name="Picture 22">
            <a:extLst>
              <a:ext uri="{FF2B5EF4-FFF2-40B4-BE49-F238E27FC236}">
                <a16:creationId xmlns:a16="http://schemas.microsoft.com/office/drawing/2014/main" id="{CA77073B-E696-7C42-8D8D-60B30785AB03}"/>
              </a:ext>
            </a:extLst>
          </p:cNvPr>
          <p:cNvPicPr>
            <a:picLocks noChangeAspect="1"/>
          </p:cNvPicPr>
          <p:nvPr/>
        </p:nvPicPr>
        <p:blipFill>
          <a:blip r:embed="rId5"/>
          <a:stretch>
            <a:fillRect/>
          </a:stretch>
        </p:blipFill>
        <p:spPr>
          <a:xfrm>
            <a:off x="6794500" y="4491099"/>
            <a:ext cx="5074726" cy="2369256"/>
          </a:xfrm>
          <a:prstGeom prst="rect">
            <a:avLst/>
          </a:prstGeom>
        </p:spPr>
      </p:pic>
    </p:spTree>
    <p:extLst>
      <p:ext uri="{BB962C8B-B14F-4D97-AF65-F5344CB8AC3E}">
        <p14:creationId xmlns:p14="http://schemas.microsoft.com/office/powerpoint/2010/main" val="418389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6B186F-0EF7-2C4B-B5DD-AC124BD7B54D}"/>
              </a:ext>
            </a:extLst>
          </p:cNvPr>
          <p:cNvSpPr txBox="1"/>
          <p:nvPr/>
        </p:nvSpPr>
        <p:spPr>
          <a:xfrm>
            <a:off x="977899" y="3280023"/>
            <a:ext cx="3759201" cy="369332"/>
          </a:xfrm>
          <a:prstGeom prst="rect">
            <a:avLst/>
          </a:prstGeom>
          <a:noFill/>
        </p:spPr>
        <p:txBody>
          <a:bodyPr wrap="square" rtlCol="0">
            <a:spAutoFit/>
          </a:bodyPr>
          <a:lstStyle/>
          <a:p>
            <a:r>
              <a:rPr lang="en-US" dirty="0"/>
              <a:t>Numerical Variables by Region</a:t>
            </a:r>
          </a:p>
        </p:txBody>
      </p:sp>
      <p:sp>
        <p:nvSpPr>
          <p:cNvPr id="8" name="Oval 7">
            <a:extLst>
              <a:ext uri="{FF2B5EF4-FFF2-40B4-BE49-F238E27FC236}">
                <a16:creationId xmlns:a16="http://schemas.microsoft.com/office/drawing/2014/main" id="{FAE8B1DD-9797-1B41-BB61-F5D218DA009F}"/>
              </a:ext>
            </a:extLst>
          </p:cNvPr>
          <p:cNvSpPr/>
          <p:nvPr/>
        </p:nvSpPr>
        <p:spPr>
          <a:xfrm>
            <a:off x="515821" y="3267323"/>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2" name="TextBox 11">
            <a:extLst>
              <a:ext uri="{FF2B5EF4-FFF2-40B4-BE49-F238E27FC236}">
                <a16:creationId xmlns:a16="http://schemas.microsoft.com/office/drawing/2014/main" id="{05D7172B-79BF-5B4F-B3A8-3DC7B3101977}"/>
              </a:ext>
            </a:extLst>
          </p:cNvPr>
          <p:cNvSpPr txBox="1"/>
          <p:nvPr/>
        </p:nvSpPr>
        <p:spPr>
          <a:xfrm>
            <a:off x="7264066" y="3648323"/>
            <a:ext cx="3924634" cy="369332"/>
          </a:xfrm>
          <a:prstGeom prst="rect">
            <a:avLst/>
          </a:prstGeom>
          <a:noFill/>
        </p:spPr>
        <p:txBody>
          <a:bodyPr wrap="square" rtlCol="0">
            <a:spAutoFit/>
          </a:bodyPr>
          <a:lstStyle/>
          <a:p>
            <a:r>
              <a:rPr lang="en-US" dirty="0"/>
              <a:t>Mean of DRG Groups</a:t>
            </a:r>
          </a:p>
        </p:txBody>
      </p:sp>
      <p:sp>
        <p:nvSpPr>
          <p:cNvPr id="13" name="Oval 12">
            <a:extLst>
              <a:ext uri="{FF2B5EF4-FFF2-40B4-BE49-F238E27FC236}">
                <a16:creationId xmlns:a16="http://schemas.microsoft.com/office/drawing/2014/main" id="{814A4760-802E-0344-939F-2A20031609D6}"/>
              </a:ext>
            </a:extLst>
          </p:cNvPr>
          <p:cNvSpPr/>
          <p:nvPr/>
        </p:nvSpPr>
        <p:spPr>
          <a:xfrm>
            <a:off x="6697349" y="3635623"/>
            <a:ext cx="491877" cy="491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10</a:t>
            </a:r>
          </a:p>
        </p:txBody>
      </p:sp>
      <p:sp>
        <p:nvSpPr>
          <p:cNvPr id="14" name="TextBox 13">
            <a:extLst>
              <a:ext uri="{FF2B5EF4-FFF2-40B4-BE49-F238E27FC236}">
                <a16:creationId xmlns:a16="http://schemas.microsoft.com/office/drawing/2014/main" id="{2155B379-2213-3841-9B16-5CACA6A1B720}"/>
              </a:ext>
            </a:extLst>
          </p:cNvPr>
          <p:cNvSpPr txBox="1"/>
          <p:nvPr/>
        </p:nvSpPr>
        <p:spPr>
          <a:xfrm>
            <a:off x="927100" y="233399"/>
            <a:ext cx="3213100" cy="369332"/>
          </a:xfrm>
          <a:prstGeom prst="rect">
            <a:avLst/>
          </a:prstGeom>
          <a:noFill/>
        </p:spPr>
        <p:txBody>
          <a:bodyPr wrap="square" rtlCol="0">
            <a:spAutoFit/>
          </a:bodyPr>
          <a:lstStyle/>
          <a:p>
            <a:r>
              <a:rPr lang="en-US" dirty="0"/>
              <a:t>Total Discharges by DRG</a:t>
            </a:r>
          </a:p>
        </p:txBody>
      </p:sp>
      <p:sp>
        <p:nvSpPr>
          <p:cNvPr id="15" name="Oval 14">
            <a:extLst>
              <a:ext uri="{FF2B5EF4-FFF2-40B4-BE49-F238E27FC236}">
                <a16:creationId xmlns:a16="http://schemas.microsoft.com/office/drawing/2014/main" id="{4D0E3CA5-3C16-7444-AD7A-7CBCA4F70609}"/>
              </a:ext>
            </a:extLst>
          </p:cNvPr>
          <p:cNvSpPr/>
          <p:nvPr/>
        </p:nvSpPr>
        <p:spPr>
          <a:xfrm>
            <a:off x="465021" y="22069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8" name="TextBox 17">
            <a:extLst>
              <a:ext uri="{FF2B5EF4-FFF2-40B4-BE49-F238E27FC236}">
                <a16:creationId xmlns:a16="http://schemas.microsoft.com/office/drawing/2014/main" id="{6A381C43-840A-A840-A8D4-96DFC007280D}"/>
              </a:ext>
            </a:extLst>
          </p:cNvPr>
          <p:cNvSpPr txBox="1"/>
          <p:nvPr/>
        </p:nvSpPr>
        <p:spPr>
          <a:xfrm>
            <a:off x="7359651" y="239850"/>
            <a:ext cx="4106575" cy="369332"/>
          </a:xfrm>
          <a:prstGeom prst="rect">
            <a:avLst/>
          </a:prstGeom>
          <a:noFill/>
        </p:spPr>
        <p:txBody>
          <a:bodyPr wrap="square" rtlCol="0">
            <a:spAutoFit/>
          </a:bodyPr>
          <a:lstStyle/>
          <a:p>
            <a:r>
              <a:rPr lang="en-US" dirty="0"/>
              <a:t>Average Total Payments by Region</a:t>
            </a:r>
          </a:p>
        </p:txBody>
      </p:sp>
      <p:sp>
        <p:nvSpPr>
          <p:cNvPr id="19" name="Oval 18">
            <a:extLst>
              <a:ext uri="{FF2B5EF4-FFF2-40B4-BE49-F238E27FC236}">
                <a16:creationId xmlns:a16="http://schemas.microsoft.com/office/drawing/2014/main" id="{DFAAC9B1-4CAF-AE40-9D27-1A84EEF936A8}"/>
              </a:ext>
            </a:extLst>
          </p:cNvPr>
          <p:cNvSpPr/>
          <p:nvPr/>
        </p:nvSpPr>
        <p:spPr>
          <a:xfrm>
            <a:off x="6897573" y="227150"/>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pic>
        <p:nvPicPr>
          <p:cNvPr id="3" name="Picture 2">
            <a:extLst>
              <a:ext uri="{FF2B5EF4-FFF2-40B4-BE49-F238E27FC236}">
                <a16:creationId xmlns:a16="http://schemas.microsoft.com/office/drawing/2014/main" id="{38F85F9B-7399-5546-917B-960F6AD00251}"/>
              </a:ext>
            </a:extLst>
          </p:cNvPr>
          <p:cNvPicPr>
            <a:picLocks noChangeAspect="1"/>
          </p:cNvPicPr>
          <p:nvPr/>
        </p:nvPicPr>
        <p:blipFill>
          <a:blip r:embed="rId2"/>
          <a:stretch>
            <a:fillRect/>
          </a:stretch>
        </p:blipFill>
        <p:spPr>
          <a:xfrm>
            <a:off x="579320" y="733143"/>
            <a:ext cx="4851397" cy="2264990"/>
          </a:xfrm>
          <a:prstGeom prst="rect">
            <a:avLst/>
          </a:prstGeom>
        </p:spPr>
      </p:pic>
      <p:pic>
        <p:nvPicPr>
          <p:cNvPr id="10" name="Picture 9">
            <a:extLst>
              <a:ext uri="{FF2B5EF4-FFF2-40B4-BE49-F238E27FC236}">
                <a16:creationId xmlns:a16="http://schemas.microsoft.com/office/drawing/2014/main" id="{BB256C44-8DFB-C84A-A1F1-A15F87CF8218}"/>
              </a:ext>
            </a:extLst>
          </p:cNvPr>
          <p:cNvPicPr>
            <a:picLocks noChangeAspect="1"/>
          </p:cNvPicPr>
          <p:nvPr/>
        </p:nvPicPr>
        <p:blipFill>
          <a:blip r:embed="rId3"/>
          <a:stretch>
            <a:fillRect/>
          </a:stretch>
        </p:blipFill>
        <p:spPr>
          <a:xfrm>
            <a:off x="6646549" y="688192"/>
            <a:ext cx="5294428" cy="2411541"/>
          </a:xfrm>
          <a:prstGeom prst="rect">
            <a:avLst/>
          </a:prstGeom>
        </p:spPr>
      </p:pic>
      <p:pic>
        <p:nvPicPr>
          <p:cNvPr id="16" name="Picture 15">
            <a:extLst>
              <a:ext uri="{FF2B5EF4-FFF2-40B4-BE49-F238E27FC236}">
                <a16:creationId xmlns:a16="http://schemas.microsoft.com/office/drawing/2014/main" id="{794937CD-A173-E648-A881-134B33A6A926}"/>
              </a:ext>
            </a:extLst>
          </p:cNvPr>
          <p:cNvPicPr>
            <a:picLocks noChangeAspect="1"/>
          </p:cNvPicPr>
          <p:nvPr/>
        </p:nvPicPr>
        <p:blipFill>
          <a:blip r:embed="rId4"/>
          <a:stretch>
            <a:fillRect/>
          </a:stretch>
        </p:blipFill>
        <p:spPr>
          <a:xfrm>
            <a:off x="1222342" y="3668376"/>
            <a:ext cx="3759200" cy="3189624"/>
          </a:xfrm>
          <a:prstGeom prst="rect">
            <a:avLst/>
          </a:prstGeom>
        </p:spPr>
      </p:pic>
      <p:pic>
        <p:nvPicPr>
          <p:cNvPr id="22" name="Picture 21">
            <a:extLst>
              <a:ext uri="{FF2B5EF4-FFF2-40B4-BE49-F238E27FC236}">
                <a16:creationId xmlns:a16="http://schemas.microsoft.com/office/drawing/2014/main" id="{E87FC97F-122E-4942-94C2-3C3798E68D33}"/>
              </a:ext>
            </a:extLst>
          </p:cNvPr>
          <p:cNvPicPr>
            <a:picLocks noChangeAspect="1"/>
          </p:cNvPicPr>
          <p:nvPr/>
        </p:nvPicPr>
        <p:blipFill>
          <a:blip r:embed="rId5"/>
          <a:stretch>
            <a:fillRect/>
          </a:stretch>
        </p:blipFill>
        <p:spPr>
          <a:xfrm>
            <a:off x="5934942" y="4339262"/>
            <a:ext cx="6098912" cy="2329687"/>
          </a:xfrm>
          <a:prstGeom prst="rect">
            <a:avLst/>
          </a:prstGeom>
        </p:spPr>
      </p:pic>
    </p:spTree>
    <p:extLst>
      <p:ext uri="{BB962C8B-B14F-4D97-AF65-F5344CB8AC3E}">
        <p14:creationId xmlns:p14="http://schemas.microsoft.com/office/powerpoint/2010/main" val="160072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20515" y="215590"/>
            <a:ext cx="3324385" cy="461665"/>
          </a:xfrm>
          <a:prstGeom prst="rect">
            <a:avLst/>
          </a:prstGeom>
          <a:solidFill>
            <a:schemeClr val="accent2"/>
          </a:solidFill>
        </p:spPr>
        <p:txBody>
          <a:bodyPr wrap="square" rtlCol="0">
            <a:spAutoFit/>
          </a:bodyPr>
          <a:lstStyle/>
          <a:p>
            <a:r>
              <a:rPr lang="en-US" sz="2400" b="1" dirty="0">
                <a:solidFill>
                  <a:schemeClr val="bg1"/>
                </a:solidFill>
              </a:rPr>
              <a:t>Feature Engineering</a:t>
            </a:r>
            <a:endParaRPr lang="en-US" sz="2400" b="1" u="sng" dirty="0">
              <a:solidFill>
                <a:schemeClr val="bg1"/>
              </a:solidFill>
            </a:endParaRP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20" name="Oval 19">
            <a:extLst>
              <a:ext uri="{FF2B5EF4-FFF2-40B4-BE49-F238E27FC236}">
                <a16:creationId xmlns:a16="http://schemas.microsoft.com/office/drawing/2014/main" id="{8F1AD147-DFD6-0046-8578-CDF7473FB2A1}"/>
              </a:ext>
            </a:extLst>
          </p:cNvPr>
          <p:cNvSpPr/>
          <p:nvPr/>
        </p:nvSpPr>
        <p:spPr>
          <a:xfrm>
            <a:off x="256674" y="1530202"/>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TextBox 20">
            <a:extLst>
              <a:ext uri="{FF2B5EF4-FFF2-40B4-BE49-F238E27FC236}">
                <a16:creationId xmlns:a16="http://schemas.microsoft.com/office/drawing/2014/main" id="{B5245EC7-53BE-F442-A051-8E7056A1B202}"/>
              </a:ext>
            </a:extLst>
          </p:cNvPr>
          <p:cNvSpPr txBox="1"/>
          <p:nvPr/>
        </p:nvSpPr>
        <p:spPr>
          <a:xfrm>
            <a:off x="1105258" y="917104"/>
            <a:ext cx="9554847" cy="369332"/>
          </a:xfrm>
          <a:prstGeom prst="rect">
            <a:avLst/>
          </a:prstGeom>
          <a:noFill/>
        </p:spPr>
        <p:txBody>
          <a:bodyPr wrap="square" rtlCol="0">
            <a:spAutoFit/>
          </a:bodyPr>
          <a:lstStyle/>
          <a:p>
            <a:r>
              <a:rPr lang="en-US" b="1" dirty="0">
                <a:solidFill>
                  <a:schemeClr val="accent1"/>
                </a:solidFill>
              </a:rPr>
              <a:t>I created 14 new features, and also demonstrated how to identify a suspect hospital</a:t>
            </a:r>
          </a:p>
        </p:txBody>
      </p:sp>
      <p:sp>
        <p:nvSpPr>
          <p:cNvPr id="22" name="TextBox 21">
            <a:extLst>
              <a:ext uri="{FF2B5EF4-FFF2-40B4-BE49-F238E27FC236}">
                <a16:creationId xmlns:a16="http://schemas.microsoft.com/office/drawing/2014/main" id="{CDEB0C81-F460-7941-BB40-3DA4292D6D13}"/>
              </a:ext>
            </a:extLst>
          </p:cNvPr>
          <p:cNvSpPr txBox="1"/>
          <p:nvPr/>
        </p:nvSpPr>
        <p:spPr>
          <a:xfrm>
            <a:off x="787758" y="1544057"/>
            <a:ext cx="9554847" cy="369332"/>
          </a:xfrm>
          <a:prstGeom prst="rect">
            <a:avLst/>
          </a:prstGeom>
          <a:noFill/>
        </p:spPr>
        <p:txBody>
          <a:bodyPr wrap="square" rtlCol="0">
            <a:spAutoFit/>
          </a:bodyPr>
          <a:lstStyle/>
          <a:p>
            <a:r>
              <a:rPr lang="en-US" b="1" dirty="0"/>
              <a:t>Median Score</a:t>
            </a:r>
          </a:p>
        </p:txBody>
      </p:sp>
      <p:sp>
        <p:nvSpPr>
          <p:cNvPr id="23" name="Rectangle 22">
            <a:extLst>
              <a:ext uri="{FF2B5EF4-FFF2-40B4-BE49-F238E27FC236}">
                <a16:creationId xmlns:a16="http://schemas.microsoft.com/office/drawing/2014/main" id="{EEA4C6C5-4BE0-3045-BE34-35E66B2F3B07}"/>
              </a:ext>
            </a:extLst>
          </p:cNvPr>
          <p:cNvSpPr/>
          <p:nvPr/>
        </p:nvSpPr>
        <p:spPr>
          <a:xfrm>
            <a:off x="787758" y="1853102"/>
            <a:ext cx="5308242" cy="646331"/>
          </a:xfrm>
          <a:prstGeom prst="rect">
            <a:avLst/>
          </a:prstGeom>
        </p:spPr>
        <p:txBody>
          <a:bodyPr wrap="square">
            <a:spAutoFit/>
          </a:bodyPr>
          <a:lstStyle/>
          <a:p>
            <a:r>
              <a:rPr lang="en-US" dirty="0"/>
              <a:t>Float of Average Total Payments over Median of Average Total Payments grouped by DRG &amp; State</a:t>
            </a:r>
          </a:p>
        </p:txBody>
      </p:sp>
      <p:sp>
        <p:nvSpPr>
          <p:cNvPr id="25" name="Oval 24">
            <a:extLst>
              <a:ext uri="{FF2B5EF4-FFF2-40B4-BE49-F238E27FC236}">
                <a16:creationId xmlns:a16="http://schemas.microsoft.com/office/drawing/2014/main" id="{46018C2E-A549-2D42-A655-AD297F4D1C44}"/>
              </a:ext>
            </a:extLst>
          </p:cNvPr>
          <p:cNvSpPr/>
          <p:nvPr/>
        </p:nvSpPr>
        <p:spPr>
          <a:xfrm>
            <a:off x="248436" y="2725376"/>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6" name="TextBox 25">
            <a:extLst>
              <a:ext uri="{FF2B5EF4-FFF2-40B4-BE49-F238E27FC236}">
                <a16:creationId xmlns:a16="http://schemas.microsoft.com/office/drawing/2014/main" id="{F6608797-DC2A-B643-83F6-9D7C1E6B914D}"/>
              </a:ext>
            </a:extLst>
          </p:cNvPr>
          <p:cNvSpPr txBox="1"/>
          <p:nvPr/>
        </p:nvSpPr>
        <p:spPr>
          <a:xfrm>
            <a:off x="779521" y="2713831"/>
            <a:ext cx="3779780" cy="646331"/>
          </a:xfrm>
          <a:prstGeom prst="rect">
            <a:avLst/>
          </a:prstGeom>
          <a:noFill/>
        </p:spPr>
        <p:txBody>
          <a:bodyPr wrap="square" rtlCol="0">
            <a:spAutoFit/>
          </a:bodyPr>
          <a:lstStyle/>
          <a:p>
            <a:r>
              <a:rPr lang="en-US" b="1" dirty="0"/>
              <a:t>Median Score by Provider </a:t>
            </a:r>
          </a:p>
          <a:p>
            <a:r>
              <a:rPr lang="en-US" dirty="0"/>
              <a:t>Create Boolean Flag if score &gt; 2</a:t>
            </a:r>
          </a:p>
        </p:txBody>
      </p:sp>
      <p:sp>
        <p:nvSpPr>
          <p:cNvPr id="28" name="Oval 27">
            <a:extLst>
              <a:ext uri="{FF2B5EF4-FFF2-40B4-BE49-F238E27FC236}">
                <a16:creationId xmlns:a16="http://schemas.microsoft.com/office/drawing/2014/main" id="{FBAFDCC7-B28D-164A-89BD-9F025F013498}"/>
              </a:ext>
            </a:extLst>
          </p:cNvPr>
          <p:cNvSpPr/>
          <p:nvPr/>
        </p:nvSpPr>
        <p:spPr>
          <a:xfrm>
            <a:off x="240196" y="3649212"/>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9" name="TextBox 28">
            <a:extLst>
              <a:ext uri="{FF2B5EF4-FFF2-40B4-BE49-F238E27FC236}">
                <a16:creationId xmlns:a16="http://schemas.microsoft.com/office/drawing/2014/main" id="{3D337A5A-60D7-E646-A904-034D4AA2F850}"/>
              </a:ext>
            </a:extLst>
          </p:cNvPr>
          <p:cNvSpPr txBox="1"/>
          <p:nvPr/>
        </p:nvSpPr>
        <p:spPr>
          <a:xfrm>
            <a:off x="771280" y="3663067"/>
            <a:ext cx="9554847" cy="369332"/>
          </a:xfrm>
          <a:prstGeom prst="rect">
            <a:avLst/>
          </a:prstGeom>
          <a:noFill/>
        </p:spPr>
        <p:txBody>
          <a:bodyPr wrap="square" rtlCol="0">
            <a:spAutoFit/>
          </a:bodyPr>
          <a:lstStyle/>
          <a:p>
            <a:r>
              <a:rPr lang="en-US" b="1" dirty="0"/>
              <a:t>Out-of-Pocket expenses</a:t>
            </a:r>
          </a:p>
        </p:txBody>
      </p:sp>
      <p:sp>
        <p:nvSpPr>
          <p:cNvPr id="30" name="Rectangle 29">
            <a:extLst>
              <a:ext uri="{FF2B5EF4-FFF2-40B4-BE49-F238E27FC236}">
                <a16:creationId xmlns:a16="http://schemas.microsoft.com/office/drawing/2014/main" id="{DC8330DD-4854-9A4E-9077-AB2F251042B3}"/>
              </a:ext>
            </a:extLst>
          </p:cNvPr>
          <p:cNvSpPr/>
          <p:nvPr/>
        </p:nvSpPr>
        <p:spPr>
          <a:xfrm>
            <a:off x="783980" y="3920063"/>
            <a:ext cx="11116640" cy="457882"/>
          </a:xfrm>
          <a:prstGeom prst="rect">
            <a:avLst/>
          </a:prstGeom>
        </p:spPr>
        <p:txBody>
          <a:bodyPr wrap="square">
            <a:spAutoFit/>
          </a:bodyPr>
          <a:lstStyle/>
          <a:p>
            <a:pPr algn="just">
              <a:lnSpc>
                <a:spcPct val="150000"/>
              </a:lnSpc>
            </a:pPr>
            <a:r>
              <a:rPr lang="en-US" dirty="0"/>
              <a:t>Difference between 'Average Total Payments' &amp; 'Average Medicare Payments'</a:t>
            </a:r>
          </a:p>
        </p:txBody>
      </p:sp>
      <p:pic>
        <p:nvPicPr>
          <p:cNvPr id="4" name="Picture 3">
            <a:extLst>
              <a:ext uri="{FF2B5EF4-FFF2-40B4-BE49-F238E27FC236}">
                <a16:creationId xmlns:a16="http://schemas.microsoft.com/office/drawing/2014/main" id="{DB31B7D4-9348-C242-8EAC-DCB668764636}"/>
              </a:ext>
            </a:extLst>
          </p:cNvPr>
          <p:cNvPicPr>
            <a:picLocks noChangeAspect="1"/>
          </p:cNvPicPr>
          <p:nvPr/>
        </p:nvPicPr>
        <p:blipFill>
          <a:blip r:embed="rId2"/>
          <a:stretch>
            <a:fillRect/>
          </a:stretch>
        </p:blipFill>
        <p:spPr>
          <a:xfrm>
            <a:off x="6117660" y="1325019"/>
            <a:ext cx="5981700" cy="1892533"/>
          </a:xfrm>
          <a:prstGeom prst="rect">
            <a:avLst/>
          </a:prstGeom>
        </p:spPr>
      </p:pic>
      <p:sp>
        <p:nvSpPr>
          <p:cNvPr id="18" name="Oval 17">
            <a:extLst>
              <a:ext uri="{FF2B5EF4-FFF2-40B4-BE49-F238E27FC236}">
                <a16:creationId xmlns:a16="http://schemas.microsoft.com/office/drawing/2014/main" id="{275E35E5-2331-6B47-9BC3-5A2220258442}"/>
              </a:ext>
            </a:extLst>
          </p:cNvPr>
          <p:cNvSpPr/>
          <p:nvPr/>
        </p:nvSpPr>
        <p:spPr>
          <a:xfrm>
            <a:off x="240196" y="4636010"/>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1" name="TextBox 30">
            <a:extLst>
              <a:ext uri="{FF2B5EF4-FFF2-40B4-BE49-F238E27FC236}">
                <a16:creationId xmlns:a16="http://schemas.microsoft.com/office/drawing/2014/main" id="{AC46605E-0918-164F-A82C-2D5C6DCF3CE1}"/>
              </a:ext>
            </a:extLst>
          </p:cNvPr>
          <p:cNvSpPr txBox="1"/>
          <p:nvPr/>
        </p:nvSpPr>
        <p:spPr>
          <a:xfrm>
            <a:off x="771280" y="4649865"/>
            <a:ext cx="9554847" cy="369332"/>
          </a:xfrm>
          <a:prstGeom prst="rect">
            <a:avLst/>
          </a:prstGeom>
          <a:noFill/>
        </p:spPr>
        <p:txBody>
          <a:bodyPr wrap="square" rtlCol="0">
            <a:spAutoFit/>
          </a:bodyPr>
          <a:lstStyle/>
          <a:p>
            <a:r>
              <a:rPr lang="en-US" b="1" dirty="0"/>
              <a:t>Medicare Payments, converted to % of Average Total Payments, State-wise</a:t>
            </a:r>
          </a:p>
        </p:txBody>
      </p:sp>
      <p:sp>
        <p:nvSpPr>
          <p:cNvPr id="32" name="Rectangle 31">
            <a:extLst>
              <a:ext uri="{FF2B5EF4-FFF2-40B4-BE49-F238E27FC236}">
                <a16:creationId xmlns:a16="http://schemas.microsoft.com/office/drawing/2014/main" id="{9282C152-0EF3-7A49-9695-54F6A489CB0E}"/>
              </a:ext>
            </a:extLst>
          </p:cNvPr>
          <p:cNvSpPr/>
          <p:nvPr/>
        </p:nvSpPr>
        <p:spPr>
          <a:xfrm>
            <a:off x="783980" y="4906861"/>
            <a:ext cx="11116640" cy="457882"/>
          </a:xfrm>
          <a:prstGeom prst="rect">
            <a:avLst/>
          </a:prstGeom>
        </p:spPr>
        <p:txBody>
          <a:bodyPr wrap="square">
            <a:spAutoFit/>
          </a:bodyPr>
          <a:lstStyle/>
          <a:p>
            <a:pPr algn="just">
              <a:lnSpc>
                <a:spcPct val="150000"/>
              </a:lnSpc>
            </a:pPr>
            <a:r>
              <a:rPr lang="en-US" dirty="0"/>
              <a:t>States with higher percentage of </a:t>
            </a:r>
            <a:r>
              <a:rPr lang="en-US" dirty="0" err="1"/>
              <a:t>medicare</a:t>
            </a:r>
            <a:r>
              <a:rPr lang="en-US" dirty="0"/>
              <a:t> payouts are more susceptive to fraud</a:t>
            </a:r>
          </a:p>
        </p:txBody>
      </p:sp>
      <p:sp>
        <p:nvSpPr>
          <p:cNvPr id="33" name="Oval 32">
            <a:extLst>
              <a:ext uri="{FF2B5EF4-FFF2-40B4-BE49-F238E27FC236}">
                <a16:creationId xmlns:a16="http://schemas.microsoft.com/office/drawing/2014/main" id="{B3E26465-E7EE-FE41-B89E-BF863C318CE1}"/>
              </a:ext>
            </a:extLst>
          </p:cNvPr>
          <p:cNvSpPr/>
          <p:nvPr/>
        </p:nvSpPr>
        <p:spPr>
          <a:xfrm>
            <a:off x="240196" y="5608953"/>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4" name="TextBox 33">
            <a:extLst>
              <a:ext uri="{FF2B5EF4-FFF2-40B4-BE49-F238E27FC236}">
                <a16:creationId xmlns:a16="http://schemas.microsoft.com/office/drawing/2014/main" id="{1B55E0BD-9B21-B14B-A24F-DB157F707621}"/>
              </a:ext>
            </a:extLst>
          </p:cNvPr>
          <p:cNvSpPr txBox="1"/>
          <p:nvPr/>
        </p:nvSpPr>
        <p:spPr>
          <a:xfrm>
            <a:off x="771280" y="5622808"/>
            <a:ext cx="9554847" cy="369332"/>
          </a:xfrm>
          <a:prstGeom prst="rect">
            <a:avLst/>
          </a:prstGeom>
          <a:noFill/>
        </p:spPr>
        <p:txBody>
          <a:bodyPr wrap="square" rtlCol="0">
            <a:spAutoFit/>
          </a:bodyPr>
          <a:lstStyle/>
          <a:p>
            <a:r>
              <a:rPr lang="en-US" b="1" dirty="0"/>
              <a:t>Average cost per procedure or treatment</a:t>
            </a:r>
          </a:p>
        </p:txBody>
      </p:sp>
      <p:sp>
        <p:nvSpPr>
          <p:cNvPr id="35" name="Rectangle 34">
            <a:extLst>
              <a:ext uri="{FF2B5EF4-FFF2-40B4-BE49-F238E27FC236}">
                <a16:creationId xmlns:a16="http://schemas.microsoft.com/office/drawing/2014/main" id="{37100546-395F-074B-82DE-46C09A3FC6C9}"/>
              </a:ext>
            </a:extLst>
          </p:cNvPr>
          <p:cNvSpPr/>
          <p:nvPr/>
        </p:nvSpPr>
        <p:spPr>
          <a:xfrm>
            <a:off x="783980" y="5879804"/>
            <a:ext cx="11116640" cy="457882"/>
          </a:xfrm>
          <a:prstGeom prst="rect">
            <a:avLst/>
          </a:prstGeom>
        </p:spPr>
        <p:txBody>
          <a:bodyPr wrap="square">
            <a:spAutoFit/>
          </a:bodyPr>
          <a:lstStyle/>
          <a:p>
            <a:pPr algn="just">
              <a:lnSpc>
                <a:spcPct val="150000"/>
              </a:lnSpc>
            </a:pPr>
            <a:r>
              <a:rPr lang="en-US" dirty="0"/>
              <a:t>The percentage of Average Total Payments by Total Discharges</a:t>
            </a:r>
          </a:p>
        </p:txBody>
      </p:sp>
    </p:spTree>
    <p:extLst>
      <p:ext uri="{BB962C8B-B14F-4D97-AF65-F5344CB8AC3E}">
        <p14:creationId xmlns:p14="http://schemas.microsoft.com/office/powerpoint/2010/main" val="3051790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{7B49BC02-FCD0-434C-AE4F-6236621B95F7}tf10001070</Template>
  <TotalTime>5107</TotalTime>
  <Words>605</Words>
  <Application>Microsoft Macintosh PowerPoint</Application>
  <PresentationFormat>Widescreen</PresentationFormat>
  <Paragraphs>106</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Rockwell</vt:lpstr>
      <vt:lpstr>Rockwell Condensed</vt:lpstr>
      <vt:lpstr>Rockwell Extra Bold</vt:lpstr>
      <vt:lpstr>Wingdings</vt:lpstr>
      <vt:lpstr>Wood Type</vt:lpstr>
      <vt:lpstr>EDA Assignment 4 Part 1(A)</vt:lpstr>
      <vt:lpstr>PowerPoint Presentation</vt:lpstr>
      <vt:lpstr>PowerPoint Presentation</vt:lpstr>
      <vt:lpstr>EDA Assignment 4 Part 1(b)</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Assignment</dc:title>
  <dc:creator>Dhanuka</dc:creator>
  <cp:lastModifiedBy>Dhanuka</cp:lastModifiedBy>
  <cp:revision>9</cp:revision>
  <dcterms:created xsi:type="dcterms:W3CDTF">2020-09-14T22:43:55Z</dcterms:created>
  <dcterms:modified xsi:type="dcterms:W3CDTF">2020-10-05T13:54:24Z</dcterms:modified>
</cp:coreProperties>
</file>