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9" r:id="rId1"/>
  </p:sldMasterIdLst>
  <p:sldIdLst>
    <p:sldId id="256" r:id="rId2"/>
    <p:sldId id="260" r:id="rId3"/>
    <p:sldId id="259"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1"/>
  </p:normalViewPr>
  <p:slideViewPr>
    <p:cSldViewPr snapToGrid="0" snapToObjects="1">
      <p:cViewPr varScale="1">
        <p:scale>
          <a:sx n="106" d="100"/>
          <a:sy n="106"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18088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75EF5-1070-1E4B-B75A-4BCDDEDFDFB5}" type="datetimeFigureOut">
              <a:rPr lang="en-US" smtClean="0"/>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398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7840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39811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6575EF5-1070-1E4B-B75A-4BCDDEDFDFB5}" type="datetimeFigureOut">
              <a:rPr lang="en-US" smtClean="0"/>
              <a:t>9/14/20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28356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75EF5-1070-1E4B-B75A-4BCDDEDFDFB5}" type="datetimeFigureOut">
              <a:rPr lang="en-US" smtClean="0"/>
              <a:t>9/14/20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85110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75EF5-1070-1E4B-B75A-4BCDDEDFDFB5}" type="datetimeFigureOut">
              <a:rPr lang="en-US" smtClean="0"/>
              <a:t>9/14/20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6E4DA6-5771-F242-89F5-212E601D2EE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0877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575EF5-1070-1E4B-B75A-4BCDDEDFDFB5}" type="datetimeFigureOut">
              <a:rPr lang="en-US" smtClean="0"/>
              <a:t>9/14/20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6E4DA6-5771-F242-89F5-212E601D2EE3}"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55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75EF5-1070-1E4B-B75A-4BCDDEDFDFB5}" type="datetimeFigureOut">
              <a:rPr lang="en-US" smtClean="0"/>
              <a:t>9/14/20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92717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9/14/20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8885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9/14/20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706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575EF5-1070-1E4B-B75A-4BCDDEDFDFB5}" type="datetimeFigureOut">
              <a:rPr lang="en-US" smtClean="0"/>
              <a:t>9/14/20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6E4DA6-5771-F242-89F5-212E601D2EE3}" type="slidenum">
              <a:rPr lang="en-US" smtClean="0"/>
              <a:t>‹#›</a:t>
            </a:fld>
            <a:endParaRPr lang="en-US"/>
          </a:p>
        </p:txBody>
      </p:sp>
    </p:spTree>
    <p:extLst>
      <p:ext uri="{BB962C8B-B14F-4D97-AF65-F5344CB8AC3E}">
        <p14:creationId xmlns:p14="http://schemas.microsoft.com/office/powerpoint/2010/main" val="1772518312"/>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5FD8-61BB-6442-9A5E-4BDD5BF130FD}"/>
              </a:ext>
            </a:extLst>
          </p:cNvPr>
          <p:cNvSpPr>
            <a:spLocks noGrp="1"/>
          </p:cNvSpPr>
          <p:nvPr>
            <p:ph type="ctrTitle"/>
          </p:nvPr>
        </p:nvSpPr>
        <p:spPr/>
        <p:txBody>
          <a:bodyPr/>
          <a:lstStyle/>
          <a:p>
            <a:r>
              <a:rPr lang="en-US" dirty="0"/>
              <a:t>EDA Assignment</a:t>
            </a:r>
            <a:br>
              <a:rPr lang="en-US" dirty="0"/>
            </a:br>
            <a:r>
              <a:rPr lang="en-US" sz="2400" dirty="0"/>
              <a:t>Part 1(A)</a:t>
            </a:r>
            <a:endParaRPr lang="en-US" dirty="0"/>
          </a:p>
        </p:txBody>
      </p:sp>
      <p:sp>
        <p:nvSpPr>
          <p:cNvPr id="3" name="Subtitle 2">
            <a:extLst>
              <a:ext uri="{FF2B5EF4-FFF2-40B4-BE49-F238E27FC236}">
                <a16:creationId xmlns:a16="http://schemas.microsoft.com/office/drawing/2014/main" id="{BF878884-B82F-4B47-80A8-14754FF0D40D}"/>
              </a:ext>
            </a:extLst>
          </p:cNvPr>
          <p:cNvSpPr>
            <a:spLocks noGrp="1"/>
          </p:cNvSpPr>
          <p:nvPr>
            <p:ph type="subTitle" idx="1"/>
          </p:nvPr>
        </p:nvSpPr>
        <p:spPr/>
        <p:txBody>
          <a:bodyPr/>
          <a:lstStyle/>
          <a:p>
            <a:r>
              <a:rPr lang="en-US" dirty="0"/>
              <a:t>5420 Anomaly Detection, Fall 2020</a:t>
            </a:r>
          </a:p>
          <a:p>
            <a:r>
              <a:rPr lang="en-US" dirty="0"/>
              <a:t>- Harsh Dhanuka, hd2457</a:t>
            </a:r>
          </a:p>
        </p:txBody>
      </p:sp>
      <p:sp>
        <p:nvSpPr>
          <p:cNvPr id="4" name="Rectangle 3">
            <a:extLst>
              <a:ext uri="{FF2B5EF4-FFF2-40B4-BE49-F238E27FC236}">
                <a16:creationId xmlns:a16="http://schemas.microsoft.com/office/drawing/2014/main" id="{B2B55985-6F01-E142-8D65-EC4E9BF37FAC}"/>
              </a:ext>
            </a:extLst>
          </p:cNvPr>
          <p:cNvSpPr/>
          <p:nvPr/>
        </p:nvSpPr>
        <p:spPr>
          <a:xfrm>
            <a:off x="914720" y="5425777"/>
            <a:ext cx="10659659" cy="919547"/>
          </a:xfrm>
          <a:prstGeom prst="rect">
            <a:avLst/>
          </a:prstGeom>
        </p:spPr>
        <p:txBody>
          <a:bodyPr wrap="square">
            <a:spAutoFit/>
          </a:bodyPr>
          <a:lstStyle/>
          <a:p>
            <a:pPr>
              <a:lnSpc>
                <a:spcPct val="150000"/>
              </a:lnSpc>
            </a:pPr>
            <a:r>
              <a:rPr lang="en-US" sz="2000" dirty="0"/>
              <a:t>Article: </a:t>
            </a:r>
            <a:r>
              <a:rPr lang="en-US" sz="2000" b="1" dirty="0">
                <a:solidFill>
                  <a:schemeClr val="accent1"/>
                </a:solidFill>
              </a:rPr>
              <a:t>Feature Engineering Strategies For Credit Card Fraud Detection</a:t>
            </a:r>
          </a:p>
          <a:p>
            <a:pPr>
              <a:lnSpc>
                <a:spcPct val="150000"/>
              </a:lnSpc>
            </a:pPr>
            <a:r>
              <a:rPr lang="en-US" dirty="0"/>
              <a:t>	</a:t>
            </a:r>
            <a:r>
              <a:rPr lang="en-US" i="1" dirty="0"/>
              <a:t>- Alejandro Correa </a:t>
            </a:r>
            <a:r>
              <a:rPr lang="en-US" i="1" dirty="0" err="1"/>
              <a:t>Bahnsen</a:t>
            </a:r>
            <a:r>
              <a:rPr lang="en-US" i="1" dirty="0"/>
              <a:t>, </a:t>
            </a:r>
            <a:r>
              <a:rPr lang="en-US" i="1" dirty="0" err="1"/>
              <a:t>Djamila</a:t>
            </a:r>
            <a:r>
              <a:rPr lang="en-US" i="1" dirty="0"/>
              <a:t> </a:t>
            </a:r>
            <a:r>
              <a:rPr lang="en-US" i="1" dirty="0" err="1"/>
              <a:t>Aouada</a:t>
            </a:r>
            <a:r>
              <a:rPr lang="en-US" i="1" dirty="0"/>
              <a:t>, Aleksandar </a:t>
            </a:r>
            <a:r>
              <a:rPr lang="en-US" i="1" dirty="0" err="1"/>
              <a:t>Stojanovic</a:t>
            </a:r>
            <a:r>
              <a:rPr lang="en-US" i="1" dirty="0"/>
              <a:t>, Björn </a:t>
            </a:r>
            <a:r>
              <a:rPr lang="en-US" i="1" dirty="0" err="1"/>
              <a:t>Ottersten</a:t>
            </a:r>
            <a:endParaRPr lang="en-US" i="1" dirty="0"/>
          </a:p>
        </p:txBody>
      </p:sp>
    </p:spTree>
    <p:extLst>
      <p:ext uri="{BB962C8B-B14F-4D97-AF65-F5344CB8AC3E}">
        <p14:creationId xmlns:p14="http://schemas.microsoft.com/office/powerpoint/2010/main" val="427811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AA5C0-2CA0-CD49-8B6C-0212B72AFA3F}"/>
              </a:ext>
            </a:extLst>
          </p:cNvPr>
          <p:cNvSpPr txBox="1"/>
          <p:nvPr/>
        </p:nvSpPr>
        <p:spPr>
          <a:xfrm>
            <a:off x="6870032" y="768074"/>
            <a:ext cx="5197642" cy="1014637"/>
          </a:xfrm>
          <a:prstGeom prst="rect">
            <a:avLst/>
          </a:prstGeom>
          <a:noFill/>
        </p:spPr>
        <p:txBody>
          <a:bodyPr wrap="square" rtlCol="0">
            <a:spAutoFit/>
          </a:bodyPr>
          <a:lstStyle/>
          <a:p>
            <a:pPr>
              <a:lnSpc>
                <a:spcPct val="114000"/>
              </a:lnSpc>
            </a:pPr>
            <a:r>
              <a:rPr lang="en-US" dirty="0"/>
              <a:t>The Cost Matrix is ideal to account for different costs of fraud detection while evaluating algorithms, such as false positives.</a:t>
            </a:r>
          </a:p>
        </p:txBody>
      </p:sp>
      <p:sp>
        <p:nvSpPr>
          <p:cNvPr id="5" name="TextBox 4">
            <a:extLst>
              <a:ext uri="{FF2B5EF4-FFF2-40B4-BE49-F238E27FC236}">
                <a16:creationId xmlns:a16="http://schemas.microsoft.com/office/drawing/2014/main" id="{06C2B728-750B-D04F-BA40-6180BC876FF4}"/>
              </a:ext>
            </a:extLst>
          </p:cNvPr>
          <p:cNvSpPr txBox="1"/>
          <p:nvPr/>
        </p:nvSpPr>
        <p:spPr>
          <a:xfrm>
            <a:off x="308809" y="223934"/>
            <a:ext cx="2554707" cy="461665"/>
          </a:xfrm>
          <a:prstGeom prst="rect">
            <a:avLst/>
          </a:prstGeom>
          <a:solidFill>
            <a:schemeClr val="accent2"/>
          </a:solidFill>
        </p:spPr>
        <p:txBody>
          <a:bodyPr wrap="square" rtlCol="0">
            <a:spAutoFit/>
          </a:bodyPr>
          <a:lstStyle/>
          <a:p>
            <a:r>
              <a:rPr lang="en-US" sz="2400" b="1" u="sng" dirty="0">
                <a:solidFill>
                  <a:schemeClr val="bg1"/>
                </a:solidFill>
              </a:rPr>
              <a:t>Key Takeaways</a:t>
            </a:r>
            <a:endParaRPr lang="en-US" sz="2400" b="1" dirty="0">
              <a:solidFill>
                <a:schemeClr val="bg1"/>
              </a:solidFill>
            </a:endParaRPr>
          </a:p>
        </p:txBody>
      </p:sp>
      <p:sp>
        <p:nvSpPr>
          <p:cNvPr id="6" name="Rectangle 5">
            <a:extLst>
              <a:ext uri="{FF2B5EF4-FFF2-40B4-BE49-F238E27FC236}">
                <a16:creationId xmlns:a16="http://schemas.microsoft.com/office/drawing/2014/main" id="{D63FB554-CCF4-E84D-A173-0C9DE06BB1D8}"/>
              </a:ext>
            </a:extLst>
          </p:cNvPr>
          <p:cNvSpPr/>
          <p:nvPr/>
        </p:nvSpPr>
        <p:spPr>
          <a:xfrm>
            <a:off x="830094" y="2542540"/>
            <a:ext cx="4904649" cy="2593659"/>
          </a:xfrm>
          <a:prstGeom prst="rect">
            <a:avLst/>
          </a:prstGeom>
        </p:spPr>
        <p:txBody>
          <a:bodyPr wrap="square">
            <a:spAutoFit/>
          </a:bodyPr>
          <a:lstStyle/>
          <a:p>
            <a:pPr>
              <a:lnSpc>
                <a:spcPct val="114000"/>
              </a:lnSpc>
            </a:pPr>
            <a:r>
              <a:rPr lang="en-US" b="1" dirty="0"/>
              <a:t>Spending pattern of customers help identify the type of transactions they are likely to perform:</a:t>
            </a:r>
            <a:endParaRPr lang="en-US" dirty="0"/>
          </a:p>
          <a:p>
            <a:pPr marL="285750" indent="-285750">
              <a:lnSpc>
                <a:spcPct val="114000"/>
              </a:lnSpc>
              <a:buFontTx/>
              <a:buChar char="-"/>
            </a:pPr>
            <a:r>
              <a:rPr lang="en-US" dirty="0"/>
              <a:t>Time since last</a:t>
            </a:r>
          </a:p>
          <a:p>
            <a:pPr marL="285750" indent="-285750">
              <a:lnSpc>
                <a:spcPct val="114000"/>
              </a:lnSpc>
              <a:buFontTx/>
              <a:buChar char="-"/>
            </a:pPr>
            <a:r>
              <a:rPr lang="en-US" dirty="0"/>
              <a:t>Previous amount</a:t>
            </a:r>
          </a:p>
          <a:p>
            <a:pPr marL="285750" indent="-285750">
              <a:lnSpc>
                <a:spcPct val="114000"/>
              </a:lnSpc>
              <a:buFontTx/>
              <a:buChar char="-"/>
            </a:pPr>
            <a:r>
              <a:rPr lang="en-US" dirty="0"/>
              <a:t>Transaction Type</a:t>
            </a:r>
          </a:p>
          <a:p>
            <a:pPr marL="285750" indent="-285750">
              <a:lnSpc>
                <a:spcPct val="114000"/>
              </a:lnSpc>
              <a:buFontTx/>
              <a:buChar char="-"/>
            </a:pPr>
            <a:r>
              <a:rPr lang="en-US" dirty="0"/>
              <a:t>Merchant</a:t>
            </a:r>
          </a:p>
          <a:p>
            <a:pPr marL="285750" indent="-285750">
              <a:lnSpc>
                <a:spcPct val="114000"/>
              </a:lnSpc>
              <a:buFontTx/>
              <a:buChar char="-"/>
            </a:pPr>
            <a:r>
              <a:rPr lang="en-US" dirty="0"/>
              <a:t>Country, etc.</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1" name="Oval 10">
            <a:extLst>
              <a:ext uri="{FF2B5EF4-FFF2-40B4-BE49-F238E27FC236}">
                <a16:creationId xmlns:a16="http://schemas.microsoft.com/office/drawing/2014/main" id="{B3A22902-8417-6142-9A4C-04EC171FF605}"/>
              </a:ext>
            </a:extLst>
          </p:cNvPr>
          <p:cNvSpPr/>
          <p:nvPr/>
        </p:nvSpPr>
        <p:spPr>
          <a:xfrm>
            <a:off x="308500" y="264488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5DC4FDB-2E00-B645-A609-A3520A613928}"/>
              </a:ext>
            </a:extLst>
          </p:cNvPr>
          <p:cNvSpPr/>
          <p:nvPr/>
        </p:nvSpPr>
        <p:spPr>
          <a:xfrm>
            <a:off x="6297373" y="103844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TextBox 14">
            <a:extLst>
              <a:ext uri="{FF2B5EF4-FFF2-40B4-BE49-F238E27FC236}">
                <a16:creationId xmlns:a16="http://schemas.microsoft.com/office/drawing/2014/main" id="{963B5C4F-BE41-5D4F-B49C-509000A264B5}"/>
              </a:ext>
            </a:extLst>
          </p:cNvPr>
          <p:cNvSpPr txBox="1"/>
          <p:nvPr/>
        </p:nvSpPr>
        <p:spPr>
          <a:xfrm>
            <a:off x="6870030" y="5214197"/>
            <a:ext cx="5197641" cy="1477328"/>
          </a:xfrm>
          <a:prstGeom prst="rect">
            <a:avLst/>
          </a:prstGeom>
          <a:noFill/>
        </p:spPr>
        <p:txBody>
          <a:bodyPr wrap="square" rtlCol="0">
            <a:spAutoFit/>
          </a:bodyPr>
          <a:lstStyle/>
          <a:p>
            <a:r>
              <a:rPr lang="en-US" b="1" dirty="0"/>
              <a:t>Periodic Behavior of Transaction Times:</a:t>
            </a:r>
          </a:p>
          <a:p>
            <a:pPr marL="285750" indent="-285750">
              <a:buFontTx/>
              <a:buChar char="-"/>
            </a:pPr>
            <a:r>
              <a:rPr lang="en-US" dirty="0"/>
              <a:t>By cardholder / account</a:t>
            </a:r>
          </a:p>
          <a:p>
            <a:pPr marL="285750" indent="-285750">
              <a:buFontTx/>
              <a:buChar char="-"/>
            </a:pPr>
            <a:r>
              <a:rPr lang="en-US" dirty="0"/>
              <a:t>At Merchant, Category, Country</a:t>
            </a:r>
          </a:p>
          <a:p>
            <a:pPr marL="285750" indent="-285750">
              <a:buFontTx/>
              <a:buChar char="-"/>
            </a:pPr>
            <a:r>
              <a:rPr lang="en-US" dirty="0"/>
              <a:t>Weekday, Weekend</a:t>
            </a:r>
          </a:p>
          <a:p>
            <a:pPr marL="285750" indent="-285750">
              <a:buFontTx/>
              <a:buChar char="-"/>
            </a:pPr>
            <a:r>
              <a:rPr lang="en-US" dirty="0"/>
              <a:t>Type, Amount, etc.</a:t>
            </a:r>
          </a:p>
        </p:txBody>
      </p:sp>
      <p:sp>
        <p:nvSpPr>
          <p:cNvPr id="18" name="Rectangle 17">
            <a:extLst>
              <a:ext uri="{FF2B5EF4-FFF2-40B4-BE49-F238E27FC236}">
                <a16:creationId xmlns:a16="http://schemas.microsoft.com/office/drawing/2014/main" id="{1C5E32C0-D8DF-CA43-A5C6-D76075091846}"/>
              </a:ext>
            </a:extLst>
          </p:cNvPr>
          <p:cNvSpPr/>
          <p:nvPr/>
        </p:nvSpPr>
        <p:spPr>
          <a:xfrm>
            <a:off x="859950" y="829850"/>
            <a:ext cx="5002282" cy="923330"/>
          </a:xfrm>
          <a:prstGeom prst="rect">
            <a:avLst/>
          </a:prstGeom>
        </p:spPr>
        <p:txBody>
          <a:bodyPr wrap="square">
            <a:spAutoFit/>
          </a:bodyPr>
          <a:lstStyle/>
          <a:p>
            <a:pPr algn="just"/>
            <a:r>
              <a:rPr lang="en-US" dirty="0"/>
              <a:t>Fraud patters constantly change, and fraudsters constantly change their strategies. Algorithms need to be updated in real-time.</a:t>
            </a:r>
          </a:p>
        </p:txBody>
      </p:sp>
      <p:sp>
        <p:nvSpPr>
          <p:cNvPr id="20" name="Oval 19">
            <a:extLst>
              <a:ext uri="{FF2B5EF4-FFF2-40B4-BE49-F238E27FC236}">
                <a16:creationId xmlns:a16="http://schemas.microsoft.com/office/drawing/2014/main" id="{928FDBE1-FDE2-4B43-B840-18FF03EDB749}"/>
              </a:ext>
            </a:extLst>
          </p:cNvPr>
          <p:cNvSpPr/>
          <p:nvPr/>
        </p:nvSpPr>
        <p:spPr>
          <a:xfrm>
            <a:off x="6297373" y="5331411"/>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TextBox 20">
            <a:extLst>
              <a:ext uri="{FF2B5EF4-FFF2-40B4-BE49-F238E27FC236}">
                <a16:creationId xmlns:a16="http://schemas.microsoft.com/office/drawing/2014/main" id="{E99D2D60-FFDD-DC4B-8771-A6565D537125}"/>
              </a:ext>
            </a:extLst>
          </p:cNvPr>
          <p:cNvSpPr txBox="1"/>
          <p:nvPr/>
        </p:nvSpPr>
        <p:spPr>
          <a:xfrm>
            <a:off x="6870031" y="2542540"/>
            <a:ext cx="5197641" cy="2585323"/>
          </a:xfrm>
          <a:prstGeom prst="rect">
            <a:avLst/>
          </a:prstGeom>
          <a:noFill/>
        </p:spPr>
        <p:txBody>
          <a:bodyPr wrap="square" rtlCol="0">
            <a:spAutoFit/>
          </a:bodyPr>
          <a:lstStyle/>
          <a:p>
            <a:r>
              <a:rPr lang="en-US" b="1" dirty="0"/>
              <a:t>Time features give an idea of when a customer will use their card:</a:t>
            </a:r>
          </a:p>
          <a:p>
            <a:pPr marL="285750" indent="-285750">
              <a:buFontTx/>
              <a:buChar char="-"/>
            </a:pPr>
            <a:r>
              <a:rPr lang="en-US" dirty="0"/>
              <a:t>Use periodic time variables such as week, month, etc.</a:t>
            </a:r>
          </a:p>
          <a:p>
            <a:pPr marL="285750" indent="-285750">
              <a:buFontTx/>
              <a:buChar char="-"/>
            </a:pPr>
            <a:r>
              <a:rPr lang="en-US" dirty="0"/>
              <a:t>Day-wise feature might not help</a:t>
            </a:r>
          </a:p>
          <a:p>
            <a:pPr marL="285750" indent="-285750">
              <a:buFontTx/>
              <a:buChar char="-"/>
            </a:pPr>
            <a:r>
              <a:rPr lang="en-US" dirty="0"/>
              <a:t>Arithmetic Mean of time should not be done, instead Periodic Mean should be calculated</a:t>
            </a:r>
          </a:p>
          <a:p>
            <a:pPr marL="285750" indent="-285750">
              <a:buFontTx/>
              <a:buChar char="-"/>
            </a:pPr>
            <a:r>
              <a:rPr lang="en-US" dirty="0"/>
              <a:t>Confidence intervals can be created for certain transaction types</a:t>
            </a:r>
          </a:p>
        </p:txBody>
      </p:sp>
      <p:sp>
        <p:nvSpPr>
          <p:cNvPr id="22" name="Oval 21">
            <a:extLst>
              <a:ext uri="{FF2B5EF4-FFF2-40B4-BE49-F238E27FC236}">
                <a16:creationId xmlns:a16="http://schemas.microsoft.com/office/drawing/2014/main" id="{79483299-8B87-5542-9ED6-86898660C46F}"/>
              </a:ext>
            </a:extLst>
          </p:cNvPr>
          <p:cNvSpPr/>
          <p:nvPr/>
        </p:nvSpPr>
        <p:spPr>
          <a:xfrm>
            <a:off x="6297373" y="264884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TextBox 22">
            <a:extLst>
              <a:ext uri="{FF2B5EF4-FFF2-40B4-BE49-F238E27FC236}">
                <a16:creationId xmlns:a16="http://schemas.microsoft.com/office/drawing/2014/main" id="{2113F57E-6200-6E45-A293-2178D2330315}"/>
              </a:ext>
            </a:extLst>
          </p:cNvPr>
          <p:cNvSpPr txBox="1"/>
          <p:nvPr/>
        </p:nvSpPr>
        <p:spPr>
          <a:xfrm>
            <a:off x="830094" y="5214197"/>
            <a:ext cx="4904648" cy="1200329"/>
          </a:xfrm>
          <a:prstGeom prst="rect">
            <a:avLst/>
          </a:prstGeom>
          <a:noFill/>
        </p:spPr>
        <p:txBody>
          <a:bodyPr wrap="square" rtlCol="0">
            <a:spAutoFit/>
          </a:bodyPr>
          <a:lstStyle/>
          <a:p>
            <a:r>
              <a:rPr lang="en-US" b="1" dirty="0"/>
              <a:t>Transaction Aggregation Strategy</a:t>
            </a:r>
          </a:p>
          <a:p>
            <a:pPr marL="285750" indent="-285750">
              <a:buFontTx/>
              <a:buChar char="-"/>
            </a:pPr>
            <a:r>
              <a:rPr lang="en-US" dirty="0"/>
              <a:t>Aggregate recent data to find mean, min, max, </a:t>
            </a:r>
            <a:r>
              <a:rPr lang="en-US" dirty="0" err="1"/>
              <a:t>sd</a:t>
            </a:r>
            <a:r>
              <a:rPr lang="en-US" dirty="0"/>
              <a:t>, z-score, ratio, etc.</a:t>
            </a:r>
          </a:p>
          <a:p>
            <a:pPr marL="285750" indent="-285750">
              <a:buFontTx/>
              <a:buChar char="-"/>
            </a:pPr>
            <a:r>
              <a:rPr lang="en-US" dirty="0"/>
              <a:t>Group 2 or 3 categories for aggregation</a:t>
            </a:r>
          </a:p>
        </p:txBody>
      </p:sp>
      <p:sp>
        <p:nvSpPr>
          <p:cNvPr id="24" name="Oval 23">
            <a:extLst>
              <a:ext uri="{FF2B5EF4-FFF2-40B4-BE49-F238E27FC236}">
                <a16:creationId xmlns:a16="http://schemas.microsoft.com/office/drawing/2014/main" id="{4D7223E9-04F7-DE42-9265-0C0DB1545AB4}"/>
              </a:ext>
            </a:extLst>
          </p:cNvPr>
          <p:cNvSpPr/>
          <p:nvPr/>
        </p:nvSpPr>
        <p:spPr>
          <a:xfrm>
            <a:off x="308500" y="5331411"/>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TextBox 24">
            <a:extLst>
              <a:ext uri="{FF2B5EF4-FFF2-40B4-BE49-F238E27FC236}">
                <a16:creationId xmlns:a16="http://schemas.microsoft.com/office/drawing/2014/main" id="{4709CEE7-E60D-834F-929D-3FEC3A568238}"/>
              </a:ext>
            </a:extLst>
          </p:cNvPr>
          <p:cNvSpPr txBox="1"/>
          <p:nvPr/>
        </p:nvSpPr>
        <p:spPr>
          <a:xfrm>
            <a:off x="260371" y="1888595"/>
            <a:ext cx="6160791" cy="479940"/>
          </a:xfrm>
          <a:prstGeom prst="rect">
            <a:avLst/>
          </a:prstGeom>
          <a:noFill/>
        </p:spPr>
        <p:txBody>
          <a:bodyPr wrap="square" rtlCol="0">
            <a:spAutoFit/>
          </a:bodyPr>
          <a:lstStyle/>
          <a:p>
            <a:pPr>
              <a:lnSpc>
                <a:spcPct val="114000"/>
              </a:lnSpc>
            </a:pPr>
            <a:r>
              <a:rPr lang="en-US" sz="2400" b="1" u="sng" dirty="0">
                <a:solidFill>
                  <a:schemeClr val="accent1"/>
                </a:solidFill>
              </a:rPr>
              <a:t>Strategies for Creating New Features</a:t>
            </a:r>
          </a:p>
        </p:txBody>
      </p:sp>
      <p:sp>
        <p:nvSpPr>
          <p:cNvPr id="26" name="Oval 25">
            <a:extLst>
              <a:ext uri="{FF2B5EF4-FFF2-40B4-BE49-F238E27FC236}">
                <a16:creationId xmlns:a16="http://schemas.microsoft.com/office/drawing/2014/main" id="{D9C72D8F-2C66-8E4A-A827-521C3A252738}"/>
              </a:ext>
            </a:extLst>
          </p:cNvPr>
          <p:cNvSpPr/>
          <p:nvPr/>
        </p:nvSpPr>
        <p:spPr>
          <a:xfrm>
            <a:off x="308500" y="103844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365064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5FD8-61BB-6442-9A5E-4BDD5BF130FD}"/>
              </a:ext>
            </a:extLst>
          </p:cNvPr>
          <p:cNvSpPr>
            <a:spLocks noGrp="1"/>
          </p:cNvSpPr>
          <p:nvPr>
            <p:ph type="ctrTitle"/>
          </p:nvPr>
        </p:nvSpPr>
        <p:spPr/>
        <p:txBody>
          <a:bodyPr/>
          <a:lstStyle/>
          <a:p>
            <a:r>
              <a:rPr lang="en-US" dirty="0"/>
              <a:t>EDA Assignment</a:t>
            </a:r>
            <a:br>
              <a:rPr lang="en-US" dirty="0"/>
            </a:br>
            <a:r>
              <a:rPr lang="en-US" sz="2400" dirty="0"/>
              <a:t>Part 1(b)</a:t>
            </a:r>
            <a:endParaRPr lang="en-US" dirty="0"/>
          </a:p>
        </p:txBody>
      </p:sp>
      <p:sp>
        <p:nvSpPr>
          <p:cNvPr id="3" name="Subtitle 2">
            <a:extLst>
              <a:ext uri="{FF2B5EF4-FFF2-40B4-BE49-F238E27FC236}">
                <a16:creationId xmlns:a16="http://schemas.microsoft.com/office/drawing/2014/main" id="{BF878884-B82F-4B47-80A8-14754FF0D40D}"/>
              </a:ext>
            </a:extLst>
          </p:cNvPr>
          <p:cNvSpPr>
            <a:spLocks noGrp="1"/>
          </p:cNvSpPr>
          <p:nvPr>
            <p:ph type="subTitle" idx="1"/>
          </p:nvPr>
        </p:nvSpPr>
        <p:spPr/>
        <p:txBody>
          <a:bodyPr/>
          <a:lstStyle/>
          <a:p>
            <a:r>
              <a:rPr lang="en-US" dirty="0"/>
              <a:t>5420 Anomaly Detection, Fall 2020</a:t>
            </a:r>
          </a:p>
          <a:p>
            <a:r>
              <a:rPr lang="en-US" dirty="0"/>
              <a:t>- Harsh Dhanuka, hd2457</a:t>
            </a:r>
          </a:p>
        </p:txBody>
      </p:sp>
    </p:spTree>
    <p:extLst>
      <p:ext uri="{BB962C8B-B14F-4D97-AF65-F5344CB8AC3E}">
        <p14:creationId xmlns:p14="http://schemas.microsoft.com/office/powerpoint/2010/main" val="51025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68969" y="3547808"/>
            <a:ext cx="8049126" cy="461665"/>
          </a:xfrm>
          <a:prstGeom prst="rect">
            <a:avLst/>
          </a:prstGeom>
          <a:solidFill>
            <a:schemeClr val="accent2"/>
          </a:solidFill>
        </p:spPr>
        <p:txBody>
          <a:bodyPr wrap="square" rtlCol="0">
            <a:spAutoFit/>
          </a:bodyPr>
          <a:lstStyle/>
          <a:p>
            <a:r>
              <a:rPr lang="en-US" sz="2400" b="1" dirty="0">
                <a:solidFill>
                  <a:schemeClr val="bg1"/>
                </a:solidFill>
              </a:rPr>
              <a:t>Major </a:t>
            </a:r>
            <a:r>
              <a:rPr lang="en-US" sz="2400" b="1" u="sng" dirty="0">
                <a:solidFill>
                  <a:schemeClr val="bg1"/>
                </a:solidFill>
              </a:rPr>
              <a:t>new features</a:t>
            </a:r>
            <a:r>
              <a:rPr lang="en-US" sz="2400" b="1" dirty="0">
                <a:solidFill>
                  <a:schemeClr val="bg1"/>
                </a:solidFill>
              </a:rPr>
              <a:t> created and </a:t>
            </a:r>
            <a:r>
              <a:rPr lang="en-US" sz="2400" b="1" u="sng" dirty="0">
                <a:solidFill>
                  <a:schemeClr val="bg1"/>
                </a:solidFill>
              </a:rPr>
              <a:t>Insights</a:t>
            </a:r>
            <a:r>
              <a:rPr lang="en-US" sz="2400" b="1" dirty="0">
                <a:solidFill>
                  <a:schemeClr val="bg1"/>
                </a:solidFill>
              </a:rPr>
              <a:t> from them</a:t>
            </a:r>
          </a:p>
        </p:txBody>
      </p:sp>
      <p:sp>
        <p:nvSpPr>
          <p:cNvPr id="4" name="TextBox 3">
            <a:extLst>
              <a:ext uri="{FF2B5EF4-FFF2-40B4-BE49-F238E27FC236}">
                <a16:creationId xmlns:a16="http://schemas.microsoft.com/office/drawing/2014/main" id="{CC3AA5C0-2CA0-CD49-8B6C-0212B72AFA3F}"/>
              </a:ext>
            </a:extLst>
          </p:cNvPr>
          <p:cNvSpPr txBox="1"/>
          <p:nvPr/>
        </p:nvSpPr>
        <p:spPr>
          <a:xfrm>
            <a:off x="5414209" y="861413"/>
            <a:ext cx="6509085" cy="2277868"/>
          </a:xfrm>
          <a:prstGeom prst="rect">
            <a:avLst/>
          </a:prstGeom>
          <a:noFill/>
        </p:spPr>
        <p:txBody>
          <a:bodyPr wrap="square" rtlCol="0">
            <a:spAutoFit/>
          </a:bodyPr>
          <a:lstStyle/>
          <a:p>
            <a:pPr>
              <a:lnSpc>
                <a:spcPct val="114000"/>
              </a:lnSpc>
            </a:pPr>
            <a:r>
              <a:rPr lang="en-US" b="1" dirty="0"/>
              <a:t>Exploratory Analysis</a:t>
            </a:r>
          </a:p>
          <a:p>
            <a:pPr marL="285750" indent="-285750">
              <a:lnSpc>
                <a:spcPct val="114000"/>
              </a:lnSpc>
              <a:buFontTx/>
              <a:buChar char="-"/>
            </a:pPr>
            <a:r>
              <a:rPr lang="en-US" dirty="0"/>
              <a:t>Number of transactions</a:t>
            </a:r>
          </a:p>
          <a:p>
            <a:pPr marL="285750" indent="-285750">
              <a:lnSpc>
                <a:spcPct val="114000"/>
              </a:lnSpc>
              <a:buFontTx/>
              <a:buChar char="-"/>
            </a:pPr>
            <a:r>
              <a:rPr lang="en-US" dirty="0"/>
              <a:t>Number of cardholders under each Agency</a:t>
            </a:r>
          </a:p>
          <a:p>
            <a:pPr marL="285750" indent="-285750">
              <a:lnSpc>
                <a:spcPct val="114000"/>
              </a:lnSpc>
              <a:buFontTx/>
              <a:buChar char="-"/>
            </a:pPr>
            <a:r>
              <a:rPr lang="en-US" dirty="0"/>
              <a:t>Unique Agencies, Merchants, Merchant Categories, Cardholders</a:t>
            </a:r>
          </a:p>
          <a:p>
            <a:pPr marL="285750" indent="-285750">
              <a:lnSpc>
                <a:spcPct val="114000"/>
              </a:lnSpc>
              <a:buFontTx/>
              <a:buChar char="-"/>
            </a:pPr>
            <a:r>
              <a:rPr lang="en-US" dirty="0"/>
              <a:t>Popular Merchants, Merchant Categories</a:t>
            </a:r>
          </a:p>
          <a:p>
            <a:pPr marL="285750" indent="-285750">
              <a:lnSpc>
                <a:spcPct val="114000"/>
              </a:lnSpc>
              <a:buFontTx/>
              <a:buChar char="-"/>
            </a:pPr>
            <a:r>
              <a:rPr lang="en-US" dirty="0"/>
              <a:t>Distribution of the Amounts spend on each transaction</a:t>
            </a:r>
          </a:p>
        </p:txBody>
      </p:sp>
      <p:sp>
        <p:nvSpPr>
          <p:cNvPr id="5" name="TextBox 4">
            <a:extLst>
              <a:ext uri="{FF2B5EF4-FFF2-40B4-BE49-F238E27FC236}">
                <a16:creationId xmlns:a16="http://schemas.microsoft.com/office/drawing/2014/main" id="{06C2B728-750B-D04F-BA40-6180BC876FF4}"/>
              </a:ext>
            </a:extLst>
          </p:cNvPr>
          <p:cNvSpPr txBox="1"/>
          <p:nvPr/>
        </p:nvSpPr>
        <p:spPr>
          <a:xfrm>
            <a:off x="308809" y="223934"/>
            <a:ext cx="3930317" cy="461665"/>
          </a:xfrm>
          <a:prstGeom prst="rect">
            <a:avLst/>
          </a:prstGeom>
          <a:solidFill>
            <a:schemeClr val="accent2"/>
          </a:solidFill>
        </p:spPr>
        <p:txBody>
          <a:bodyPr wrap="square" rtlCol="0">
            <a:spAutoFit/>
          </a:bodyPr>
          <a:lstStyle/>
          <a:p>
            <a:r>
              <a:rPr lang="en-US" sz="2400" b="1" u="sng" dirty="0">
                <a:solidFill>
                  <a:schemeClr val="bg1"/>
                </a:solidFill>
              </a:rPr>
              <a:t>Initial Approach</a:t>
            </a:r>
            <a:r>
              <a:rPr lang="en-US" sz="2400" b="1" dirty="0">
                <a:solidFill>
                  <a:schemeClr val="bg1"/>
                </a:solidFill>
              </a:rPr>
              <a:t> to data</a:t>
            </a:r>
          </a:p>
        </p:txBody>
      </p:sp>
      <p:sp>
        <p:nvSpPr>
          <p:cNvPr id="6" name="Rectangle 5">
            <a:extLst>
              <a:ext uri="{FF2B5EF4-FFF2-40B4-BE49-F238E27FC236}">
                <a16:creationId xmlns:a16="http://schemas.microsoft.com/office/drawing/2014/main" id="{D63FB554-CCF4-E84D-A173-0C9DE06BB1D8}"/>
              </a:ext>
            </a:extLst>
          </p:cNvPr>
          <p:cNvSpPr/>
          <p:nvPr/>
        </p:nvSpPr>
        <p:spPr>
          <a:xfrm>
            <a:off x="657727" y="951535"/>
            <a:ext cx="3930316" cy="2277868"/>
          </a:xfrm>
          <a:prstGeom prst="rect">
            <a:avLst/>
          </a:prstGeom>
        </p:spPr>
        <p:txBody>
          <a:bodyPr wrap="square">
            <a:spAutoFit/>
          </a:bodyPr>
          <a:lstStyle/>
          <a:p>
            <a:pPr>
              <a:lnSpc>
                <a:spcPct val="114000"/>
              </a:lnSpc>
            </a:pPr>
            <a:r>
              <a:rPr lang="en-US" b="1" dirty="0"/>
              <a:t>Initial Data Cleanup</a:t>
            </a:r>
          </a:p>
          <a:p>
            <a:pPr marL="285750" indent="-285750">
              <a:lnSpc>
                <a:spcPct val="114000"/>
              </a:lnSpc>
              <a:buFontTx/>
              <a:buChar char="-"/>
            </a:pPr>
            <a:r>
              <a:rPr lang="en-US" dirty="0"/>
              <a:t>Date/Time Columns</a:t>
            </a:r>
          </a:p>
          <a:p>
            <a:pPr marL="285750" indent="-285750">
              <a:lnSpc>
                <a:spcPct val="114000"/>
              </a:lnSpc>
              <a:buFontTx/>
              <a:buChar char="-"/>
            </a:pPr>
            <a:r>
              <a:rPr lang="en-US" dirty="0"/>
              <a:t>Year/Month Column</a:t>
            </a:r>
          </a:p>
          <a:p>
            <a:pPr marL="285750" indent="-285750">
              <a:lnSpc>
                <a:spcPct val="114000"/>
              </a:lnSpc>
              <a:buFontTx/>
              <a:buChar char="-"/>
            </a:pPr>
            <a:r>
              <a:rPr lang="en-US" dirty="0"/>
              <a:t>Transaction time provides no utility</a:t>
            </a:r>
          </a:p>
          <a:p>
            <a:pPr marL="285750" indent="-285750">
              <a:lnSpc>
                <a:spcPct val="114000"/>
              </a:lnSpc>
              <a:buFontTx/>
              <a:buChar char="-"/>
            </a:pPr>
            <a:r>
              <a:rPr lang="en-US" dirty="0"/>
              <a:t>I don’t understand the utility of Posted Date, does it matter?</a:t>
            </a:r>
          </a:p>
        </p:txBody>
      </p:sp>
      <p:cxnSp>
        <p:nvCxnSpPr>
          <p:cNvPr id="8" name="Straight Connector 7">
            <a:extLst>
              <a:ext uri="{FF2B5EF4-FFF2-40B4-BE49-F238E27FC236}">
                <a16:creationId xmlns:a16="http://schemas.microsoft.com/office/drawing/2014/main" id="{AF57FE6F-36DF-384E-8C28-227BDD331B34}"/>
              </a:ext>
            </a:extLst>
          </p:cNvPr>
          <p:cNvCxnSpPr>
            <a:cxnSpLocks/>
          </p:cNvCxnSpPr>
          <p:nvPr/>
        </p:nvCxnSpPr>
        <p:spPr>
          <a:xfrm>
            <a:off x="5029200" y="717234"/>
            <a:ext cx="0" cy="258457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0" name="Rectangle 9">
            <a:extLst>
              <a:ext uri="{FF2B5EF4-FFF2-40B4-BE49-F238E27FC236}">
                <a16:creationId xmlns:a16="http://schemas.microsoft.com/office/drawing/2014/main" id="{BECD4F49-5E33-034F-9DE2-E20BBA7B21B3}"/>
              </a:ext>
            </a:extLst>
          </p:cNvPr>
          <p:cNvSpPr/>
          <p:nvPr/>
        </p:nvSpPr>
        <p:spPr>
          <a:xfrm>
            <a:off x="332872" y="4069632"/>
            <a:ext cx="9978189" cy="369332"/>
          </a:xfrm>
          <a:prstGeom prst="rect">
            <a:avLst/>
          </a:prstGeom>
        </p:spPr>
        <p:txBody>
          <a:bodyPr wrap="square">
            <a:spAutoFit/>
          </a:bodyPr>
          <a:lstStyle/>
          <a:p>
            <a:r>
              <a:rPr lang="en-US" dirty="0"/>
              <a:t>I created </a:t>
            </a:r>
            <a:r>
              <a:rPr lang="en-US" b="1" dirty="0"/>
              <a:t>29 new features</a:t>
            </a:r>
            <a:r>
              <a:rPr lang="en-US" dirty="0"/>
              <a:t> in total, grouped as per the RFM framework.  The major ones are - </a:t>
            </a:r>
          </a:p>
        </p:txBody>
      </p:sp>
      <p:sp>
        <p:nvSpPr>
          <p:cNvPr id="11" name="Oval 10">
            <a:extLst>
              <a:ext uri="{FF2B5EF4-FFF2-40B4-BE49-F238E27FC236}">
                <a16:creationId xmlns:a16="http://schemas.microsoft.com/office/drawing/2014/main" id="{B3A22902-8417-6142-9A4C-04EC171FF605}"/>
              </a:ext>
            </a:extLst>
          </p:cNvPr>
          <p:cNvSpPr/>
          <p:nvPr/>
        </p:nvSpPr>
        <p:spPr>
          <a:xfrm>
            <a:off x="260685" y="486058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5DC4FDB-2E00-B645-A609-A3520A613928}"/>
              </a:ext>
            </a:extLst>
          </p:cNvPr>
          <p:cNvSpPr/>
          <p:nvPr/>
        </p:nvSpPr>
        <p:spPr>
          <a:xfrm>
            <a:off x="260685" y="581009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TextBox 14">
            <a:extLst>
              <a:ext uri="{FF2B5EF4-FFF2-40B4-BE49-F238E27FC236}">
                <a16:creationId xmlns:a16="http://schemas.microsoft.com/office/drawing/2014/main" id="{963B5C4F-BE41-5D4F-B49C-509000A264B5}"/>
              </a:ext>
            </a:extLst>
          </p:cNvPr>
          <p:cNvSpPr txBox="1"/>
          <p:nvPr/>
        </p:nvSpPr>
        <p:spPr>
          <a:xfrm>
            <a:off x="791770" y="4836525"/>
            <a:ext cx="3202714" cy="369332"/>
          </a:xfrm>
          <a:prstGeom prst="rect">
            <a:avLst/>
          </a:prstGeom>
          <a:noFill/>
        </p:spPr>
        <p:txBody>
          <a:bodyPr wrap="square" rtlCol="0">
            <a:spAutoFit/>
          </a:bodyPr>
          <a:lstStyle/>
          <a:p>
            <a:r>
              <a:rPr lang="en-US" b="1" dirty="0"/>
              <a:t>Transaction Week</a:t>
            </a:r>
            <a:r>
              <a:rPr lang="en-US" dirty="0"/>
              <a:t>           </a:t>
            </a:r>
          </a:p>
        </p:txBody>
      </p:sp>
      <p:sp>
        <p:nvSpPr>
          <p:cNvPr id="16" name="TextBox 15">
            <a:extLst>
              <a:ext uri="{FF2B5EF4-FFF2-40B4-BE49-F238E27FC236}">
                <a16:creationId xmlns:a16="http://schemas.microsoft.com/office/drawing/2014/main" id="{A0C8899F-9934-2748-B297-581E7388753F}"/>
              </a:ext>
            </a:extLst>
          </p:cNvPr>
          <p:cNvSpPr txBox="1"/>
          <p:nvPr/>
        </p:nvSpPr>
        <p:spPr>
          <a:xfrm>
            <a:off x="779739" y="5592306"/>
            <a:ext cx="2962082" cy="923330"/>
          </a:xfrm>
          <a:prstGeom prst="rect">
            <a:avLst/>
          </a:prstGeom>
          <a:noFill/>
        </p:spPr>
        <p:txBody>
          <a:bodyPr wrap="square" rtlCol="0">
            <a:spAutoFit/>
          </a:bodyPr>
          <a:lstStyle/>
          <a:p>
            <a:r>
              <a:rPr lang="en-US" b="1" dirty="0"/>
              <a:t>Time (days) since last </a:t>
            </a:r>
          </a:p>
          <a:p>
            <a:r>
              <a:rPr lang="en-US" b="1" dirty="0"/>
              <a:t>transaction by Agency; Merchant, Cardholder  </a:t>
            </a:r>
          </a:p>
        </p:txBody>
      </p:sp>
      <p:sp>
        <p:nvSpPr>
          <p:cNvPr id="17" name="Rectangle 16">
            <a:extLst>
              <a:ext uri="{FF2B5EF4-FFF2-40B4-BE49-F238E27FC236}">
                <a16:creationId xmlns:a16="http://schemas.microsoft.com/office/drawing/2014/main" id="{7A4B8BDE-ADDA-0A4B-971D-D89873F22034}"/>
              </a:ext>
            </a:extLst>
          </p:cNvPr>
          <p:cNvSpPr/>
          <p:nvPr/>
        </p:nvSpPr>
        <p:spPr>
          <a:xfrm>
            <a:off x="3753853" y="5628741"/>
            <a:ext cx="7940842" cy="923330"/>
          </a:xfrm>
          <a:prstGeom prst="rect">
            <a:avLst/>
          </a:prstGeom>
        </p:spPr>
        <p:txBody>
          <a:bodyPr wrap="square">
            <a:spAutoFit/>
          </a:bodyPr>
          <a:lstStyle/>
          <a:p>
            <a:pPr algn="just"/>
            <a:r>
              <a:rPr lang="en-US" dirty="0"/>
              <a:t>These three features give details on the buying behavior, based on how often the purchases are made. It will help develop a time pattern to check more frequent transactions than normal.</a:t>
            </a:r>
          </a:p>
        </p:txBody>
      </p:sp>
      <p:sp>
        <p:nvSpPr>
          <p:cNvPr id="18" name="Rectangle 17">
            <a:extLst>
              <a:ext uri="{FF2B5EF4-FFF2-40B4-BE49-F238E27FC236}">
                <a16:creationId xmlns:a16="http://schemas.microsoft.com/office/drawing/2014/main" id="{1C5E32C0-D8DF-CA43-A5C6-D76075091846}"/>
              </a:ext>
            </a:extLst>
          </p:cNvPr>
          <p:cNvSpPr/>
          <p:nvPr/>
        </p:nvSpPr>
        <p:spPr>
          <a:xfrm>
            <a:off x="3732643" y="4740718"/>
            <a:ext cx="8371125" cy="646331"/>
          </a:xfrm>
          <a:prstGeom prst="rect">
            <a:avLst/>
          </a:prstGeom>
        </p:spPr>
        <p:txBody>
          <a:bodyPr wrap="square">
            <a:spAutoFit/>
          </a:bodyPr>
          <a:lstStyle/>
          <a:p>
            <a:pPr algn="just"/>
            <a:r>
              <a:rPr lang="en-US" dirty="0"/>
              <a:t>This is the foremost feature, helps to divide the data into weeks of the year, which will be very effective for calculations based on 1 or 2 (or more) weeks.</a:t>
            </a:r>
          </a:p>
        </p:txBody>
      </p:sp>
      <p:cxnSp>
        <p:nvCxnSpPr>
          <p:cNvPr id="19" name="Straight Connector 18">
            <a:extLst>
              <a:ext uri="{FF2B5EF4-FFF2-40B4-BE49-F238E27FC236}">
                <a16:creationId xmlns:a16="http://schemas.microsoft.com/office/drawing/2014/main" id="{AAECC35C-2566-B54F-9D29-C1C4C865BBD7}"/>
              </a:ext>
            </a:extLst>
          </p:cNvPr>
          <p:cNvCxnSpPr>
            <a:cxnSpLocks/>
          </p:cNvCxnSpPr>
          <p:nvPr/>
        </p:nvCxnSpPr>
        <p:spPr>
          <a:xfrm flipH="1">
            <a:off x="549441" y="3297797"/>
            <a:ext cx="1135896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1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32872" y="277375"/>
            <a:ext cx="8049126" cy="461665"/>
          </a:xfrm>
          <a:prstGeom prst="rect">
            <a:avLst/>
          </a:prstGeom>
          <a:solidFill>
            <a:schemeClr val="accent2"/>
          </a:solidFill>
        </p:spPr>
        <p:txBody>
          <a:bodyPr wrap="square" rtlCol="0">
            <a:spAutoFit/>
          </a:bodyPr>
          <a:lstStyle/>
          <a:p>
            <a:r>
              <a:rPr lang="en-US" sz="2400" b="1" dirty="0">
                <a:solidFill>
                  <a:schemeClr val="bg1"/>
                </a:solidFill>
              </a:rPr>
              <a:t>Major </a:t>
            </a:r>
            <a:r>
              <a:rPr lang="en-US" sz="2400" b="1" u="sng" dirty="0">
                <a:solidFill>
                  <a:schemeClr val="bg1"/>
                </a:solidFill>
              </a:rPr>
              <a:t>New Features</a:t>
            </a:r>
            <a:r>
              <a:rPr lang="en-US" sz="2400" b="1" dirty="0">
                <a:solidFill>
                  <a:schemeClr val="bg1"/>
                </a:solidFill>
              </a:rPr>
              <a:t> created and </a:t>
            </a:r>
            <a:r>
              <a:rPr lang="en-US" sz="2400" b="1" u="sng" dirty="0">
                <a:solidFill>
                  <a:schemeClr val="bg1"/>
                </a:solidFill>
              </a:rPr>
              <a:t>Insights</a:t>
            </a:r>
            <a:r>
              <a:rPr lang="en-US" sz="2400" b="1" dirty="0">
                <a:solidFill>
                  <a:schemeClr val="bg1"/>
                </a:solidFill>
              </a:rPr>
              <a:t> from them</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1" name="Oval 10">
            <a:extLst>
              <a:ext uri="{FF2B5EF4-FFF2-40B4-BE49-F238E27FC236}">
                <a16:creationId xmlns:a16="http://schemas.microsoft.com/office/drawing/2014/main" id="{B3A22902-8417-6142-9A4C-04EC171FF605}"/>
              </a:ext>
            </a:extLst>
          </p:cNvPr>
          <p:cNvSpPr/>
          <p:nvPr/>
        </p:nvSpPr>
        <p:spPr>
          <a:xfrm>
            <a:off x="248653" y="372961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a:extLst>
              <a:ext uri="{FF2B5EF4-FFF2-40B4-BE49-F238E27FC236}">
                <a16:creationId xmlns:a16="http://schemas.microsoft.com/office/drawing/2014/main" id="{A5DC4FDB-2E00-B645-A609-A3520A613928}"/>
              </a:ext>
            </a:extLst>
          </p:cNvPr>
          <p:cNvSpPr/>
          <p:nvPr/>
        </p:nvSpPr>
        <p:spPr>
          <a:xfrm>
            <a:off x="260685" y="4919761"/>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5" name="TextBox 14">
            <a:extLst>
              <a:ext uri="{FF2B5EF4-FFF2-40B4-BE49-F238E27FC236}">
                <a16:creationId xmlns:a16="http://schemas.microsoft.com/office/drawing/2014/main" id="{963B5C4F-BE41-5D4F-B49C-509000A264B5}"/>
              </a:ext>
            </a:extLst>
          </p:cNvPr>
          <p:cNvSpPr txBox="1"/>
          <p:nvPr/>
        </p:nvSpPr>
        <p:spPr>
          <a:xfrm>
            <a:off x="779738" y="3501012"/>
            <a:ext cx="3202714" cy="923330"/>
          </a:xfrm>
          <a:prstGeom prst="rect">
            <a:avLst/>
          </a:prstGeom>
          <a:noFill/>
        </p:spPr>
        <p:txBody>
          <a:bodyPr wrap="square" rtlCol="0">
            <a:spAutoFit/>
          </a:bodyPr>
          <a:lstStyle/>
          <a:p>
            <a:r>
              <a:rPr lang="en-US" b="1" dirty="0"/>
              <a:t>Total amount per cardholder spent daily, weekly, monthly</a:t>
            </a:r>
            <a:endParaRPr lang="en-US" dirty="0"/>
          </a:p>
        </p:txBody>
      </p:sp>
      <p:sp>
        <p:nvSpPr>
          <p:cNvPr id="16" name="TextBox 15">
            <a:extLst>
              <a:ext uri="{FF2B5EF4-FFF2-40B4-BE49-F238E27FC236}">
                <a16:creationId xmlns:a16="http://schemas.microsoft.com/office/drawing/2014/main" id="{A0C8899F-9934-2748-B297-581E7388753F}"/>
              </a:ext>
            </a:extLst>
          </p:cNvPr>
          <p:cNvSpPr txBox="1"/>
          <p:nvPr/>
        </p:nvSpPr>
        <p:spPr>
          <a:xfrm>
            <a:off x="779739" y="4557587"/>
            <a:ext cx="2962082" cy="1200329"/>
          </a:xfrm>
          <a:prstGeom prst="rect">
            <a:avLst/>
          </a:prstGeom>
          <a:noFill/>
        </p:spPr>
        <p:txBody>
          <a:bodyPr wrap="square" rtlCol="0">
            <a:spAutoFit/>
          </a:bodyPr>
          <a:lstStyle/>
          <a:p>
            <a:r>
              <a:rPr lang="en-US" b="1" dirty="0"/>
              <a:t>Mean amounts spent by Merchant Category, Agency, etc., daily, weekly, and monthly</a:t>
            </a:r>
          </a:p>
        </p:txBody>
      </p:sp>
      <p:sp>
        <p:nvSpPr>
          <p:cNvPr id="17" name="Rectangle 16">
            <a:extLst>
              <a:ext uri="{FF2B5EF4-FFF2-40B4-BE49-F238E27FC236}">
                <a16:creationId xmlns:a16="http://schemas.microsoft.com/office/drawing/2014/main" id="{7A4B8BDE-ADDA-0A4B-971D-D89873F22034}"/>
              </a:ext>
            </a:extLst>
          </p:cNvPr>
          <p:cNvSpPr/>
          <p:nvPr/>
        </p:nvSpPr>
        <p:spPr>
          <a:xfrm>
            <a:off x="3741820" y="4750435"/>
            <a:ext cx="8162577" cy="923330"/>
          </a:xfrm>
          <a:prstGeom prst="rect">
            <a:avLst/>
          </a:prstGeom>
        </p:spPr>
        <p:txBody>
          <a:bodyPr wrap="square">
            <a:spAutoFit/>
          </a:bodyPr>
          <a:lstStyle/>
          <a:p>
            <a:pPr algn="just"/>
            <a:r>
              <a:rPr lang="en-US" dirty="0"/>
              <a:t>These features will provide the average amounts spent by the respective groups, based on certain time slabs. In future, any large deviation from the respective mean amount can become cause for a red flag. </a:t>
            </a:r>
          </a:p>
        </p:txBody>
      </p:sp>
      <p:sp>
        <p:nvSpPr>
          <p:cNvPr id="18" name="Rectangle 17">
            <a:extLst>
              <a:ext uri="{FF2B5EF4-FFF2-40B4-BE49-F238E27FC236}">
                <a16:creationId xmlns:a16="http://schemas.microsoft.com/office/drawing/2014/main" id="{1C5E32C0-D8DF-CA43-A5C6-D76075091846}"/>
              </a:ext>
            </a:extLst>
          </p:cNvPr>
          <p:cNvSpPr/>
          <p:nvPr/>
        </p:nvSpPr>
        <p:spPr>
          <a:xfrm>
            <a:off x="3732643" y="3489431"/>
            <a:ext cx="8175767" cy="923330"/>
          </a:xfrm>
          <a:prstGeom prst="rect">
            <a:avLst/>
          </a:prstGeom>
        </p:spPr>
        <p:txBody>
          <a:bodyPr wrap="square">
            <a:spAutoFit/>
          </a:bodyPr>
          <a:lstStyle/>
          <a:p>
            <a:pPr algn="just"/>
            <a:r>
              <a:rPr lang="en-US" dirty="0"/>
              <a:t>These features help set a benchmark for the individual buying behavior in terms of amount spent for each cardholder. In any of the groups, if there is any noticeable change in the total amount spent, it will raise a red flag.</a:t>
            </a:r>
          </a:p>
        </p:txBody>
      </p:sp>
      <p:sp>
        <p:nvSpPr>
          <p:cNvPr id="19" name="Oval 18">
            <a:extLst>
              <a:ext uri="{FF2B5EF4-FFF2-40B4-BE49-F238E27FC236}">
                <a16:creationId xmlns:a16="http://schemas.microsoft.com/office/drawing/2014/main" id="{A00579CA-E20F-5249-B893-DDEDDBC4FB1E}"/>
              </a:ext>
            </a:extLst>
          </p:cNvPr>
          <p:cNvSpPr/>
          <p:nvPr/>
        </p:nvSpPr>
        <p:spPr>
          <a:xfrm>
            <a:off x="256674" y="131928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8F1AD147-DFD6-0046-8578-CDF7473FB2A1}"/>
              </a:ext>
            </a:extLst>
          </p:cNvPr>
          <p:cNvSpPr/>
          <p:nvPr/>
        </p:nvSpPr>
        <p:spPr>
          <a:xfrm>
            <a:off x="256674" y="253349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9" y="1066622"/>
            <a:ext cx="3202714" cy="923330"/>
          </a:xfrm>
          <a:prstGeom prst="rect">
            <a:avLst/>
          </a:prstGeom>
          <a:noFill/>
        </p:spPr>
        <p:txBody>
          <a:bodyPr wrap="square" rtlCol="0">
            <a:spAutoFit/>
          </a:bodyPr>
          <a:lstStyle/>
          <a:p>
            <a:r>
              <a:rPr lang="en-US" b="1" dirty="0"/>
              <a:t>Total daily, weekly, monthly transactions by agency, merchants, etc.</a:t>
            </a:r>
            <a:endParaRPr lang="en-US" dirty="0"/>
          </a:p>
        </p:txBody>
      </p:sp>
      <p:sp>
        <p:nvSpPr>
          <p:cNvPr id="22" name="TextBox 21">
            <a:extLst>
              <a:ext uri="{FF2B5EF4-FFF2-40B4-BE49-F238E27FC236}">
                <a16:creationId xmlns:a16="http://schemas.microsoft.com/office/drawing/2014/main" id="{CDEB0C81-F460-7941-BB40-3DA4292D6D13}"/>
              </a:ext>
            </a:extLst>
          </p:cNvPr>
          <p:cNvSpPr txBox="1"/>
          <p:nvPr/>
        </p:nvSpPr>
        <p:spPr>
          <a:xfrm>
            <a:off x="775728" y="2147263"/>
            <a:ext cx="2962082" cy="1200329"/>
          </a:xfrm>
          <a:prstGeom prst="rect">
            <a:avLst/>
          </a:prstGeom>
          <a:noFill/>
        </p:spPr>
        <p:txBody>
          <a:bodyPr wrap="square" rtlCol="0">
            <a:spAutoFit/>
          </a:bodyPr>
          <a:lstStyle/>
          <a:p>
            <a:r>
              <a:rPr lang="en-US" b="1" dirty="0"/>
              <a:t>Max no. of transactions per merchant category, agency; weekly and monthly, etc.</a:t>
            </a:r>
          </a:p>
        </p:txBody>
      </p:sp>
      <p:sp>
        <p:nvSpPr>
          <p:cNvPr id="23" name="Rectangle 22">
            <a:extLst>
              <a:ext uri="{FF2B5EF4-FFF2-40B4-BE49-F238E27FC236}">
                <a16:creationId xmlns:a16="http://schemas.microsoft.com/office/drawing/2014/main" id="{EEA4C6C5-4BE0-3045-BE34-35E66B2F3B07}"/>
              </a:ext>
            </a:extLst>
          </p:cNvPr>
          <p:cNvSpPr/>
          <p:nvPr/>
        </p:nvSpPr>
        <p:spPr>
          <a:xfrm>
            <a:off x="3737809" y="2267916"/>
            <a:ext cx="8166589" cy="923330"/>
          </a:xfrm>
          <a:prstGeom prst="rect">
            <a:avLst/>
          </a:prstGeom>
        </p:spPr>
        <p:txBody>
          <a:bodyPr wrap="square">
            <a:spAutoFit/>
          </a:bodyPr>
          <a:lstStyle/>
          <a:p>
            <a:pPr algn="just"/>
            <a:r>
              <a:rPr lang="en-US" dirty="0"/>
              <a:t>These features give details on the maximum number of transaction that have been carried out for the groups in the past, based on different time slabs. Any spike in any group will cause a red flag.</a:t>
            </a:r>
          </a:p>
        </p:txBody>
      </p:sp>
      <p:sp>
        <p:nvSpPr>
          <p:cNvPr id="24" name="Rectangle 23">
            <a:extLst>
              <a:ext uri="{FF2B5EF4-FFF2-40B4-BE49-F238E27FC236}">
                <a16:creationId xmlns:a16="http://schemas.microsoft.com/office/drawing/2014/main" id="{AC01D347-4930-EA4F-9E62-C86B9B9F30E5}"/>
              </a:ext>
            </a:extLst>
          </p:cNvPr>
          <p:cNvSpPr/>
          <p:nvPr/>
        </p:nvSpPr>
        <p:spPr>
          <a:xfrm>
            <a:off x="3728632" y="1067071"/>
            <a:ext cx="8175767" cy="923330"/>
          </a:xfrm>
          <a:prstGeom prst="rect">
            <a:avLst/>
          </a:prstGeom>
        </p:spPr>
        <p:txBody>
          <a:bodyPr wrap="square">
            <a:spAutoFit/>
          </a:bodyPr>
          <a:lstStyle/>
          <a:p>
            <a:pPr algn="just"/>
            <a:r>
              <a:rPr lang="en-US" dirty="0"/>
              <a:t>These features gives an idea about the frequency counts of the transactions, which are for different time slabs, based on certain categorical variables. </a:t>
            </a:r>
          </a:p>
          <a:p>
            <a:pPr algn="just"/>
            <a:r>
              <a:rPr lang="en-US" dirty="0"/>
              <a:t>These will help track sudden spikes in number of transactions.</a:t>
            </a:r>
          </a:p>
        </p:txBody>
      </p:sp>
      <p:sp>
        <p:nvSpPr>
          <p:cNvPr id="3" name="Rectangle 2">
            <a:extLst>
              <a:ext uri="{FF2B5EF4-FFF2-40B4-BE49-F238E27FC236}">
                <a16:creationId xmlns:a16="http://schemas.microsoft.com/office/drawing/2014/main" id="{2DE46494-677C-A642-945A-CA4EEB9DA8CA}"/>
              </a:ext>
            </a:extLst>
          </p:cNvPr>
          <p:cNvSpPr/>
          <p:nvPr/>
        </p:nvSpPr>
        <p:spPr>
          <a:xfrm>
            <a:off x="352924" y="5995985"/>
            <a:ext cx="10848473" cy="646331"/>
          </a:xfrm>
          <a:prstGeom prst="rect">
            <a:avLst/>
          </a:prstGeom>
        </p:spPr>
        <p:txBody>
          <a:bodyPr wrap="square">
            <a:spAutoFit/>
          </a:bodyPr>
          <a:lstStyle/>
          <a:p>
            <a:r>
              <a:rPr lang="en-US" dirty="0"/>
              <a:t>There are other features I have create which have not been discussed here, but I believe they all will provide meaningful business insights and help in fraud detection from credit cards.</a:t>
            </a:r>
          </a:p>
        </p:txBody>
      </p:sp>
    </p:spTree>
    <p:extLst>
      <p:ext uri="{BB962C8B-B14F-4D97-AF65-F5344CB8AC3E}">
        <p14:creationId xmlns:p14="http://schemas.microsoft.com/office/powerpoint/2010/main" val="3051790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{7B49BC02-FCD0-434C-AE4F-6236621B95F7}tf10001070</Template>
  <TotalTime>1113</TotalTime>
  <Words>729</Words>
  <Application>Microsoft Macintosh PowerPoint</Application>
  <PresentationFormat>Widescreen</PresentationFormat>
  <Paragraphs>79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Rockwell</vt:lpstr>
      <vt:lpstr>Rockwell Condensed</vt:lpstr>
      <vt:lpstr>Rockwell Extra Bold</vt:lpstr>
      <vt:lpstr>Wingdings</vt:lpstr>
      <vt:lpstr>Wood Type</vt:lpstr>
      <vt:lpstr>EDA Assignment Part 1(A)</vt:lpstr>
      <vt:lpstr>PowerPoint Presentation</vt:lpstr>
      <vt:lpstr>EDA Assignment Part 1(b)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Assignment</dc:title>
  <dc:creator>Dhanuka</dc:creator>
  <cp:lastModifiedBy>Dhanuka</cp:lastModifiedBy>
  <cp:revision>6</cp:revision>
  <dcterms:created xsi:type="dcterms:W3CDTF">2020-09-14T22:43:55Z</dcterms:created>
  <dcterms:modified xsi:type="dcterms:W3CDTF">2020-09-15T17:17:27Z</dcterms:modified>
</cp:coreProperties>
</file>