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9" r:id="rId1"/>
  </p:sldMasterIdLst>
  <p:sldIdLst>
    <p:sldId id="256" r:id="rId2"/>
    <p:sldId id="287" r:id="rId3"/>
    <p:sldId id="274" r:id="rId4"/>
    <p:sldId id="284" r:id="rId5"/>
    <p:sldId id="258" r:id="rId6"/>
    <p:sldId id="294" r:id="rId7"/>
    <p:sldId id="295" r:id="rId8"/>
    <p:sldId id="293" r:id="rId9"/>
    <p:sldId id="292" r:id="rId10"/>
    <p:sldId id="297" r:id="rId11"/>
    <p:sldId id="291" r:id="rId12"/>
    <p:sldId id="266" r:id="rId13"/>
    <p:sldId id="289" r:id="rId14"/>
    <p:sldId id="298" r:id="rId15"/>
    <p:sldId id="304" r:id="rId16"/>
    <p:sldId id="305" r:id="rId17"/>
    <p:sldId id="300" r:id="rId18"/>
    <p:sldId id="302" r:id="rId19"/>
    <p:sldId id="303" r:id="rId20"/>
    <p:sldId id="296" r:id="rId21"/>
    <p:sldId id="3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3"/>
    <p:restoredTop sz="94444"/>
  </p:normalViewPr>
  <p:slideViewPr>
    <p:cSldViewPr snapToGrid="0" snapToObjects="1">
      <p:cViewPr varScale="1">
        <p:scale>
          <a:sx n="102" d="100"/>
          <a:sy n="102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8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7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1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6575EF5-1070-1E4B-B75A-4BCDDEDFDFB5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6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0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7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553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7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5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11/12/20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575EF5-1070-1E4B-B75A-4BCDDEDFDFB5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1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h2o.ai/h2o/latest-stable/h2o-docs/automl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h2o.ai/h2o/latest-stable/h2o-docs/grid-search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5FD8-61BB-6442-9A5E-4BDD5BF13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Assignment 10</a:t>
            </a:r>
            <a:br>
              <a:rPr lang="en-US" sz="8800" dirty="0"/>
            </a:br>
            <a:r>
              <a:rPr lang="en-US" sz="8800" dirty="0"/>
              <a:t>supervised Learning</a:t>
            </a:r>
            <a:br>
              <a:rPr lang="en-US" sz="8800" dirty="0"/>
            </a:br>
            <a:r>
              <a:rPr lang="en-US" sz="2000" dirty="0"/>
              <a:t>Part 1</a:t>
            </a:r>
            <a:endParaRPr lang="en-US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78884-B82F-4B47-80A8-14754FF0D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681220"/>
            <a:ext cx="7891272" cy="1069848"/>
          </a:xfrm>
        </p:spPr>
        <p:txBody>
          <a:bodyPr>
            <a:normAutofit/>
          </a:bodyPr>
          <a:lstStyle/>
          <a:p>
            <a:r>
              <a:rPr lang="en-US" sz="2400" dirty="0"/>
              <a:t>5420 Anomaly Detection, Fall 2020</a:t>
            </a:r>
          </a:p>
          <a:p>
            <a:r>
              <a:rPr lang="en-US" sz="2400" dirty="0"/>
              <a:t>- Harsh Dhanuka, hd2457</a:t>
            </a:r>
          </a:p>
        </p:txBody>
      </p:sp>
    </p:spTree>
    <p:extLst>
      <p:ext uri="{BB962C8B-B14F-4D97-AF65-F5344CB8AC3E}">
        <p14:creationId xmlns:p14="http://schemas.microsoft.com/office/powerpoint/2010/main" val="4278115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0579CA-E20F-5249-B893-DDEDDBC4FB1E}"/>
              </a:ext>
            </a:extLst>
          </p:cNvPr>
          <p:cNvSpPr/>
          <p:nvPr/>
        </p:nvSpPr>
        <p:spPr>
          <a:xfrm>
            <a:off x="256674" y="105001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45EC7-53BE-F442-A051-8E7056A1B202}"/>
              </a:ext>
            </a:extLst>
          </p:cNvPr>
          <p:cNvSpPr txBox="1"/>
          <p:nvPr/>
        </p:nvSpPr>
        <p:spPr>
          <a:xfrm>
            <a:off x="787758" y="1063874"/>
            <a:ext cx="88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Coefficients Table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B6316-11BF-1D4D-BFD7-CF0AF073537B}"/>
              </a:ext>
            </a:extLst>
          </p:cNvPr>
          <p:cNvSpPr txBox="1"/>
          <p:nvPr/>
        </p:nvSpPr>
        <p:spPr>
          <a:xfrm>
            <a:off x="830847" y="1452574"/>
            <a:ext cx="4618483" cy="517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This  gives us the coefficients and also the standardized coefficients for all the 204 variables, which was used to build  the GLM model. </a:t>
            </a:r>
          </a:p>
          <a:p>
            <a:pPr algn="just">
              <a:lnSpc>
                <a:spcPct val="150000"/>
              </a:lnSpc>
            </a:pPr>
            <a:endParaRPr lang="en-US" sz="1050" dirty="0"/>
          </a:p>
          <a:p>
            <a:pPr algn="just">
              <a:lnSpc>
                <a:spcPct val="150000"/>
              </a:lnSpc>
            </a:pPr>
            <a:r>
              <a:rPr lang="en-US" dirty="0"/>
              <a:t>It is important to note that, I had 75 total variables, but H2O dummy  codes the categorical variables automatically, hence 204 total variables.</a:t>
            </a:r>
          </a:p>
          <a:p>
            <a:pPr algn="just">
              <a:lnSpc>
                <a:spcPct val="150000"/>
              </a:lnSpc>
            </a:pPr>
            <a:endParaRPr lang="en-US" sz="1400" dirty="0"/>
          </a:p>
          <a:p>
            <a:pPr algn="just">
              <a:lnSpc>
                <a:spcPct val="150000"/>
              </a:lnSpc>
            </a:pPr>
            <a:r>
              <a:rPr lang="en-US" b="1" dirty="0"/>
              <a:t>Some of the values of the variable MB007 (device/OS type) are even more important than the intercept itself.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326FCA-C96B-2E47-B776-4EB8DAC573B9}"/>
              </a:ext>
            </a:extLst>
          </p:cNvPr>
          <p:cNvSpPr txBox="1"/>
          <p:nvPr/>
        </p:nvSpPr>
        <p:spPr>
          <a:xfrm>
            <a:off x="320515" y="215590"/>
            <a:ext cx="200255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GLM</a:t>
            </a:r>
            <a:r>
              <a:rPr lang="en-US" sz="2400" b="1" dirty="0">
                <a:solidFill>
                  <a:schemeClr val="bg1"/>
                </a:solidFill>
              </a:rPr>
              <a:t>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5E1C1-7E5A-7B4A-A2C9-B62AA2F9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599" y="951166"/>
            <a:ext cx="6199869" cy="57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8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8D2629-412B-5346-87A9-79C9E57CF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59" y="2840887"/>
            <a:ext cx="11677900" cy="39757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0579CA-E20F-5249-B893-DDEDDBC4FB1E}"/>
              </a:ext>
            </a:extLst>
          </p:cNvPr>
          <p:cNvSpPr/>
          <p:nvPr/>
        </p:nvSpPr>
        <p:spPr>
          <a:xfrm>
            <a:off x="256674" y="102461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45EC7-53BE-F442-A051-8E7056A1B202}"/>
              </a:ext>
            </a:extLst>
          </p:cNvPr>
          <p:cNvSpPr txBox="1"/>
          <p:nvPr/>
        </p:nvSpPr>
        <p:spPr>
          <a:xfrm>
            <a:off x="787758" y="1051174"/>
            <a:ext cx="88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Gains Table and Lift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5CA11-706D-3140-A64C-30F8127B7D7C}"/>
              </a:ext>
            </a:extLst>
          </p:cNvPr>
          <p:cNvSpPr/>
          <p:nvPr/>
        </p:nvSpPr>
        <p:spPr>
          <a:xfrm>
            <a:off x="10454844" y="3517900"/>
            <a:ext cx="533400" cy="27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3078-4F12-014C-961D-6FF8DE6BAD3A}"/>
              </a:ext>
            </a:extLst>
          </p:cNvPr>
          <p:cNvSpPr txBox="1"/>
          <p:nvPr/>
        </p:nvSpPr>
        <p:spPr>
          <a:xfrm>
            <a:off x="787758" y="1593490"/>
            <a:ext cx="11121718" cy="87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Lift is a measure of the effectiveness of a predictive model calculated as the ratio between the results obtained with and without the predictive model.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415CB-E86A-5C4F-A798-2A6EC7AE6B37}"/>
              </a:ext>
            </a:extLst>
          </p:cNvPr>
          <p:cNvSpPr txBox="1"/>
          <p:nvPr/>
        </p:nvSpPr>
        <p:spPr>
          <a:xfrm>
            <a:off x="320515" y="215590"/>
            <a:ext cx="200255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GLM</a:t>
            </a:r>
            <a:r>
              <a:rPr lang="en-US" sz="2400" b="1" dirty="0">
                <a:solidFill>
                  <a:schemeClr val="bg1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42479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0579CA-E20F-5249-B893-DDEDDBC4FB1E}"/>
              </a:ext>
            </a:extLst>
          </p:cNvPr>
          <p:cNvSpPr/>
          <p:nvPr/>
        </p:nvSpPr>
        <p:spPr>
          <a:xfrm>
            <a:off x="256674" y="115161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45EC7-53BE-F442-A051-8E7056A1B202}"/>
              </a:ext>
            </a:extLst>
          </p:cNvPr>
          <p:cNvSpPr txBox="1"/>
          <p:nvPr/>
        </p:nvSpPr>
        <p:spPr>
          <a:xfrm>
            <a:off x="787758" y="1165474"/>
            <a:ext cx="88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AUC and Precision Recall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01D347-4930-EA4F-9E62-C86B9B9F30E5}"/>
              </a:ext>
            </a:extLst>
          </p:cNvPr>
          <p:cNvSpPr/>
          <p:nvPr/>
        </p:nvSpPr>
        <p:spPr>
          <a:xfrm>
            <a:off x="787758" y="1486876"/>
            <a:ext cx="11239142" cy="1288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ROC: The ROC curve plots the true positive rate vs. the false positive rate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AUC: A value between 0.5 (random) and 1.0 (perfect), measuring the prediction accuracy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Recall (R) = The number of true positives / (the number of true positives + the number of false negatives)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D363E6-5549-EE41-9315-8D7B4776B1DF}"/>
              </a:ext>
            </a:extLst>
          </p:cNvPr>
          <p:cNvSpPr txBox="1"/>
          <p:nvPr/>
        </p:nvSpPr>
        <p:spPr>
          <a:xfrm>
            <a:off x="320515" y="215590"/>
            <a:ext cx="200255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GLM</a:t>
            </a:r>
            <a:r>
              <a:rPr lang="en-US" sz="2400" b="1" dirty="0">
                <a:solidFill>
                  <a:schemeClr val="bg1"/>
                </a:solidFill>
              </a:rPr>
              <a:t>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0A9F4-7C22-054E-B9DE-B19B5B27E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179" y="2936452"/>
            <a:ext cx="8149796" cy="37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50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D3AAA7-43F8-7840-95EB-8ABBE91FE935}"/>
              </a:ext>
            </a:extLst>
          </p:cNvPr>
          <p:cNvSpPr txBox="1"/>
          <p:nvPr/>
        </p:nvSpPr>
        <p:spPr>
          <a:xfrm>
            <a:off x="320516" y="215590"/>
            <a:ext cx="253389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Auto ML</a:t>
            </a:r>
            <a:r>
              <a:rPr lang="en-US" sz="24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F85F6-8FB0-A549-AE14-6EB25DFE6C0A}"/>
              </a:ext>
            </a:extLst>
          </p:cNvPr>
          <p:cNvSpPr txBox="1"/>
          <p:nvPr/>
        </p:nvSpPr>
        <p:spPr>
          <a:xfrm>
            <a:off x="320516" y="780703"/>
            <a:ext cx="4202057" cy="2263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Automated machine learning (</a:t>
            </a:r>
            <a:r>
              <a:rPr lang="en-US" sz="1600" dirty="0" err="1"/>
              <a:t>AutoML</a:t>
            </a:r>
            <a:r>
              <a:rPr lang="en-US" sz="1600" dirty="0"/>
              <a:t>) is the process of automating the process of applying machine learning to real-world problems. </a:t>
            </a:r>
            <a:r>
              <a:rPr lang="en-US" sz="1600" dirty="0" err="1"/>
              <a:t>AutoML</a:t>
            </a:r>
            <a:r>
              <a:rPr lang="en-US" sz="1600" dirty="0"/>
              <a:t> covers the complete pipeline from the raw dataset to the deployable machine learning model. </a:t>
            </a:r>
          </a:p>
        </p:txBody>
      </p:sp>
      <p:pic>
        <p:nvPicPr>
          <p:cNvPr id="5" name="Picture 2" descr="Google Cloud AutoML: Towards Build and Deploy ML Models at Massively  Increased Speed and Scale | by Korkrid Akepanidtaworn (Kyle) | Medium">
            <a:extLst>
              <a:ext uri="{FF2B5EF4-FFF2-40B4-BE49-F238E27FC236}">
                <a16:creationId xmlns:a16="http://schemas.microsoft.com/office/drawing/2014/main" id="{CE73DFF0-96E7-9049-B0C3-80004E7C7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764" y="183003"/>
            <a:ext cx="6660292" cy="318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DBEAD-C64F-9346-B4D8-C411764CDD15}"/>
              </a:ext>
            </a:extLst>
          </p:cNvPr>
          <p:cNvSpPr/>
          <p:nvPr/>
        </p:nvSpPr>
        <p:spPr>
          <a:xfrm>
            <a:off x="320516" y="3241290"/>
            <a:ext cx="11550968" cy="1525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/>
              <a:t>Grid Search in Auto ML?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H2O’s </a:t>
            </a:r>
            <a:r>
              <a:rPr lang="en-US" sz="1600" dirty="0" err="1"/>
              <a:t>AutoML</a:t>
            </a:r>
            <a:r>
              <a:rPr lang="en-US" sz="1600" dirty="0"/>
              <a:t> can be used for automating the machine learning workflow, which includes automatic training and tuning of many models. </a:t>
            </a:r>
            <a:r>
              <a:rPr lang="en-US" sz="1600" dirty="0" err="1"/>
              <a:t>AutoML</a:t>
            </a:r>
            <a:r>
              <a:rPr lang="en-US" sz="1600" dirty="0"/>
              <a:t> performs a hyperparameter search over a variety of H2O algorithms in order to deliver the best model. Two manual parameters can be provided, which are </a:t>
            </a:r>
            <a:r>
              <a:rPr lang="en-US" sz="1600" dirty="0" err="1"/>
              <a:t>max_run_time_secs</a:t>
            </a:r>
            <a:r>
              <a:rPr lang="en-US" sz="1600" dirty="0"/>
              <a:t> and </a:t>
            </a:r>
            <a:r>
              <a:rPr lang="en-US" sz="1600" dirty="0" err="1"/>
              <a:t>max_models</a:t>
            </a:r>
            <a:r>
              <a:rPr lang="en-US" sz="1600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F395C1-3F24-EB4D-9EDF-FE523BC9059D}"/>
              </a:ext>
            </a:extLst>
          </p:cNvPr>
          <p:cNvSpPr/>
          <p:nvPr/>
        </p:nvSpPr>
        <p:spPr>
          <a:xfrm>
            <a:off x="320515" y="4928119"/>
            <a:ext cx="11665541" cy="1853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The current version of </a:t>
            </a:r>
            <a:r>
              <a:rPr lang="en-US" sz="1600" dirty="0" err="1"/>
              <a:t>AutoML</a:t>
            </a:r>
            <a:r>
              <a:rPr lang="en-US" sz="1600" dirty="0"/>
              <a:t> trains and cross-validates the </a:t>
            </a:r>
            <a:r>
              <a:rPr lang="en-US" sz="1600" b="1" dirty="0"/>
              <a:t>following algorithms </a:t>
            </a:r>
            <a:r>
              <a:rPr lang="en-US" sz="1600" dirty="0"/>
              <a:t>(in the following order): three pre-specified </a:t>
            </a:r>
            <a:r>
              <a:rPr lang="en-US" sz="1600" dirty="0" err="1"/>
              <a:t>XGBoost</a:t>
            </a:r>
            <a:r>
              <a:rPr lang="en-US" sz="1600" dirty="0"/>
              <a:t> GBM (Gradient Boosting Machine) models, a fixed grid of GLMs, a default Random Forest (DRF), five pre-specified H2O GBMs, a near-default Deep Neural Net, an Extremely Randomized Forest (XRT), a random grid of </a:t>
            </a:r>
            <a:r>
              <a:rPr lang="en-US" sz="1600" dirty="0" err="1"/>
              <a:t>XGBoost</a:t>
            </a:r>
            <a:r>
              <a:rPr lang="en-US" sz="1600" dirty="0"/>
              <a:t> GBMs, a random grid of H2O GBMs, and a random grid of Deep Neural Nets.</a:t>
            </a:r>
          </a:p>
          <a:p>
            <a:pPr algn="just">
              <a:lnSpc>
                <a:spcPct val="150000"/>
              </a:lnSpc>
            </a:pPr>
            <a:r>
              <a:rPr lang="en-US" sz="1100" u="sng" dirty="0">
                <a:hlinkClick r:id="rId3"/>
              </a:rPr>
              <a:t>https://docs.h2o.ai/h2o/latest-stable/h2o-docs/automl.html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08107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0579CA-E20F-5249-B893-DDEDDBC4FB1E}"/>
              </a:ext>
            </a:extLst>
          </p:cNvPr>
          <p:cNvSpPr/>
          <p:nvPr/>
        </p:nvSpPr>
        <p:spPr>
          <a:xfrm>
            <a:off x="256674" y="1137068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45EC7-53BE-F442-A051-8E7056A1B202}"/>
              </a:ext>
            </a:extLst>
          </p:cNvPr>
          <p:cNvSpPr txBox="1"/>
          <p:nvPr/>
        </p:nvSpPr>
        <p:spPr>
          <a:xfrm>
            <a:off x="787758" y="1136164"/>
            <a:ext cx="529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Run the </a:t>
            </a:r>
            <a:r>
              <a:rPr lang="en-US" b="1" dirty="0" err="1"/>
              <a:t>AutoML</a:t>
            </a:r>
            <a:r>
              <a:rPr lang="en-US" b="1" dirty="0"/>
              <a:t> model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01D347-4930-EA4F-9E62-C86B9B9F30E5}"/>
              </a:ext>
            </a:extLst>
          </p:cNvPr>
          <p:cNvSpPr/>
          <p:nvPr/>
        </p:nvSpPr>
        <p:spPr>
          <a:xfrm>
            <a:off x="787758" y="1472325"/>
            <a:ext cx="5191286" cy="461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 ran the </a:t>
            </a:r>
            <a:r>
              <a:rPr lang="en-US" dirty="0" err="1"/>
              <a:t>AutoML</a:t>
            </a:r>
            <a:r>
              <a:rPr lang="en-US" dirty="0"/>
              <a:t> model, only specifying the following parameters, without performing any Grid Search.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b="1" dirty="0"/>
              <a:t>Final Parameters: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max_runtime_secs</a:t>
            </a:r>
            <a:r>
              <a:rPr lang="en-US" dirty="0"/>
              <a:t> = 1800   # 30 minutes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max_models</a:t>
            </a:r>
            <a:r>
              <a:rPr lang="en-US" dirty="0"/>
              <a:t> = 200   # test over 200 models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nfolds</a:t>
            </a:r>
            <a:r>
              <a:rPr lang="en-US" dirty="0"/>
              <a:t> = 5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stopping_rounds</a:t>
            </a:r>
            <a:r>
              <a:rPr lang="en-US" dirty="0"/>
              <a:t> = 0,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stopping_tolerance</a:t>
            </a:r>
            <a:r>
              <a:rPr lang="en-US" dirty="0"/>
              <a:t> = 0.005,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balance_classes</a:t>
            </a:r>
            <a:r>
              <a:rPr lang="en-US" dirty="0"/>
              <a:t> = False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513935-D3EE-224B-961F-B4B43B584710}"/>
              </a:ext>
            </a:extLst>
          </p:cNvPr>
          <p:cNvSpPr/>
          <p:nvPr/>
        </p:nvSpPr>
        <p:spPr>
          <a:xfrm>
            <a:off x="6416157" y="107645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4099AB-4715-4D40-8D3D-B3940E4131FB}"/>
              </a:ext>
            </a:extLst>
          </p:cNvPr>
          <p:cNvSpPr txBox="1"/>
          <p:nvPr/>
        </p:nvSpPr>
        <p:spPr>
          <a:xfrm>
            <a:off x="320516" y="215590"/>
            <a:ext cx="253389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Auto ML</a:t>
            </a:r>
            <a:r>
              <a:rPr lang="en-US" sz="24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32373B-C7D2-4044-9495-96630F7644B5}"/>
              </a:ext>
            </a:extLst>
          </p:cNvPr>
          <p:cNvSpPr txBox="1"/>
          <p:nvPr/>
        </p:nvSpPr>
        <p:spPr>
          <a:xfrm>
            <a:off x="6912875" y="989960"/>
            <a:ext cx="5291157" cy="87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AutoML</a:t>
            </a:r>
            <a:r>
              <a:rPr lang="en-US" b="1" dirty="0"/>
              <a:t> Models Leaderboard to judge performance of the many different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B81A62-0127-9A45-A73F-FF461AD2D6BA}"/>
              </a:ext>
            </a:extLst>
          </p:cNvPr>
          <p:cNvSpPr/>
          <p:nvPr/>
        </p:nvSpPr>
        <p:spPr>
          <a:xfrm>
            <a:off x="6502035" y="2193033"/>
            <a:ext cx="5459307" cy="4197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performance of the many different models built by the </a:t>
            </a:r>
            <a:r>
              <a:rPr lang="en-US" dirty="0" err="1"/>
              <a:t>AutoML</a:t>
            </a:r>
            <a:r>
              <a:rPr lang="en-US" dirty="0"/>
              <a:t> function can be evaluated through a leaderboard.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A default performance metric for each machine learning task, mean residual deviance for regression problems, is specified internally and the leaderboard will be sorted by that metric.  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i="1" dirty="0"/>
              <a:t>See next slide for leaderboard</a:t>
            </a:r>
          </a:p>
        </p:txBody>
      </p:sp>
    </p:spTree>
    <p:extLst>
      <p:ext uri="{BB962C8B-B14F-4D97-AF65-F5344CB8AC3E}">
        <p14:creationId xmlns:p14="http://schemas.microsoft.com/office/powerpoint/2010/main" val="4158966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0579CA-E20F-5249-B893-DDEDDBC4FB1E}"/>
              </a:ext>
            </a:extLst>
          </p:cNvPr>
          <p:cNvSpPr/>
          <p:nvPr/>
        </p:nvSpPr>
        <p:spPr>
          <a:xfrm>
            <a:off x="256674" y="1137068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45EC7-53BE-F442-A051-8E7056A1B202}"/>
              </a:ext>
            </a:extLst>
          </p:cNvPr>
          <p:cNvSpPr txBox="1"/>
          <p:nvPr/>
        </p:nvSpPr>
        <p:spPr>
          <a:xfrm>
            <a:off x="787758" y="1136164"/>
            <a:ext cx="529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AutoML</a:t>
            </a:r>
            <a:r>
              <a:rPr lang="en-US" b="1" dirty="0"/>
              <a:t> Models Leaderboard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01D347-4930-EA4F-9E62-C86B9B9F30E5}"/>
              </a:ext>
            </a:extLst>
          </p:cNvPr>
          <p:cNvSpPr/>
          <p:nvPr/>
        </p:nvSpPr>
        <p:spPr>
          <a:xfrm>
            <a:off x="787757" y="1534110"/>
            <a:ext cx="9616631" cy="457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See the performance of all models, sorted by </a:t>
            </a:r>
            <a:r>
              <a:rPr lang="en-US" dirty="0" err="1"/>
              <a:t>mean_residual_deviance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4099AB-4715-4D40-8D3D-B3940E4131FB}"/>
              </a:ext>
            </a:extLst>
          </p:cNvPr>
          <p:cNvSpPr txBox="1"/>
          <p:nvPr/>
        </p:nvSpPr>
        <p:spPr>
          <a:xfrm>
            <a:off x="320516" y="215590"/>
            <a:ext cx="253389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Auto ML</a:t>
            </a:r>
            <a:r>
              <a:rPr lang="en-US" sz="2400" b="1" dirty="0">
                <a:solidFill>
                  <a:schemeClr val="bg1"/>
                </a:solidFill>
              </a:rPr>
              <a:t>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E6A78E-9913-A248-96B6-4611BB8D9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57" y="2362351"/>
            <a:ext cx="10060405" cy="41273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9AF8CAE-BEF7-A24E-88D0-677BCC87A8E9}"/>
              </a:ext>
            </a:extLst>
          </p:cNvPr>
          <p:cNvSpPr/>
          <p:nvPr/>
        </p:nvSpPr>
        <p:spPr>
          <a:xfrm>
            <a:off x="951978" y="2730674"/>
            <a:ext cx="9970718" cy="2746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1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01D347-4930-EA4F-9E62-C86B9B9F30E5}"/>
              </a:ext>
            </a:extLst>
          </p:cNvPr>
          <p:cNvSpPr/>
          <p:nvPr/>
        </p:nvSpPr>
        <p:spPr>
          <a:xfrm>
            <a:off x="787757" y="1446428"/>
            <a:ext cx="9616631" cy="457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Var Imp function is not supported on the Stacked Ensemble models.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4099AB-4715-4D40-8D3D-B3940E4131FB}"/>
              </a:ext>
            </a:extLst>
          </p:cNvPr>
          <p:cNvSpPr txBox="1"/>
          <p:nvPr/>
        </p:nvSpPr>
        <p:spPr>
          <a:xfrm>
            <a:off x="320516" y="215590"/>
            <a:ext cx="253389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Auto ML</a:t>
            </a:r>
            <a:r>
              <a:rPr lang="en-US" sz="2400" b="1" dirty="0">
                <a:solidFill>
                  <a:schemeClr val="bg1"/>
                </a:solidFill>
              </a:rPr>
              <a:t>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E6A78E-9913-A248-96B6-4611BB8D9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57" y="2362351"/>
            <a:ext cx="10060405" cy="41273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841E41B-582E-B841-9C54-5B0DF74A4491}"/>
              </a:ext>
            </a:extLst>
          </p:cNvPr>
          <p:cNvSpPr/>
          <p:nvPr/>
        </p:nvSpPr>
        <p:spPr>
          <a:xfrm>
            <a:off x="903962" y="3446744"/>
            <a:ext cx="9970718" cy="2746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02F1EA-E879-7D4D-821F-8F28F9BE3508}"/>
              </a:ext>
            </a:extLst>
          </p:cNvPr>
          <p:cNvSpPr/>
          <p:nvPr/>
        </p:nvSpPr>
        <p:spPr>
          <a:xfrm>
            <a:off x="256674" y="105001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4010A9-1D04-EA41-9314-D36E4A2BCB95}"/>
              </a:ext>
            </a:extLst>
          </p:cNvPr>
          <p:cNvSpPr txBox="1"/>
          <p:nvPr/>
        </p:nvSpPr>
        <p:spPr>
          <a:xfrm>
            <a:off x="787758" y="1063874"/>
            <a:ext cx="88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Importance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0579CA-E20F-5249-B893-DDEDDBC4FB1E}"/>
              </a:ext>
            </a:extLst>
          </p:cNvPr>
          <p:cNvSpPr/>
          <p:nvPr/>
        </p:nvSpPr>
        <p:spPr>
          <a:xfrm>
            <a:off x="256674" y="105001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45EC7-53BE-F442-A051-8E7056A1B202}"/>
              </a:ext>
            </a:extLst>
          </p:cNvPr>
          <p:cNvSpPr txBox="1"/>
          <p:nvPr/>
        </p:nvSpPr>
        <p:spPr>
          <a:xfrm>
            <a:off x="787758" y="1063874"/>
            <a:ext cx="88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Importance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B6316-11BF-1D4D-BFD7-CF0AF073537B}"/>
              </a:ext>
            </a:extLst>
          </p:cNvPr>
          <p:cNvSpPr txBox="1"/>
          <p:nvPr/>
        </p:nvSpPr>
        <p:spPr>
          <a:xfrm>
            <a:off x="830847" y="1452574"/>
            <a:ext cx="4618483" cy="1288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MB007</a:t>
            </a:r>
            <a:r>
              <a:rPr lang="en-US" dirty="0"/>
              <a:t> – Type of Device/OS used for  Loan application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AP004</a:t>
            </a:r>
            <a:r>
              <a:rPr lang="en-US" dirty="0"/>
              <a:t> – Loan Term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616AD7-40D2-AF45-A8D9-8D351A0DE689}"/>
              </a:ext>
            </a:extLst>
          </p:cNvPr>
          <p:cNvSpPr txBox="1"/>
          <p:nvPr/>
        </p:nvSpPr>
        <p:spPr>
          <a:xfrm>
            <a:off x="320516" y="215590"/>
            <a:ext cx="253389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Auto ML</a:t>
            </a:r>
            <a:r>
              <a:rPr lang="en-US" sz="2400" b="1" dirty="0">
                <a:solidFill>
                  <a:schemeClr val="bg1"/>
                </a:solidFill>
              </a:rPr>
              <a:t>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A8937-6533-494C-9316-D540DFF3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669" y="1242773"/>
            <a:ext cx="5849454" cy="4619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43ECE7-CA11-B544-820A-06A9A5BC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1" y="2760756"/>
            <a:ext cx="6068725" cy="41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95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EE286C-68E9-6B43-AD77-F40436320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6" y="2569266"/>
            <a:ext cx="11951646" cy="42511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0579CA-E20F-5249-B893-DDEDDBC4FB1E}"/>
              </a:ext>
            </a:extLst>
          </p:cNvPr>
          <p:cNvSpPr/>
          <p:nvPr/>
        </p:nvSpPr>
        <p:spPr>
          <a:xfrm>
            <a:off x="256674" y="102461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45EC7-53BE-F442-A051-8E7056A1B202}"/>
              </a:ext>
            </a:extLst>
          </p:cNvPr>
          <p:cNvSpPr txBox="1"/>
          <p:nvPr/>
        </p:nvSpPr>
        <p:spPr>
          <a:xfrm>
            <a:off x="787758" y="1051174"/>
            <a:ext cx="88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Gains Table and Lift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5CA11-706D-3140-A64C-30F8127B7D7C}"/>
              </a:ext>
            </a:extLst>
          </p:cNvPr>
          <p:cNvSpPr/>
          <p:nvPr/>
        </p:nvSpPr>
        <p:spPr>
          <a:xfrm>
            <a:off x="10492422" y="3353618"/>
            <a:ext cx="533400" cy="307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3078-4F12-014C-961D-6FF8DE6BAD3A}"/>
              </a:ext>
            </a:extLst>
          </p:cNvPr>
          <p:cNvSpPr txBox="1"/>
          <p:nvPr/>
        </p:nvSpPr>
        <p:spPr>
          <a:xfrm>
            <a:off x="787758" y="1518334"/>
            <a:ext cx="11121718" cy="87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Lift is a measure of the effectiveness of a predictive model calculated as the ratio between the results obtained with and without the predictive model.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A85FE9-3E86-D94C-A5E8-14CFB88BDAFA}"/>
              </a:ext>
            </a:extLst>
          </p:cNvPr>
          <p:cNvSpPr txBox="1"/>
          <p:nvPr/>
        </p:nvSpPr>
        <p:spPr>
          <a:xfrm>
            <a:off x="320516" y="215590"/>
            <a:ext cx="253389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Auto ML</a:t>
            </a:r>
            <a:r>
              <a:rPr lang="en-US" sz="2400" b="1" dirty="0">
                <a:solidFill>
                  <a:schemeClr val="bg1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27505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0579CA-E20F-5249-B893-DDEDDBC4FB1E}"/>
              </a:ext>
            </a:extLst>
          </p:cNvPr>
          <p:cNvSpPr/>
          <p:nvPr/>
        </p:nvSpPr>
        <p:spPr>
          <a:xfrm>
            <a:off x="256674" y="115161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45EC7-53BE-F442-A051-8E7056A1B202}"/>
              </a:ext>
            </a:extLst>
          </p:cNvPr>
          <p:cNvSpPr txBox="1"/>
          <p:nvPr/>
        </p:nvSpPr>
        <p:spPr>
          <a:xfrm>
            <a:off x="787758" y="1165474"/>
            <a:ext cx="88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AUC and Precision Recall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01D347-4930-EA4F-9E62-C86B9B9F30E5}"/>
              </a:ext>
            </a:extLst>
          </p:cNvPr>
          <p:cNvSpPr/>
          <p:nvPr/>
        </p:nvSpPr>
        <p:spPr>
          <a:xfrm>
            <a:off x="787758" y="1486876"/>
            <a:ext cx="11239142" cy="1288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ROC: The ROC curve plots the true positive rate vs. the false positive rate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AUC: A value between 0.5 (random) and 1.0 (perfect), measuring the prediction accuracy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Recall (R) = The number of true positives / (the number of true positives + the number of false negatives)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30E0C-507C-3F43-A6BA-1BC473773F78}"/>
              </a:ext>
            </a:extLst>
          </p:cNvPr>
          <p:cNvSpPr txBox="1"/>
          <p:nvPr/>
        </p:nvSpPr>
        <p:spPr>
          <a:xfrm>
            <a:off x="320516" y="215590"/>
            <a:ext cx="253389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Auto ML</a:t>
            </a:r>
            <a:r>
              <a:rPr lang="en-US" sz="2400" b="1" dirty="0">
                <a:solidFill>
                  <a:schemeClr val="bg1"/>
                </a:solidFill>
              </a:rPr>
              <a:t>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5D8BC-CBC4-774E-9FD1-FB3B4908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81" y="2884573"/>
            <a:ext cx="8122693" cy="389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5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3AA5C0-2CA0-CD49-8B6C-0212B72AFA3F}"/>
              </a:ext>
            </a:extLst>
          </p:cNvPr>
          <p:cNvSpPr txBox="1"/>
          <p:nvPr/>
        </p:nvSpPr>
        <p:spPr>
          <a:xfrm>
            <a:off x="540547" y="1459598"/>
            <a:ext cx="6218598" cy="1299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LOAN DEFAULT</a:t>
            </a:r>
          </a:p>
          <a:p>
            <a:pPr algn="ctr">
              <a:lnSpc>
                <a:spcPct val="135000"/>
              </a:lnSpc>
            </a:pPr>
            <a:r>
              <a:rPr lang="en-US" dirty="0"/>
              <a:t>Loan default occurs when a borrower fails to pay back a debt according to the initial arrangement.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2B728-750B-D04F-BA40-6180BC876FF4}"/>
              </a:ext>
            </a:extLst>
          </p:cNvPr>
          <p:cNvSpPr txBox="1"/>
          <p:nvPr/>
        </p:nvSpPr>
        <p:spPr>
          <a:xfrm>
            <a:off x="308810" y="223934"/>
            <a:ext cx="134219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4B93-CBCA-1B44-A845-BB78AEBD5696}"/>
              </a:ext>
            </a:extLst>
          </p:cNvPr>
          <p:cNvSpPr txBox="1"/>
          <p:nvPr/>
        </p:nvSpPr>
        <p:spPr>
          <a:xfrm>
            <a:off x="266700" y="3234720"/>
            <a:ext cx="7030359" cy="2541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2000" b="1" dirty="0"/>
              <a:t>Predict which loan holders will likely default</a:t>
            </a:r>
          </a:p>
          <a:p>
            <a:pPr algn="ctr">
              <a:lnSpc>
                <a:spcPct val="135000"/>
              </a:lnSpc>
            </a:pPr>
            <a:r>
              <a:rPr lang="en-US" sz="2000" b="1" dirty="0"/>
              <a:t>0 = No Default    1 = Default</a:t>
            </a:r>
          </a:p>
          <a:p>
            <a:pPr algn="ctr">
              <a:lnSpc>
                <a:spcPct val="135000"/>
              </a:lnSpc>
            </a:pPr>
            <a:endParaRPr lang="en-US" sz="2000" dirty="0"/>
          </a:p>
          <a:p>
            <a:pPr algn="ctr">
              <a:lnSpc>
                <a:spcPct val="135000"/>
              </a:lnSpc>
            </a:pPr>
            <a:r>
              <a:rPr lang="en-US" sz="2000" i="1" dirty="0"/>
              <a:t>Which techniques to use? </a:t>
            </a:r>
          </a:p>
          <a:p>
            <a:pPr algn="ctr">
              <a:lnSpc>
                <a:spcPct val="135000"/>
              </a:lnSpc>
            </a:pPr>
            <a:r>
              <a:rPr lang="en-US" sz="2000" i="1" dirty="0"/>
              <a:t>Which H2O packages to use? </a:t>
            </a:r>
          </a:p>
          <a:p>
            <a:pPr algn="ctr">
              <a:lnSpc>
                <a:spcPct val="135000"/>
              </a:lnSpc>
            </a:pPr>
            <a:r>
              <a:rPr lang="en-US" sz="2000" i="1" dirty="0"/>
              <a:t>How to convey the results?</a:t>
            </a:r>
          </a:p>
        </p:txBody>
      </p:sp>
      <p:pic>
        <p:nvPicPr>
          <p:cNvPr id="2" name="Picture 2" descr="1 Million Student Loan Defaults in 12 Months | IonTuition">
            <a:extLst>
              <a:ext uri="{FF2B5EF4-FFF2-40B4-BE49-F238E27FC236}">
                <a16:creationId xmlns:a16="http://schemas.microsoft.com/office/drawing/2014/main" id="{B22A8FB0-3634-3544-A9C8-37F5A088D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901" y="1394130"/>
            <a:ext cx="4999610" cy="312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2932DB-3078-0E45-BB0C-2973B1065522}"/>
              </a:ext>
            </a:extLst>
          </p:cNvPr>
          <p:cNvSpPr txBox="1"/>
          <p:nvPr/>
        </p:nvSpPr>
        <p:spPr>
          <a:xfrm>
            <a:off x="7851689" y="5306978"/>
            <a:ext cx="4073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Around $20 billion defaults only in student loans in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3890F5-6D26-FC49-A6BA-992AF42BA8CA}"/>
              </a:ext>
            </a:extLst>
          </p:cNvPr>
          <p:cNvSpPr/>
          <p:nvPr/>
        </p:nvSpPr>
        <p:spPr>
          <a:xfrm>
            <a:off x="7851689" y="5306978"/>
            <a:ext cx="3973727" cy="830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5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C2B728-750B-D04F-BA40-6180BC876FF4}"/>
              </a:ext>
            </a:extLst>
          </p:cNvPr>
          <p:cNvSpPr txBox="1"/>
          <p:nvPr/>
        </p:nvSpPr>
        <p:spPr>
          <a:xfrm>
            <a:off x="308809" y="223934"/>
            <a:ext cx="275566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Business </a:t>
            </a:r>
            <a:r>
              <a:rPr lang="en-US" sz="2400" b="1" u="sng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D7172B-79BF-5B4F-B3A8-3DC7B3101977}"/>
              </a:ext>
            </a:extLst>
          </p:cNvPr>
          <p:cNvSpPr txBox="1"/>
          <p:nvPr/>
        </p:nvSpPr>
        <p:spPr>
          <a:xfrm>
            <a:off x="233652" y="827630"/>
            <a:ext cx="11841438" cy="6172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4000"/>
              </a:lnSpc>
              <a:buFont typeface="Wingdings" pitchFamily="2" charset="2"/>
              <a:buChar char="§"/>
            </a:pPr>
            <a:r>
              <a:rPr lang="en-US" b="1" dirty="0"/>
              <a:t>H2O packages: GLM, and Auto-ML </a:t>
            </a:r>
            <a:r>
              <a:rPr lang="en-US" dirty="0"/>
              <a:t>are both very effective and efficient tools to build a machine learning model for predicting loan defaults. Also, H2O package is very handy to display the variable importance, handle correlations, and also dummy code the categorical variables.</a:t>
            </a:r>
          </a:p>
          <a:p>
            <a:pPr marL="285750" indent="-285750">
              <a:lnSpc>
                <a:spcPct val="114000"/>
              </a:lnSpc>
              <a:buFont typeface="Wingdings" pitchFamily="2" charset="2"/>
              <a:buChar char="§"/>
            </a:pPr>
            <a:endParaRPr lang="en-US" sz="1100" dirty="0"/>
          </a:p>
          <a:p>
            <a:pPr marL="285750" indent="-285750" algn="just">
              <a:lnSpc>
                <a:spcPct val="114000"/>
              </a:lnSpc>
              <a:buFont typeface="Wingdings" pitchFamily="2" charset="2"/>
              <a:buChar char="§"/>
            </a:pPr>
            <a:r>
              <a:rPr lang="en-US" b="1" dirty="0"/>
              <a:t>Lift:</a:t>
            </a:r>
            <a:r>
              <a:rPr lang="en-US" dirty="0"/>
              <a:t> For the final model I built after tuning all the different models on various different values of each parameter, the highest Lift score I obtained is 2.18, which is for the Auto-ML model, which is acceptable as per industry standards. A Lift score of above 2 is suitable for the model to be of acceptable standards.</a:t>
            </a:r>
          </a:p>
          <a:p>
            <a:pPr marL="285750" indent="-285750">
              <a:lnSpc>
                <a:spcPct val="114000"/>
              </a:lnSpc>
              <a:buFont typeface="Wingdings" pitchFamily="2" charset="2"/>
              <a:buChar char="§"/>
            </a:pPr>
            <a:endParaRPr lang="en-US" sz="1100" dirty="0"/>
          </a:p>
          <a:p>
            <a:pPr marL="285750" indent="-285750">
              <a:lnSpc>
                <a:spcPct val="114000"/>
              </a:lnSpc>
              <a:buFont typeface="Wingdings" pitchFamily="2" charset="2"/>
              <a:buChar char="§"/>
            </a:pPr>
            <a:r>
              <a:rPr lang="en-US" b="1" dirty="0"/>
              <a:t>AUC </a:t>
            </a:r>
            <a:r>
              <a:rPr lang="en-US" dirty="0"/>
              <a:t>is 0.7 and </a:t>
            </a:r>
            <a:r>
              <a:rPr lang="en-US" b="1" dirty="0"/>
              <a:t>PR </a:t>
            </a:r>
            <a:r>
              <a:rPr lang="en-US" dirty="0"/>
              <a:t>score is 0.35 which is of acceptable standards. So the model is stable and fine.</a:t>
            </a:r>
          </a:p>
          <a:p>
            <a:pPr marL="285750" indent="-285750">
              <a:lnSpc>
                <a:spcPct val="114000"/>
              </a:lnSpc>
              <a:buFont typeface="Wingdings" pitchFamily="2" charset="2"/>
              <a:buChar char="§"/>
            </a:pPr>
            <a:endParaRPr lang="en-US" sz="1100" dirty="0"/>
          </a:p>
          <a:p>
            <a:pPr marL="285750" indent="-285750">
              <a:lnSpc>
                <a:spcPct val="114000"/>
              </a:lnSpc>
              <a:buFont typeface="Wingdings" pitchFamily="2" charset="2"/>
              <a:buChar char="§"/>
            </a:pPr>
            <a:r>
              <a:rPr lang="en-US" dirty="0"/>
              <a:t>As per the last few weeks, the </a:t>
            </a:r>
            <a:r>
              <a:rPr lang="en-US" b="1" dirty="0"/>
              <a:t>most important variables </a:t>
            </a:r>
            <a:r>
              <a:rPr lang="en-US" dirty="0"/>
              <a:t>I discovered are:</a:t>
            </a:r>
          </a:p>
          <a:p>
            <a:pPr marL="742950" lvl="1" indent="-285750">
              <a:lnSpc>
                <a:spcPct val="114000"/>
              </a:lnSpc>
              <a:buFont typeface="Wingdings" pitchFamily="2" charset="2"/>
              <a:buChar char="§"/>
            </a:pPr>
            <a:r>
              <a:rPr lang="en-US" dirty="0"/>
              <a:t>MB007 – Type of Device/OS</a:t>
            </a:r>
          </a:p>
          <a:p>
            <a:pPr marL="742950" lvl="1" indent="-285750">
              <a:lnSpc>
                <a:spcPct val="114000"/>
              </a:lnSpc>
              <a:buFont typeface="Wingdings" pitchFamily="2" charset="2"/>
              <a:buChar char="§"/>
            </a:pPr>
            <a:r>
              <a:rPr lang="en-US" dirty="0"/>
              <a:t>AP004 – Loan Term</a:t>
            </a:r>
          </a:p>
          <a:p>
            <a:pPr marL="285750" indent="-285750">
              <a:lnSpc>
                <a:spcPct val="114000"/>
              </a:lnSpc>
              <a:buFont typeface="Wingdings" pitchFamily="2" charset="2"/>
              <a:buChar char="§"/>
            </a:pPr>
            <a:endParaRPr lang="en-US" sz="1100" dirty="0"/>
          </a:p>
          <a:p>
            <a:pPr>
              <a:lnSpc>
                <a:spcPct val="114000"/>
              </a:lnSpc>
            </a:pPr>
            <a:r>
              <a:rPr lang="en-US" b="1" dirty="0"/>
              <a:t>Conclusion:</a:t>
            </a:r>
          </a:p>
          <a:p>
            <a:pPr>
              <a:lnSpc>
                <a:spcPct val="114000"/>
              </a:lnSpc>
            </a:pPr>
            <a:endParaRPr lang="en-US" sz="1100" dirty="0"/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accent1"/>
                </a:solidFill>
              </a:rPr>
              <a:t>For this weeks models, Auto-ML is the preferred choice, as it is the father of many ML models.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accent1"/>
                </a:solidFill>
              </a:rPr>
              <a:t>Auto-ML through the H2O package is a good approach to predict loan default. </a:t>
            </a:r>
          </a:p>
          <a:p>
            <a:pPr>
              <a:lnSpc>
                <a:spcPct val="114000"/>
              </a:lnSpc>
            </a:pPr>
            <a:endParaRPr lang="en-US" sz="1100" dirty="0"/>
          </a:p>
          <a:p>
            <a:pPr>
              <a:lnSpc>
                <a:spcPct val="114000"/>
              </a:lnSpc>
            </a:pPr>
            <a:r>
              <a:rPr lang="en-US" dirty="0"/>
              <a:t>However, we should not undermine other individual and good models such as </a:t>
            </a:r>
            <a:r>
              <a:rPr lang="en-US" dirty="0" err="1"/>
              <a:t>xgboost</a:t>
            </a:r>
            <a:r>
              <a:rPr lang="en-US" dirty="0"/>
              <a:t>, RF, or the GBM, etc. These might provide better results as well, if the hyper parameters are tuned accordingly.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9C141F-3B54-CA4D-BFD4-41AED679A8EC}"/>
              </a:ext>
            </a:extLst>
          </p:cNvPr>
          <p:cNvSpPr/>
          <p:nvPr/>
        </p:nvSpPr>
        <p:spPr>
          <a:xfrm>
            <a:off x="233826" y="5198822"/>
            <a:ext cx="11561684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45EC7-53BE-F442-A051-8E7056A1B202}"/>
              </a:ext>
            </a:extLst>
          </p:cNvPr>
          <p:cNvSpPr txBox="1"/>
          <p:nvPr/>
        </p:nvSpPr>
        <p:spPr>
          <a:xfrm>
            <a:off x="320516" y="727715"/>
            <a:ext cx="6067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FUTURE CONSIDERATIONS </a:t>
            </a:r>
            <a:r>
              <a:rPr lang="en-US" b="1" dirty="0"/>
              <a:t>for </a:t>
            </a:r>
          </a:p>
          <a:p>
            <a:r>
              <a:rPr lang="en-US" b="1" dirty="0"/>
              <a:t>Feature Importance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616AD7-40D2-AF45-A8D9-8D351A0DE689}"/>
              </a:ext>
            </a:extLst>
          </p:cNvPr>
          <p:cNvSpPr txBox="1"/>
          <p:nvPr/>
        </p:nvSpPr>
        <p:spPr>
          <a:xfrm>
            <a:off x="320516" y="102856"/>
            <a:ext cx="253389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Auto ML</a:t>
            </a:r>
            <a:r>
              <a:rPr lang="en-US" sz="2400" b="1" dirty="0">
                <a:solidFill>
                  <a:schemeClr val="bg1"/>
                </a:solidFill>
              </a:rPr>
              <a:t> Model</a:t>
            </a:r>
          </a:p>
        </p:txBody>
      </p:sp>
      <p:pic>
        <p:nvPicPr>
          <p:cNvPr id="11266" name="Picture 2" descr="Heatmap">
            <a:extLst>
              <a:ext uri="{FF2B5EF4-FFF2-40B4-BE49-F238E27FC236}">
                <a16:creationId xmlns:a16="http://schemas.microsoft.com/office/drawing/2014/main" id="{A6218ABC-AEB9-6144-8B05-8B88398BA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5" y="1600597"/>
            <a:ext cx="5258875" cy="262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SHAP Plot">
            <a:extLst>
              <a:ext uri="{FF2B5EF4-FFF2-40B4-BE49-F238E27FC236}">
                <a16:creationId xmlns:a16="http://schemas.microsoft.com/office/drawing/2014/main" id="{6F362918-34BE-454F-A142-3F4097D26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00" y="611380"/>
            <a:ext cx="6067386" cy="303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Correlation">
            <a:extLst>
              <a:ext uri="{FF2B5EF4-FFF2-40B4-BE49-F238E27FC236}">
                <a16:creationId xmlns:a16="http://schemas.microsoft.com/office/drawing/2014/main" id="{2D35897E-1F90-A54D-B098-F1AE4FD8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7" y="4484318"/>
            <a:ext cx="4747364" cy="237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ICE Plot">
            <a:extLst>
              <a:ext uri="{FF2B5EF4-FFF2-40B4-BE49-F238E27FC236}">
                <a16:creationId xmlns:a16="http://schemas.microsoft.com/office/drawing/2014/main" id="{033591A9-72FB-6E4C-9A8B-CBFB2C23D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764" y="3917627"/>
            <a:ext cx="5799550" cy="289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02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D3AAA7-43F8-7840-95EB-8ABBE91FE935}"/>
              </a:ext>
            </a:extLst>
          </p:cNvPr>
          <p:cNvSpPr txBox="1"/>
          <p:nvPr/>
        </p:nvSpPr>
        <p:spPr>
          <a:xfrm>
            <a:off x="320515" y="215590"/>
            <a:ext cx="206433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GLM</a:t>
            </a:r>
            <a:r>
              <a:rPr lang="en-US" sz="24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F85F6-8FB0-A549-AE14-6EB25DFE6C0A}"/>
              </a:ext>
            </a:extLst>
          </p:cNvPr>
          <p:cNvSpPr txBox="1"/>
          <p:nvPr/>
        </p:nvSpPr>
        <p:spPr>
          <a:xfrm>
            <a:off x="320516" y="730084"/>
            <a:ext cx="7031754" cy="300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The </a:t>
            </a:r>
            <a:r>
              <a:rPr lang="en-US" sz="1600" b="1" dirty="0"/>
              <a:t>generalized linear model (GLM)</a:t>
            </a:r>
            <a:r>
              <a:rPr lang="en-US" sz="1600" dirty="0"/>
              <a:t> is a flexible generalization of ordinary linear regression that allows for response variables that have error distribution models other than a normal distribution. The GLM generalizes linear regression by allowing the linear model to be related to the response variable via a link function and by allowing the magnitude of the variance of each measurement to be a function of its predicted value. </a:t>
            </a:r>
            <a:r>
              <a:rPr lang="en-US" sz="1600" b="1" dirty="0"/>
              <a:t>The GLM suite includes</a:t>
            </a:r>
            <a:r>
              <a:rPr lang="en-US" sz="1600" dirty="0"/>
              <a:t>: Gaussian regression, Poisson regression, Binomial regression (classification), Fractional binomial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DC2DB-76B5-6C41-953C-604653B89104}"/>
              </a:ext>
            </a:extLst>
          </p:cNvPr>
          <p:cNvSpPr txBox="1"/>
          <p:nvPr/>
        </p:nvSpPr>
        <p:spPr>
          <a:xfrm>
            <a:off x="345567" y="4628916"/>
            <a:ext cx="86573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H2O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CB08A8-D533-B542-AFC5-02250F07404A}"/>
              </a:ext>
            </a:extLst>
          </p:cNvPr>
          <p:cNvSpPr txBox="1"/>
          <p:nvPr/>
        </p:nvSpPr>
        <p:spPr>
          <a:xfrm>
            <a:off x="302086" y="5154255"/>
            <a:ext cx="11587827" cy="1525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H2O is a fully open source, distributed in-memory machine learning platform with linear scalability. H2O supports the most widely used statistical &amp; machine learning algorithms including gradient boosted machines, generalized linear models, deep learning and more. H2O also has an industry leading </a:t>
            </a:r>
            <a:r>
              <a:rPr lang="en-US" sz="1600" b="1" dirty="0" err="1"/>
              <a:t>AutoML</a:t>
            </a:r>
            <a:r>
              <a:rPr lang="en-US" sz="1600" b="1" dirty="0"/>
              <a:t> </a:t>
            </a:r>
            <a:r>
              <a:rPr lang="en-US" sz="1600" dirty="0"/>
              <a:t>functionality that automatically runs through all the algorithms and their hyperparameters to produce a leaderboard of the best models.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915533-CC48-BD4F-AFE9-D27B7BF58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405" y="453797"/>
            <a:ext cx="4476854" cy="32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F1276E-55D1-284E-89A1-EF4889960E2D}"/>
              </a:ext>
            </a:extLst>
          </p:cNvPr>
          <p:cNvSpPr/>
          <p:nvPr/>
        </p:nvSpPr>
        <p:spPr>
          <a:xfrm>
            <a:off x="311990" y="3632086"/>
            <a:ext cx="11587826" cy="786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regression, Quasibinomial regression, Multinomial classification, Gamma regression, Ordinal regression, Negative Binomial regression, Tweedie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1006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3AA5C0-2CA0-CD49-8B6C-0212B72AFA3F}"/>
              </a:ext>
            </a:extLst>
          </p:cNvPr>
          <p:cNvSpPr txBox="1"/>
          <p:nvPr/>
        </p:nvSpPr>
        <p:spPr>
          <a:xfrm>
            <a:off x="308809" y="1082735"/>
            <a:ext cx="8303850" cy="5287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5000"/>
              </a:lnSpc>
            </a:pPr>
            <a:r>
              <a:rPr lang="en-US" b="1" dirty="0"/>
              <a:t>1.  Feature Engineering</a:t>
            </a:r>
          </a:p>
          <a:p>
            <a:pPr marL="285750" indent="-285750" algn="just">
              <a:lnSpc>
                <a:spcPct val="135000"/>
              </a:lnSpc>
              <a:buFontTx/>
              <a:buChar char="-"/>
            </a:pPr>
            <a:r>
              <a:rPr lang="en-US" dirty="0"/>
              <a:t>Convert Date/Time columns</a:t>
            </a:r>
          </a:p>
          <a:p>
            <a:pPr marL="285750" indent="-285750" algn="just">
              <a:lnSpc>
                <a:spcPct val="135000"/>
              </a:lnSpc>
              <a:buFontTx/>
              <a:buChar char="-"/>
            </a:pPr>
            <a:r>
              <a:rPr lang="en-US" dirty="0"/>
              <a:t>Education Code, Gender, City converted to categorical type</a:t>
            </a:r>
          </a:p>
          <a:p>
            <a:pPr marL="285750" indent="-285750" algn="just">
              <a:lnSpc>
                <a:spcPct val="135000"/>
              </a:lnSpc>
              <a:buFontTx/>
              <a:buChar char="-"/>
            </a:pPr>
            <a:r>
              <a:rPr lang="en-US" dirty="0"/>
              <a:t>Drop empty value variables and constants</a:t>
            </a:r>
          </a:p>
          <a:p>
            <a:pPr marL="285750" indent="-285750" algn="just">
              <a:lnSpc>
                <a:spcPct val="135000"/>
              </a:lnSpc>
              <a:buFontTx/>
              <a:buChar char="-"/>
            </a:pPr>
            <a:r>
              <a:rPr lang="en-US" dirty="0"/>
              <a:t>Bin the Loan Amount column</a:t>
            </a:r>
          </a:p>
          <a:p>
            <a:pPr algn="just">
              <a:lnSpc>
                <a:spcPct val="135000"/>
              </a:lnSpc>
            </a:pPr>
            <a:endParaRPr lang="en-US" dirty="0"/>
          </a:p>
          <a:p>
            <a:pPr algn="just">
              <a:lnSpc>
                <a:spcPct val="135000"/>
              </a:lnSpc>
            </a:pPr>
            <a:r>
              <a:rPr lang="en-US" b="1" dirty="0"/>
              <a:t>2.  Missing values</a:t>
            </a:r>
          </a:p>
          <a:p>
            <a:pPr marL="285750" indent="-285750" algn="just">
              <a:lnSpc>
                <a:spcPct val="135000"/>
              </a:lnSpc>
              <a:buFontTx/>
              <a:buChar char="-"/>
            </a:pPr>
            <a:r>
              <a:rPr lang="en-US" dirty="0"/>
              <a:t>Convert mis-represented NA’s such as -99, to </a:t>
            </a:r>
            <a:r>
              <a:rPr lang="en-US" dirty="0" err="1"/>
              <a:t>np.nan</a:t>
            </a:r>
            <a:endParaRPr lang="en-US" dirty="0"/>
          </a:p>
          <a:p>
            <a:pPr marL="285750" indent="-285750" algn="just">
              <a:lnSpc>
                <a:spcPct val="135000"/>
              </a:lnSpc>
              <a:buFontTx/>
              <a:buChar char="-"/>
            </a:pPr>
            <a:r>
              <a:rPr lang="en-US" dirty="0"/>
              <a:t>Use Iterative Imputer to fill with median</a:t>
            </a:r>
          </a:p>
          <a:p>
            <a:pPr marL="285750" indent="-285750" algn="just">
              <a:lnSpc>
                <a:spcPct val="135000"/>
              </a:lnSpc>
              <a:buFontTx/>
              <a:buChar char="-"/>
            </a:pPr>
            <a:endParaRPr lang="en-US" dirty="0"/>
          </a:p>
          <a:p>
            <a:pPr algn="just">
              <a:lnSpc>
                <a:spcPct val="135000"/>
              </a:lnSpc>
            </a:pPr>
            <a:r>
              <a:rPr lang="en-US" b="1" dirty="0"/>
              <a:t>3. Dummy coding of Categorical variables not needed</a:t>
            </a:r>
          </a:p>
          <a:p>
            <a:pPr algn="just">
              <a:lnSpc>
                <a:spcPct val="135000"/>
              </a:lnSpc>
            </a:pPr>
            <a:endParaRPr lang="en-US" dirty="0"/>
          </a:p>
          <a:p>
            <a:pPr algn="just">
              <a:lnSpc>
                <a:spcPct val="135000"/>
              </a:lnSpc>
            </a:pPr>
            <a:r>
              <a:rPr lang="en-US" b="1" dirty="0"/>
              <a:t>4. Split to </a:t>
            </a:r>
            <a:r>
              <a:rPr lang="en-US" b="1" dirty="0" err="1"/>
              <a:t>train_test</a:t>
            </a:r>
            <a:endParaRPr lang="en-US" b="1" dirty="0"/>
          </a:p>
          <a:p>
            <a:pPr algn="just">
              <a:lnSpc>
                <a:spcPct val="135000"/>
              </a:lnSpc>
            </a:pPr>
            <a:r>
              <a:rPr lang="en-US" dirty="0"/>
              <a:t>-    I used 75% data in train set.  Convert all </a:t>
            </a:r>
            <a:r>
              <a:rPr lang="en-US" dirty="0" err="1"/>
              <a:t>dataframes</a:t>
            </a:r>
            <a:r>
              <a:rPr lang="en-US" dirty="0"/>
              <a:t> to H2O hex format.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2B728-750B-D04F-BA40-6180BC876FF4}"/>
              </a:ext>
            </a:extLst>
          </p:cNvPr>
          <p:cNvSpPr txBox="1"/>
          <p:nvPr/>
        </p:nvSpPr>
        <p:spPr>
          <a:xfrm>
            <a:off x="308810" y="223934"/>
            <a:ext cx="249789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Considerations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8E5B75-2A8E-354C-AA5D-EEC8B599B39B}"/>
              </a:ext>
            </a:extLst>
          </p:cNvPr>
          <p:cNvSpPr/>
          <p:nvPr/>
        </p:nvSpPr>
        <p:spPr>
          <a:xfrm>
            <a:off x="11239500" y="6057900"/>
            <a:ext cx="6858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65DEFD-2182-E14F-9482-9E40573310E1}"/>
              </a:ext>
            </a:extLst>
          </p:cNvPr>
          <p:cNvGrpSpPr/>
          <p:nvPr/>
        </p:nvGrpSpPr>
        <p:grpSpPr>
          <a:xfrm>
            <a:off x="7737671" y="1436099"/>
            <a:ext cx="4208334" cy="3985802"/>
            <a:chOff x="7860212" y="1425309"/>
            <a:chExt cx="4208334" cy="39858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9D80B0A-7704-7E47-89AE-7DE92DA3E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60212" y="1920327"/>
              <a:ext cx="4208334" cy="349078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CC6671-E3F4-5E43-8F68-6574B4BE229D}"/>
                </a:ext>
              </a:extLst>
            </p:cNvPr>
            <p:cNvSpPr txBox="1"/>
            <p:nvPr/>
          </p:nvSpPr>
          <p:spPr>
            <a:xfrm>
              <a:off x="7964278" y="1425309"/>
              <a:ext cx="3921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Loan Amount Bin ($)</a:t>
              </a:r>
              <a:r>
                <a:rPr lang="en-US" b="1" dirty="0"/>
                <a:t>             </a:t>
              </a:r>
              <a:r>
                <a:rPr lang="en-US" b="1" u="sng" dirty="0"/>
                <a:t>Count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CCD857B-FB2A-DF4C-8C9E-816C7C4DD829}"/>
              </a:ext>
            </a:extLst>
          </p:cNvPr>
          <p:cNvSpPr/>
          <p:nvPr/>
        </p:nvSpPr>
        <p:spPr>
          <a:xfrm>
            <a:off x="7624119" y="1248032"/>
            <a:ext cx="4301181" cy="437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2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2DB68-02BA-B947-98BB-96CABDB39AE5}"/>
              </a:ext>
            </a:extLst>
          </p:cNvPr>
          <p:cNvSpPr txBox="1"/>
          <p:nvPr/>
        </p:nvSpPr>
        <p:spPr>
          <a:xfrm>
            <a:off x="320515" y="215590"/>
            <a:ext cx="41897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Exploratory Data Analysis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0579CA-E20F-5249-B893-DDEDDBC4FB1E}"/>
              </a:ext>
            </a:extLst>
          </p:cNvPr>
          <p:cNvSpPr/>
          <p:nvPr/>
        </p:nvSpPr>
        <p:spPr>
          <a:xfrm>
            <a:off x="256674" y="1299906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45EC7-53BE-F442-A051-8E7056A1B202}"/>
              </a:ext>
            </a:extLst>
          </p:cNvPr>
          <p:cNvSpPr txBox="1"/>
          <p:nvPr/>
        </p:nvSpPr>
        <p:spPr>
          <a:xfrm>
            <a:off x="787758" y="1299002"/>
            <a:ext cx="88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Distribution of AP006 – OS Type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018C2E-A549-2D42-A655-AD297F4D1C44}"/>
              </a:ext>
            </a:extLst>
          </p:cNvPr>
          <p:cNvSpPr/>
          <p:nvPr/>
        </p:nvSpPr>
        <p:spPr>
          <a:xfrm>
            <a:off x="256674" y="4119380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608797-DC2A-B643-83F6-9D7C1E6B914D}"/>
              </a:ext>
            </a:extLst>
          </p:cNvPr>
          <p:cNvSpPr txBox="1"/>
          <p:nvPr/>
        </p:nvSpPr>
        <p:spPr>
          <a:xfrm>
            <a:off x="787758" y="4108521"/>
            <a:ext cx="3327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Distribution of Application City (AP007) by the Count of Query in 7 days</a:t>
            </a:r>
          </a:p>
          <a:p>
            <a:endParaRPr lang="en-US" b="1" dirty="0"/>
          </a:p>
          <a:p>
            <a:r>
              <a:rPr lang="en-US" b="1" dirty="0"/>
              <a:t>Colored by Gender (AP002)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171B3E-316E-B046-91C8-415968829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81" y="1055687"/>
            <a:ext cx="4697983" cy="2745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95405F-C8F7-D144-A9B7-7E281D052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225" y="4096164"/>
            <a:ext cx="6820929" cy="265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9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2DB68-02BA-B947-98BB-96CABDB39AE5}"/>
              </a:ext>
            </a:extLst>
          </p:cNvPr>
          <p:cNvSpPr txBox="1"/>
          <p:nvPr/>
        </p:nvSpPr>
        <p:spPr>
          <a:xfrm>
            <a:off x="320515" y="215590"/>
            <a:ext cx="41897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Exploratory Data Analysis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0579CA-E20F-5249-B893-DDEDDBC4FB1E}"/>
              </a:ext>
            </a:extLst>
          </p:cNvPr>
          <p:cNvSpPr/>
          <p:nvPr/>
        </p:nvSpPr>
        <p:spPr>
          <a:xfrm>
            <a:off x="256674" y="1299906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45EC7-53BE-F442-A051-8E7056A1B202}"/>
              </a:ext>
            </a:extLst>
          </p:cNvPr>
          <p:cNvSpPr txBox="1"/>
          <p:nvPr/>
        </p:nvSpPr>
        <p:spPr>
          <a:xfrm>
            <a:off x="787758" y="1123638"/>
            <a:ext cx="4686287" cy="222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Checking relations between:</a:t>
            </a:r>
          </a:p>
          <a:p>
            <a:pPr>
              <a:lnSpc>
                <a:spcPct val="200000"/>
              </a:lnSpc>
            </a:pPr>
            <a:r>
              <a:rPr lang="en-US" dirty="0"/>
              <a:t>AP002 – Gender</a:t>
            </a:r>
          </a:p>
          <a:p>
            <a:pPr>
              <a:lnSpc>
                <a:spcPct val="200000"/>
              </a:lnSpc>
            </a:pPr>
            <a:r>
              <a:rPr lang="en-US" dirty="0"/>
              <a:t>AP003 – Education Code</a:t>
            </a:r>
          </a:p>
          <a:p>
            <a:pPr>
              <a:lnSpc>
                <a:spcPct val="200000"/>
              </a:lnSpc>
            </a:pPr>
            <a:r>
              <a:rPr lang="en-US" dirty="0"/>
              <a:t>AP004 – Loan Term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83FC72-83B8-C043-BC9E-83080580B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833" y="826003"/>
            <a:ext cx="6649652" cy="60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3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2DB68-02BA-B947-98BB-96CABDB39AE5}"/>
              </a:ext>
            </a:extLst>
          </p:cNvPr>
          <p:cNvSpPr txBox="1"/>
          <p:nvPr/>
        </p:nvSpPr>
        <p:spPr>
          <a:xfrm>
            <a:off x="320515" y="215590"/>
            <a:ext cx="200255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GLM</a:t>
            </a:r>
            <a:r>
              <a:rPr lang="en-US" sz="24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0579CA-E20F-5249-B893-DDEDDBC4FB1E}"/>
              </a:ext>
            </a:extLst>
          </p:cNvPr>
          <p:cNvSpPr/>
          <p:nvPr/>
        </p:nvSpPr>
        <p:spPr>
          <a:xfrm>
            <a:off x="256674" y="1137068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45EC7-53BE-F442-A051-8E7056A1B202}"/>
              </a:ext>
            </a:extLst>
          </p:cNvPr>
          <p:cNvSpPr txBox="1"/>
          <p:nvPr/>
        </p:nvSpPr>
        <p:spPr>
          <a:xfrm>
            <a:off x="787758" y="1136164"/>
            <a:ext cx="529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Run a Basic Model with default parameters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01D347-4930-EA4F-9E62-C86B9B9F30E5}"/>
              </a:ext>
            </a:extLst>
          </p:cNvPr>
          <p:cNvSpPr/>
          <p:nvPr/>
        </p:nvSpPr>
        <p:spPr>
          <a:xfrm>
            <a:off x="787758" y="1472325"/>
            <a:ext cx="5191286" cy="87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This gives an overall idea of the computational time, and potential output.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35020-13AF-1C44-8BED-34337B207338}"/>
              </a:ext>
            </a:extLst>
          </p:cNvPr>
          <p:cNvSpPr txBox="1"/>
          <p:nvPr/>
        </p:nvSpPr>
        <p:spPr>
          <a:xfrm>
            <a:off x="256674" y="2674212"/>
            <a:ext cx="6280050" cy="8733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Grid Search takes around 1 minute to run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Best Model is judged by checking R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 and </a:t>
            </a:r>
            <a:r>
              <a:rPr lang="en-US" b="1" i="1" dirty="0" err="1">
                <a:solidFill>
                  <a:schemeClr val="accent1"/>
                </a:solidFill>
              </a:rPr>
              <a:t>rmse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scores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513935-D3EE-224B-961F-B4B43B584710}"/>
              </a:ext>
            </a:extLst>
          </p:cNvPr>
          <p:cNvSpPr/>
          <p:nvPr/>
        </p:nvSpPr>
        <p:spPr>
          <a:xfrm>
            <a:off x="6416157" y="107645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5D317E-C420-D649-8AB0-E4A98D9D8EDB}"/>
              </a:ext>
            </a:extLst>
          </p:cNvPr>
          <p:cNvSpPr/>
          <p:nvPr/>
        </p:nvSpPr>
        <p:spPr>
          <a:xfrm>
            <a:off x="6947241" y="2390790"/>
            <a:ext cx="5191286" cy="1704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lambda:</a:t>
            </a:r>
            <a:r>
              <a:rPr lang="en-US" dirty="0"/>
              <a:t> [1, 0.5, 0.03, 0.02, 0.1, 0.01, 0.05, 0.08, 0.001, 0.003, 0.005, 0.0001, 0.0005, 0.00001, 0]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alpha:</a:t>
            </a:r>
            <a:r>
              <a:rPr lang="en-US" dirty="0"/>
              <a:t> [1, 0.5, 0]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family:</a:t>
            </a:r>
            <a:r>
              <a:rPr lang="en-US" dirty="0"/>
              <a:t> ‘</a:t>
            </a:r>
            <a:r>
              <a:rPr lang="en-US" dirty="0" err="1"/>
              <a:t>fractionalbinomial</a:t>
            </a:r>
            <a:r>
              <a:rPr lang="en-US" dirty="0"/>
              <a:t>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8B64CA-83DD-3E4D-815E-3AAFD1A61BB6}"/>
              </a:ext>
            </a:extLst>
          </p:cNvPr>
          <p:cNvSpPr txBox="1"/>
          <p:nvPr/>
        </p:nvSpPr>
        <p:spPr>
          <a:xfrm>
            <a:off x="6947241" y="942353"/>
            <a:ext cx="509235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Use H2O GLM Grid Search to find optimal parameters - Cartesian</a:t>
            </a:r>
          </a:p>
          <a:p>
            <a:r>
              <a:rPr lang="en-US" sz="1100" dirty="0">
                <a:hlinkClick r:id="rId2"/>
              </a:rPr>
              <a:t>https://docs.h2o.ai/h2o/latest-stable/h2o-docs/grid-search.html</a:t>
            </a:r>
            <a:r>
              <a:rPr lang="en-US" sz="11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A59BF-7062-2B42-B173-C12EF0EE7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24" y="4436072"/>
            <a:ext cx="6201861" cy="1553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EB8514-6836-E641-8DF7-D4A8B855B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012" y="4830692"/>
            <a:ext cx="7368967" cy="12209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AD6A50-C4BC-CD4F-A7B8-ADE8E6048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5340" y="4855406"/>
            <a:ext cx="2156905" cy="121415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10AC7C7-D42F-C245-B98A-1152E17F0176}"/>
              </a:ext>
            </a:extLst>
          </p:cNvPr>
          <p:cNvSpPr/>
          <p:nvPr/>
        </p:nvSpPr>
        <p:spPr>
          <a:xfrm>
            <a:off x="653716" y="5004487"/>
            <a:ext cx="11490886" cy="253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5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0579CA-E20F-5249-B893-DDEDDBC4FB1E}"/>
              </a:ext>
            </a:extLst>
          </p:cNvPr>
          <p:cNvSpPr/>
          <p:nvPr/>
        </p:nvSpPr>
        <p:spPr>
          <a:xfrm>
            <a:off x="256674" y="1137068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45EC7-53BE-F442-A051-8E7056A1B202}"/>
              </a:ext>
            </a:extLst>
          </p:cNvPr>
          <p:cNvSpPr txBox="1"/>
          <p:nvPr/>
        </p:nvSpPr>
        <p:spPr>
          <a:xfrm>
            <a:off x="787758" y="1136164"/>
            <a:ext cx="529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Run and Train GLM with Regularization Model with optimal parameters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01D347-4930-EA4F-9E62-C86B9B9F30E5}"/>
              </a:ext>
            </a:extLst>
          </p:cNvPr>
          <p:cNvSpPr/>
          <p:nvPr/>
        </p:nvSpPr>
        <p:spPr>
          <a:xfrm>
            <a:off x="787758" y="1815225"/>
            <a:ext cx="5191286" cy="480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After identifying the best parameters, I will run the final GLM  with Regularization model and train it using the train set, and  validate it  on the test set.</a:t>
            </a:r>
          </a:p>
          <a:p>
            <a:pPr algn="just">
              <a:lnSpc>
                <a:spcPct val="150000"/>
              </a:lnSpc>
            </a:pPr>
            <a:endParaRPr lang="en-US" sz="1050" dirty="0"/>
          </a:p>
          <a:p>
            <a:pPr algn="just">
              <a:lnSpc>
                <a:spcPct val="150000"/>
              </a:lnSpc>
            </a:pPr>
            <a:r>
              <a:rPr lang="en-US" b="1" dirty="0"/>
              <a:t>Final Parameters:</a:t>
            </a:r>
          </a:p>
          <a:p>
            <a:pPr algn="just">
              <a:lnSpc>
                <a:spcPct val="125000"/>
              </a:lnSpc>
            </a:pPr>
            <a:r>
              <a:rPr lang="en-US" dirty="0"/>
              <a:t>family = "AUTO" </a:t>
            </a:r>
          </a:p>
          <a:p>
            <a:pPr algn="just">
              <a:lnSpc>
                <a:spcPct val="125000"/>
              </a:lnSpc>
            </a:pPr>
            <a:r>
              <a:rPr lang="en-US" dirty="0"/>
              <a:t>lambda_ = 0</a:t>
            </a:r>
          </a:p>
          <a:p>
            <a:pPr algn="just">
              <a:lnSpc>
                <a:spcPct val="125000"/>
              </a:lnSpc>
            </a:pPr>
            <a:r>
              <a:rPr lang="en-US" dirty="0" err="1"/>
              <a:t>lambda_search</a:t>
            </a:r>
            <a:r>
              <a:rPr lang="en-US" dirty="0"/>
              <a:t> = </a:t>
            </a:r>
            <a:r>
              <a:rPr lang="en-US" b="1" dirty="0"/>
              <a:t>True</a:t>
            </a:r>
          </a:p>
          <a:p>
            <a:pPr algn="just">
              <a:lnSpc>
                <a:spcPct val="125000"/>
              </a:lnSpc>
            </a:pPr>
            <a:r>
              <a:rPr lang="en-US" dirty="0"/>
              <a:t>alpha = 1</a:t>
            </a:r>
          </a:p>
          <a:p>
            <a:pPr algn="just">
              <a:lnSpc>
                <a:spcPct val="125000"/>
              </a:lnSpc>
            </a:pPr>
            <a:r>
              <a:rPr lang="en-US" dirty="0" err="1"/>
              <a:t>nfolds</a:t>
            </a:r>
            <a:r>
              <a:rPr lang="en-US" dirty="0"/>
              <a:t> = 10, </a:t>
            </a:r>
          </a:p>
          <a:p>
            <a:pPr algn="just">
              <a:lnSpc>
                <a:spcPct val="125000"/>
              </a:lnSpc>
            </a:pPr>
            <a:r>
              <a:rPr lang="en-US" dirty="0" err="1"/>
              <a:t>stopping_rounds</a:t>
            </a:r>
            <a:r>
              <a:rPr lang="en-US" dirty="0"/>
              <a:t> = 0</a:t>
            </a:r>
          </a:p>
          <a:p>
            <a:pPr algn="just">
              <a:lnSpc>
                <a:spcPct val="125000"/>
              </a:lnSpc>
            </a:pPr>
            <a:r>
              <a:rPr lang="en-US" dirty="0"/>
              <a:t>standardize = </a:t>
            </a:r>
            <a:r>
              <a:rPr lang="en-US" b="1" dirty="0"/>
              <a:t>True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35020-13AF-1C44-8BED-34337B207338}"/>
              </a:ext>
            </a:extLst>
          </p:cNvPr>
          <p:cNvSpPr txBox="1"/>
          <p:nvPr/>
        </p:nvSpPr>
        <p:spPr>
          <a:xfrm>
            <a:off x="6989025" y="4804982"/>
            <a:ext cx="470131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balanced_classes</a:t>
            </a:r>
            <a:r>
              <a:rPr lang="en-US" sz="2000" b="1" dirty="0"/>
              <a:t> parameter did not make any difference in results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19.3% data is minority class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513935-D3EE-224B-961F-B4B43B584710}"/>
              </a:ext>
            </a:extLst>
          </p:cNvPr>
          <p:cNvSpPr/>
          <p:nvPr/>
        </p:nvSpPr>
        <p:spPr>
          <a:xfrm>
            <a:off x="6212957" y="1136164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5D317E-C420-D649-8AB0-E4A98D9D8EDB}"/>
              </a:ext>
            </a:extLst>
          </p:cNvPr>
          <p:cNvSpPr/>
          <p:nvPr/>
        </p:nvSpPr>
        <p:spPr>
          <a:xfrm>
            <a:off x="6744041" y="1534921"/>
            <a:ext cx="5191286" cy="2812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Out of the total 75 variables, I pick a combination of different number of variables such as top 20, top 30, top 40 and 50 variables to re-run the model. </a:t>
            </a:r>
          </a:p>
          <a:p>
            <a:pPr algn="just">
              <a:lnSpc>
                <a:spcPct val="150000"/>
              </a:lnSpc>
            </a:pPr>
            <a:endParaRPr lang="en-US" sz="1100" dirty="0"/>
          </a:p>
          <a:p>
            <a:pPr algn="just">
              <a:lnSpc>
                <a:spcPct val="150000"/>
              </a:lnSpc>
            </a:pPr>
            <a:r>
              <a:rPr lang="en-US" dirty="0"/>
              <a:t>But, the best Lift score is given when I use all the 75 variables.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8B64CA-83DD-3E4D-815E-3AAFD1A61BB6}"/>
              </a:ext>
            </a:extLst>
          </p:cNvPr>
          <p:cNvSpPr txBox="1"/>
          <p:nvPr/>
        </p:nvSpPr>
        <p:spPr>
          <a:xfrm>
            <a:off x="6744041" y="1137298"/>
            <a:ext cx="572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variable importance and re-run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FC0145-A00C-3747-A627-C3D984EB61B7}"/>
              </a:ext>
            </a:extLst>
          </p:cNvPr>
          <p:cNvSpPr txBox="1"/>
          <p:nvPr/>
        </p:nvSpPr>
        <p:spPr>
          <a:xfrm>
            <a:off x="320515" y="215590"/>
            <a:ext cx="200255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GLM</a:t>
            </a:r>
            <a:r>
              <a:rPr lang="en-US" sz="2400" b="1" dirty="0">
                <a:solidFill>
                  <a:schemeClr val="bg1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93555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0579CA-E20F-5249-B893-DDEDDBC4FB1E}"/>
              </a:ext>
            </a:extLst>
          </p:cNvPr>
          <p:cNvSpPr/>
          <p:nvPr/>
        </p:nvSpPr>
        <p:spPr>
          <a:xfrm>
            <a:off x="256674" y="105001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45EC7-53BE-F442-A051-8E7056A1B202}"/>
              </a:ext>
            </a:extLst>
          </p:cNvPr>
          <p:cNvSpPr txBox="1"/>
          <p:nvPr/>
        </p:nvSpPr>
        <p:spPr>
          <a:xfrm>
            <a:off x="787758" y="1063874"/>
            <a:ext cx="88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Importance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B6316-11BF-1D4D-BFD7-CF0AF073537B}"/>
              </a:ext>
            </a:extLst>
          </p:cNvPr>
          <p:cNvSpPr txBox="1"/>
          <p:nvPr/>
        </p:nvSpPr>
        <p:spPr>
          <a:xfrm>
            <a:off x="830847" y="1452574"/>
            <a:ext cx="4618483" cy="87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MB007</a:t>
            </a:r>
            <a:r>
              <a:rPr lang="en-US" dirty="0"/>
              <a:t> – Type of Device/OS used for  Loan application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326FCA-C96B-2E47-B776-4EB8DAC573B9}"/>
              </a:ext>
            </a:extLst>
          </p:cNvPr>
          <p:cNvSpPr txBox="1"/>
          <p:nvPr/>
        </p:nvSpPr>
        <p:spPr>
          <a:xfrm>
            <a:off x="320515" y="215590"/>
            <a:ext cx="200255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GLM</a:t>
            </a:r>
            <a:r>
              <a:rPr lang="en-US" sz="2400" b="1" dirty="0">
                <a:solidFill>
                  <a:schemeClr val="bg1"/>
                </a:solidFill>
              </a:rPr>
              <a:t>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EB4B0-0EAD-2E41-9E99-4E2268404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870" y="1245667"/>
            <a:ext cx="5990806" cy="49697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1EA066-2E01-BD4D-8EE1-169373EA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3" y="2530059"/>
            <a:ext cx="5931128" cy="400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39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{7B49BC02-FCD0-434C-AE4F-6236621B95F7}tf10001070</Template>
  <TotalTime>7394</TotalTime>
  <Words>1814</Words>
  <Application>Microsoft Macintosh PowerPoint</Application>
  <PresentationFormat>Widescreen</PresentationFormat>
  <Paragraphs>206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Assignment 10 supervised Learning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Assignment</dc:title>
  <dc:creator>Dhanuka</dc:creator>
  <cp:lastModifiedBy>Dhanuka</cp:lastModifiedBy>
  <cp:revision>112</cp:revision>
  <dcterms:created xsi:type="dcterms:W3CDTF">2020-09-14T22:43:55Z</dcterms:created>
  <dcterms:modified xsi:type="dcterms:W3CDTF">2020-11-15T22:47:25Z</dcterms:modified>
</cp:coreProperties>
</file>