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102" d="100"/>
          <a:sy n="102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7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553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7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575EF5-1070-1E4B-B75A-4BCDDEDFDFB5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6E4DA6-5771-F242-89F5-212E601D2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5FD8-61BB-6442-9A5E-4BDD5BF13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Assignment 5</a:t>
            </a:r>
            <a:br>
              <a:rPr lang="en-US" dirty="0"/>
            </a:br>
            <a:r>
              <a:rPr lang="en-US" sz="2400" dirty="0"/>
              <a:t>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8884-B82F-4B47-80A8-14754FF0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1220"/>
            <a:ext cx="7891272" cy="1069848"/>
          </a:xfrm>
        </p:spPr>
        <p:txBody>
          <a:bodyPr>
            <a:normAutofit/>
          </a:bodyPr>
          <a:lstStyle/>
          <a:p>
            <a:r>
              <a:rPr lang="en-US" sz="2400" dirty="0"/>
              <a:t>5420 Anomaly Detection, Fall 2020</a:t>
            </a:r>
          </a:p>
          <a:p>
            <a:r>
              <a:rPr lang="en-US" sz="2400" dirty="0"/>
              <a:t>- Harsh Dhanuka, hd2457</a:t>
            </a:r>
          </a:p>
        </p:txBody>
      </p:sp>
    </p:spTree>
    <p:extLst>
      <p:ext uri="{BB962C8B-B14F-4D97-AF65-F5344CB8AC3E}">
        <p14:creationId xmlns:p14="http://schemas.microsoft.com/office/powerpoint/2010/main" val="427811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300134"/>
            <a:ext cx="26629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Initial Approach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397512" y="950162"/>
            <a:ext cx="11527788" cy="2997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Created 3 New Features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addition to the 14 features I engineered previously, I created some new features based on the ideas I captured from viewing the videos of my peers at the discussion board last week: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-   Sum total of Total Discharged grouped by the Provider Id and Provider Name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dirty="0"/>
              <a:t>Further, I added the ‘population’ dataset, which contains the </a:t>
            </a:r>
            <a:r>
              <a:rPr lang="en-US" b="1" dirty="0"/>
              <a:t>median income and population per zip code </a:t>
            </a:r>
            <a:r>
              <a:rPr lang="en-US" dirty="0"/>
              <a:t>and created these 2 new features: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FE156-16E7-ED4B-877C-7947554C3FE5}"/>
              </a:ext>
            </a:extLst>
          </p:cNvPr>
          <p:cNvSpPr/>
          <p:nvPr/>
        </p:nvSpPr>
        <p:spPr>
          <a:xfrm>
            <a:off x="385009" y="4148168"/>
            <a:ext cx="3742491" cy="2535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/>
              <a:t>Ratio of Average Total Payments to Zip Median Income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/>
              <a:t>Ratio of Total Discharges to Zip Population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70335-D925-4A4D-BAAF-82DDA507F810}"/>
              </a:ext>
            </a:extLst>
          </p:cNvPr>
          <p:cNvSpPr/>
          <p:nvPr/>
        </p:nvSpPr>
        <p:spPr>
          <a:xfrm>
            <a:off x="11239500" y="6057900"/>
            <a:ext cx="6858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4EC9A-2427-D343-A059-EAE9B7587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80" y="3868768"/>
            <a:ext cx="7946945" cy="25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3AA5C0-2CA0-CD49-8B6C-0212B72AFA3F}"/>
              </a:ext>
            </a:extLst>
          </p:cNvPr>
          <p:cNvSpPr txBox="1"/>
          <p:nvPr/>
        </p:nvSpPr>
        <p:spPr>
          <a:xfrm>
            <a:off x="157778" y="949282"/>
            <a:ext cx="4879468" cy="544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Considerations: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/>
              <a:t>Impute </a:t>
            </a:r>
            <a:r>
              <a:rPr lang="en-US" b="1" dirty="0"/>
              <a:t>missing </a:t>
            </a:r>
            <a:r>
              <a:rPr lang="en-US" dirty="0"/>
              <a:t>zip code population/income data with median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/>
              <a:t>Categorical Variables – </a:t>
            </a:r>
            <a:r>
              <a:rPr lang="en-US" b="1" dirty="0"/>
              <a:t>drop all </a:t>
            </a:r>
            <a:r>
              <a:rPr lang="en-US" dirty="0"/>
              <a:t>of them, as </a:t>
            </a:r>
            <a:r>
              <a:rPr lang="en-US" dirty="0" err="1"/>
              <a:t>kmeans</a:t>
            </a:r>
            <a:r>
              <a:rPr lang="en-US" dirty="0"/>
              <a:t> is not ideal with a one-hot encoded categorical variables. Also, I have already created new features using the categorical variables.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/>
              <a:t>Check </a:t>
            </a:r>
            <a:r>
              <a:rPr lang="en-US" b="1" dirty="0"/>
              <a:t>multi-collinearity</a:t>
            </a:r>
            <a:r>
              <a:rPr lang="en-US" dirty="0"/>
              <a:t>, drop a variable from a pair which has a ratio over 0.7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b="1" dirty="0"/>
              <a:t>Standardize</a:t>
            </a:r>
            <a:r>
              <a:rPr lang="en-US" dirty="0"/>
              <a:t> 14 final numeric variables to be used for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10" y="223934"/>
            <a:ext cx="312019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</a:rPr>
              <a:t>kmeans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5B75-2A8E-354C-AA5D-EEC8B599B39B}"/>
              </a:ext>
            </a:extLst>
          </p:cNvPr>
          <p:cNvSpPr/>
          <p:nvPr/>
        </p:nvSpPr>
        <p:spPr>
          <a:xfrm>
            <a:off x="11239500" y="6057900"/>
            <a:ext cx="685800" cy="62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74BF68-EB8B-4C44-90A6-51570CB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46" y="1039612"/>
            <a:ext cx="7073176" cy="5373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0DBDA-4720-024A-AAD8-036577530D90}"/>
              </a:ext>
            </a:extLst>
          </p:cNvPr>
          <p:cNvSpPr txBox="1"/>
          <p:nvPr/>
        </p:nvSpPr>
        <p:spPr>
          <a:xfrm>
            <a:off x="7670800" y="720481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Heatmap for multi-collinearity</a:t>
            </a:r>
          </a:p>
        </p:txBody>
      </p:sp>
    </p:spTree>
    <p:extLst>
      <p:ext uri="{BB962C8B-B14F-4D97-AF65-F5344CB8AC3E}">
        <p14:creationId xmlns:p14="http://schemas.microsoft.com/office/powerpoint/2010/main" val="370060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2DB68-02BA-B947-98BB-96CABDB39AE5}"/>
              </a:ext>
            </a:extLst>
          </p:cNvPr>
          <p:cNvSpPr txBox="1"/>
          <p:nvPr/>
        </p:nvSpPr>
        <p:spPr>
          <a:xfrm>
            <a:off x="320515" y="215590"/>
            <a:ext cx="31146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chemeClr val="bg1"/>
                </a:solidFill>
              </a:rPr>
              <a:t>kmeans</a:t>
            </a:r>
            <a:r>
              <a:rPr lang="en-US" sz="2400" b="1" dirty="0">
                <a:solidFill>
                  <a:schemeClr val="bg1"/>
                </a:solidFill>
              </a:rPr>
              <a:t> Clustering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0579CA-E20F-5249-B893-DDEDDBC4FB1E}"/>
              </a:ext>
            </a:extLst>
          </p:cNvPr>
          <p:cNvSpPr/>
          <p:nvPr/>
        </p:nvSpPr>
        <p:spPr>
          <a:xfrm>
            <a:off x="256674" y="9291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1AD147-DFD6-0046-8578-CDF7473FB2A1}"/>
              </a:ext>
            </a:extLst>
          </p:cNvPr>
          <p:cNvSpPr/>
          <p:nvPr/>
        </p:nvSpPr>
        <p:spPr>
          <a:xfrm>
            <a:off x="256674" y="2139802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5EC7-53BE-F442-A051-8E7056A1B202}"/>
              </a:ext>
            </a:extLst>
          </p:cNvPr>
          <p:cNvSpPr txBox="1"/>
          <p:nvPr/>
        </p:nvSpPr>
        <p:spPr>
          <a:xfrm>
            <a:off x="787758" y="943054"/>
            <a:ext cx="88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B0C81-F460-7941-BB40-3DA4292D6D13}"/>
              </a:ext>
            </a:extLst>
          </p:cNvPr>
          <p:cNvSpPr txBox="1"/>
          <p:nvPr/>
        </p:nvSpPr>
        <p:spPr>
          <a:xfrm>
            <a:off x="787759" y="2128257"/>
            <a:ext cx="58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4C6C5-4BE0-3045-BE34-35E66B2F3B07}"/>
              </a:ext>
            </a:extLst>
          </p:cNvPr>
          <p:cNvSpPr/>
          <p:nvPr/>
        </p:nvSpPr>
        <p:spPr>
          <a:xfrm>
            <a:off x="787758" y="2462702"/>
            <a:ext cx="5841642" cy="1704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It is common to get an elbow(s) around k = 2-5 However, I have decided to take an optimal k of 8, which is because on performing the </a:t>
            </a:r>
            <a:r>
              <a:rPr lang="en-US" dirty="0" err="1"/>
              <a:t>kmeans</a:t>
            </a:r>
            <a:r>
              <a:rPr lang="en-US" dirty="0"/>
              <a:t> on a range of 5-10, I see a small elbow at k = 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1D347-4930-EA4F-9E62-C86B9B9F30E5}"/>
              </a:ext>
            </a:extLst>
          </p:cNvPr>
          <p:cNvSpPr/>
          <p:nvPr/>
        </p:nvSpPr>
        <p:spPr>
          <a:xfrm>
            <a:off x="787758" y="1264456"/>
            <a:ext cx="5841642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Build a </a:t>
            </a:r>
            <a:r>
              <a:rPr lang="en-US" dirty="0" err="1"/>
              <a:t>kmeans</a:t>
            </a:r>
            <a:r>
              <a:rPr lang="en-US" dirty="0"/>
              <a:t> model for k in range (0,20)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018C2E-A549-2D42-A655-AD297F4D1C44}"/>
              </a:ext>
            </a:extLst>
          </p:cNvPr>
          <p:cNvSpPr/>
          <p:nvPr/>
        </p:nvSpPr>
        <p:spPr>
          <a:xfrm>
            <a:off x="248436" y="4503376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608797-DC2A-B643-83F6-9D7C1E6B914D}"/>
              </a:ext>
            </a:extLst>
          </p:cNvPr>
          <p:cNvSpPr txBox="1"/>
          <p:nvPr/>
        </p:nvSpPr>
        <p:spPr>
          <a:xfrm>
            <a:off x="779521" y="4517231"/>
            <a:ext cx="584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the clusters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E34969-8BE5-5D41-B19B-5458F5952782}"/>
              </a:ext>
            </a:extLst>
          </p:cNvPr>
          <p:cNvSpPr/>
          <p:nvPr/>
        </p:nvSpPr>
        <p:spPr>
          <a:xfrm>
            <a:off x="779520" y="4838633"/>
            <a:ext cx="7183380" cy="179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Check the percentage of total data in each cluster, based on the over 163k total data points</a:t>
            </a:r>
          </a:p>
          <a:p>
            <a:pPr algn="just">
              <a:lnSpc>
                <a:spcPct val="150000"/>
              </a:lnSpc>
            </a:pPr>
            <a:endParaRPr lang="en-US" sz="400" dirty="0"/>
          </a:p>
          <a:p>
            <a:pPr algn="just">
              <a:lnSpc>
                <a:spcPct val="150000"/>
              </a:lnSpc>
            </a:pPr>
            <a:r>
              <a:rPr lang="en-US" dirty="0"/>
              <a:t>Consider those with less than 5% of total data as suspicious,  perform further investigation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FDBD-F626-CD48-8B72-5049C993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40" y="677255"/>
            <a:ext cx="4668286" cy="3090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D167D-0842-4244-8F64-E6B62E31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945141"/>
            <a:ext cx="2423972" cy="292345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3AA408-1D43-8349-B150-892C5108F4BA}"/>
              </a:ext>
            </a:extLst>
          </p:cNvPr>
          <p:cNvSpPr/>
          <p:nvPr/>
        </p:nvSpPr>
        <p:spPr>
          <a:xfrm>
            <a:off x="9042400" y="5880100"/>
            <a:ext cx="2032000" cy="965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813CB7-822F-D043-BDEA-29501119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" y="4107076"/>
            <a:ext cx="5152192" cy="2489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31709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Cluster </a:t>
            </a:r>
            <a:r>
              <a:rPr lang="en-US" sz="2400" b="1" u="sng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FB554-CCF4-E84D-A173-0C9DE06BB1D8}"/>
              </a:ext>
            </a:extLst>
          </p:cNvPr>
          <p:cNvSpPr/>
          <p:nvPr/>
        </p:nvSpPr>
        <p:spPr>
          <a:xfrm>
            <a:off x="257812" y="734263"/>
            <a:ext cx="7641588" cy="457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wise variable </a:t>
            </a:r>
            <a:r>
              <a:rPr lang="en-US" b="1" u="sng" dirty="0"/>
              <a:t>Averages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7172B-79BF-5B4F-B3A8-3DC7B3101977}"/>
              </a:ext>
            </a:extLst>
          </p:cNvPr>
          <p:cNvSpPr txBox="1"/>
          <p:nvPr/>
        </p:nvSpPr>
        <p:spPr>
          <a:xfrm>
            <a:off x="770888" y="1222160"/>
            <a:ext cx="11344912" cy="12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Clusters 1, 3 and 5 which had less than 5% of the total data points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They have extremes or high standard deviation from mean for some variables, and hence, I will still consider them as suspicious. Feature-wise cluster EDA will be imperative to justify this claim.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4A4760-802E-0344-939F-2A20031609D6}"/>
              </a:ext>
            </a:extLst>
          </p:cNvPr>
          <p:cNvSpPr/>
          <p:nvPr/>
        </p:nvSpPr>
        <p:spPr>
          <a:xfrm>
            <a:off x="308809" y="131106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2342AD-7203-AC4A-924F-70CE596B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2" y="4107076"/>
            <a:ext cx="1914252" cy="2514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C6D8C-FC0F-3E42-8069-F9D48DCD2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50" y="4107076"/>
            <a:ext cx="1620305" cy="25246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2ABE72-85E1-5740-B180-9A03ABD04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520" y="4104973"/>
            <a:ext cx="3460280" cy="2585562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14CC117-7045-F847-904C-C5F35CBBB213}"/>
              </a:ext>
            </a:extLst>
          </p:cNvPr>
          <p:cNvSpPr/>
          <p:nvPr/>
        </p:nvSpPr>
        <p:spPr>
          <a:xfrm>
            <a:off x="914400" y="46736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CEB5C0-B145-414E-9E81-DF9FE677D35F}"/>
              </a:ext>
            </a:extLst>
          </p:cNvPr>
          <p:cNvSpPr/>
          <p:nvPr/>
        </p:nvSpPr>
        <p:spPr>
          <a:xfrm>
            <a:off x="914400" y="57785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5286BA-C10A-B746-9EB2-A4509CC569B0}"/>
              </a:ext>
            </a:extLst>
          </p:cNvPr>
          <p:cNvSpPr/>
          <p:nvPr/>
        </p:nvSpPr>
        <p:spPr>
          <a:xfrm>
            <a:off x="2438400" y="52197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826237-4E21-9242-A812-785BA027B0D0}"/>
              </a:ext>
            </a:extLst>
          </p:cNvPr>
          <p:cNvSpPr/>
          <p:nvPr/>
        </p:nvSpPr>
        <p:spPr>
          <a:xfrm>
            <a:off x="4318000" y="52197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3C4C8F9-645F-5D44-AD91-BB609884A3F9}"/>
              </a:ext>
            </a:extLst>
          </p:cNvPr>
          <p:cNvSpPr/>
          <p:nvPr/>
        </p:nvSpPr>
        <p:spPr>
          <a:xfrm>
            <a:off x="6248400" y="52324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44FCA78-F267-3443-AFE6-81B8079ADBAF}"/>
              </a:ext>
            </a:extLst>
          </p:cNvPr>
          <p:cNvSpPr/>
          <p:nvPr/>
        </p:nvSpPr>
        <p:spPr>
          <a:xfrm>
            <a:off x="7785100" y="52324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615F341-F96F-0C40-B75A-7B019E9735ED}"/>
              </a:ext>
            </a:extLst>
          </p:cNvPr>
          <p:cNvSpPr/>
          <p:nvPr/>
        </p:nvSpPr>
        <p:spPr>
          <a:xfrm>
            <a:off x="11315700" y="58420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1E4124C-36B1-3C41-8C37-442753D7ECF8}"/>
              </a:ext>
            </a:extLst>
          </p:cNvPr>
          <p:cNvSpPr/>
          <p:nvPr/>
        </p:nvSpPr>
        <p:spPr>
          <a:xfrm>
            <a:off x="7785100" y="55118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EB010E4-16D7-3E4B-AB00-A1D1E5081E98}"/>
              </a:ext>
            </a:extLst>
          </p:cNvPr>
          <p:cNvSpPr/>
          <p:nvPr/>
        </p:nvSpPr>
        <p:spPr>
          <a:xfrm>
            <a:off x="10033000" y="52832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0456705-9D12-4244-8114-599EBC6A1BBE}"/>
              </a:ext>
            </a:extLst>
          </p:cNvPr>
          <p:cNvSpPr/>
          <p:nvPr/>
        </p:nvSpPr>
        <p:spPr>
          <a:xfrm>
            <a:off x="2438400" y="63373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2295CE0-16E1-EE4F-B924-4DE70E12C589}"/>
              </a:ext>
            </a:extLst>
          </p:cNvPr>
          <p:cNvSpPr/>
          <p:nvPr/>
        </p:nvSpPr>
        <p:spPr>
          <a:xfrm>
            <a:off x="4305300" y="63246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33DC0BC-C336-6B41-A445-E270976B59D4}"/>
              </a:ext>
            </a:extLst>
          </p:cNvPr>
          <p:cNvSpPr/>
          <p:nvPr/>
        </p:nvSpPr>
        <p:spPr>
          <a:xfrm>
            <a:off x="10058400" y="64008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67329E-A8C3-2247-B433-F265A6501EF3}"/>
              </a:ext>
            </a:extLst>
          </p:cNvPr>
          <p:cNvSpPr/>
          <p:nvPr/>
        </p:nvSpPr>
        <p:spPr>
          <a:xfrm>
            <a:off x="7797800" y="46863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186B48A-B380-A74A-8268-1EDF76D79DE1}"/>
              </a:ext>
            </a:extLst>
          </p:cNvPr>
          <p:cNvSpPr/>
          <p:nvPr/>
        </p:nvSpPr>
        <p:spPr>
          <a:xfrm>
            <a:off x="11315700" y="46990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263E5E2-97A7-DE46-B424-C4D22E4EC144}"/>
              </a:ext>
            </a:extLst>
          </p:cNvPr>
          <p:cNvSpPr/>
          <p:nvPr/>
        </p:nvSpPr>
        <p:spPr>
          <a:xfrm>
            <a:off x="7797800" y="58166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AB9A88-C35D-8E47-ACB9-F5E3543B954B}"/>
              </a:ext>
            </a:extLst>
          </p:cNvPr>
          <p:cNvSpPr/>
          <p:nvPr/>
        </p:nvSpPr>
        <p:spPr>
          <a:xfrm>
            <a:off x="7797800" y="6337300"/>
            <a:ext cx="812800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F4CCB8-E59E-074A-96C2-34E9253C159A}"/>
              </a:ext>
            </a:extLst>
          </p:cNvPr>
          <p:cNvSpPr txBox="1"/>
          <p:nvPr/>
        </p:nvSpPr>
        <p:spPr>
          <a:xfrm>
            <a:off x="770888" y="2568693"/>
            <a:ext cx="11344912" cy="12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Cluster 7</a:t>
            </a:r>
          </a:p>
          <a:p>
            <a:pPr>
              <a:lnSpc>
                <a:spcPct val="150000"/>
              </a:lnSpc>
            </a:pPr>
            <a:r>
              <a:rPr lang="en-US" dirty="0"/>
              <a:t>This cluster also has extremes or high deviation from mean, but, this cluster contains roughly 10% of the total data points. Hence, this doesn’t seems as an outlier. Rather, its a more expensive treatment or state.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6477EA-E6F4-BD49-9872-AEE6845DF024}"/>
              </a:ext>
            </a:extLst>
          </p:cNvPr>
          <p:cNvSpPr/>
          <p:nvPr/>
        </p:nvSpPr>
        <p:spPr>
          <a:xfrm>
            <a:off x="308809" y="2657593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0429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613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Clustering </a:t>
            </a:r>
            <a:r>
              <a:rPr lang="en-US" sz="2400" b="1" u="sng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B379-2213-3841-9B16-5CACA6A1B720}"/>
              </a:ext>
            </a:extLst>
          </p:cNvPr>
          <p:cNvSpPr txBox="1"/>
          <p:nvPr/>
        </p:nvSpPr>
        <p:spPr>
          <a:xfrm>
            <a:off x="927100" y="1071599"/>
            <a:ext cx="439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Total Payments by Median Score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0E3CA5-3C16-7444-AD7A-7CBCA4F70609}"/>
              </a:ext>
            </a:extLst>
          </p:cNvPr>
          <p:cNvSpPr/>
          <p:nvPr/>
        </p:nvSpPr>
        <p:spPr>
          <a:xfrm>
            <a:off x="477721" y="1173199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81C43-840A-A840-A8D4-96DFC007280D}"/>
              </a:ext>
            </a:extLst>
          </p:cNvPr>
          <p:cNvSpPr txBox="1"/>
          <p:nvPr/>
        </p:nvSpPr>
        <p:spPr>
          <a:xfrm>
            <a:off x="6991352" y="1014550"/>
            <a:ext cx="454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Pocket Payment by Average Total Payments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AAC9B1-4CAF-AE40-9D27-1A84EEF936A8}"/>
              </a:ext>
            </a:extLst>
          </p:cNvPr>
          <p:cNvSpPr/>
          <p:nvPr/>
        </p:nvSpPr>
        <p:spPr>
          <a:xfrm>
            <a:off x="6529273" y="1103450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03C0B-D424-6C46-B570-E2063BDC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055531"/>
            <a:ext cx="4775200" cy="4260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EDEB08-F291-6E45-9F3D-2BF0D202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6" y="2055530"/>
            <a:ext cx="4775200" cy="426009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BB9E8-75D6-E944-A738-8A4D2090CC93}"/>
              </a:ext>
            </a:extLst>
          </p:cNvPr>
          <p:cNvCxnSpPr/>
          <p:nvPr/>
        </p:nvCxnSpPr>
        <p:spPr>
          <a:xfrm flipH="1" flipV="1">
            <a:off x="2798064" y="2514600"/>
            <a:ext cx="1938528" cy="16550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0938EC-2D7E-2F45-8BD8-B589453B152F}"/>
              </a:ext>
            </a:extLst>
          </p:cNvPr>
          <p:cNvCxnSpPr>
            <a:cxnSpLocks/>
          </p:cNvCxnSpPr>
          <p:nvPr/>
        </p:nvCxnSpPr>
        <p:spPr>
          <a:xfrm flipH="1" flipV="1">
            <a:off x="10314432" y="4041648"/>
            <a:ext cx="225552" cy="1439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C2B728-750B-D04F-BA40-6180BC876FF4}"/>
              </a:ext>
            </a:extLst>
          </p:cNvPr>
          <p:cNvSpPr txBox="1"/>
          <p:nvPr/>
        </p:nvSpPr>
        <p:spPr>
          <a:xfrm>
            <a:off x="308809" y="223934"/>
            <a:ext cx="25613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Clustering </a:t>
            </a:r>
            <a:r>
              <a:rPr lang="en-US" sz="2400" b="1" u="sng" dirty="0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625C5-977A-B04E-80D3-B8CA2789120F}"/>
              </a:ext>
            </a:extLst>
          </p:cNvPr>
          <p:cNvSpPr/>
          <p:nvPr/>
        </p:nvSpPr>
        <p:spPr>
          <a:xfrm>
            <a:off x="8273717" y="-15012"/>
            <a:ext cx="39303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5420 Anomaly Detection, Fall 2020</a:t>
            </a:r>
          </a:p>
          <a:p>
            <a:pPr algn="r"/>
            <a:r>
              <a:rPr lang="en-US" sz="1400" dirty="0"/>
              <a:t>- Harsh Dhanuka, hd2457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B379-2213-3841-9B16-5CACA6A1B720}"/>
              </a:ext>
            </a:extLst>
          </p:cNvPr>
          <p:cNvSpPr txBox="1"/>
          <p:nvPr/>
        </p:nvSpPr>
        <p:spPr>
          <a:xfrm>
            <a:off x="927100" y="1210951"/>
            <a:ext cx="745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 all the 14 variables to see cluster wise distribution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0E3CA5-3C16-7444-AD7A-7CBCA4F70609}"/>
              </a:ext>
            </a:extLst>
          </p:cNvPr>
          <p:cNvSpPr/>
          <p:nvPr/>
        </p:nvSpPr>
        <p:spPr>
          <a:xfrm>
            <a:off x="477721" y="1198251"/>
            <a:ext cx="397042" cy="397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9D720-D64B-D148-8282-F63D62E41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0"/>
          <a:stretch/>
        </p:blipFill>
        <p:spPr>
          <a:xfrm>
            <a:off x="122990" y="2072444"/>
            <a:ext cx="12006379" cy="463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61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{7B49BC02-FCD0-434C-AE4F-6236621B95F7}tf10001070</Template>
  <TotalTime>1359</TotalTime>
  <Words>499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EDA Assignment 5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Assignment</dc:title>
  <dc:creator>Dhanuka</dc:creator>
  <cp:lastModifiedBy>Dhanuka</cp:lastModifiedBy>
  <cp:revision>16</cp:revision>
  <dcterms:created xsi:type="dcterms:W3CDTF">2020-09-14T22:43:55Z</dcterms:created>
  <dcterms:modified xsi:type="dcterms:W3CDTF">2020-10-12T01:45:21Z</dcterms:modified>
</cp:coreProperties>
</file>