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sldIdLst>
    <p:sldId id="256" r:id="rId2"/>
    <p:sldId id="260" r:id="rId3"/>
    <p:sldId id="261" r:id="rId4"/>
    <p:sldId id="259" r:id="rId5"/>
    <p:sldId id="257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5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575EF5-1070-1E4B-B75A-4BCDDEDFDFB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5FD8-61BB-6442-9A5E-4BDD5BF1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Assignment 2</a:t>
            </a:r>
            <a:br>
              <a:rPr lang="en-US" dirty="0"/>
            </a:br>
            <a:r>
              <a:rPr lang="en-US" sz="2400" dirty="0"/>
              <a:t>Part 1(A)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8884-B82F-4B47-80A8-14754FF0D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5420 Anomaly Detection, Fall 2020</a:t>
            </a:r>
          </a:p>
          <a:p>
            <a:r>
              <a:rPr lang="en-US" dirty="0"/>
              <a:t>- Harsh Dhanuka, hd2457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55985-6F01-E142-8D65-EC4E9BF37FAC}"/>
              </a:ext>
            </a:extLst>
          </p:cNvPr>
          <p:cNvSpPr/>
          <p:nvPr/>
        </p:nvSpPr>
        <p:spPr>
          <a:xfrm>
            <a:off x="486191" y="5516864"/>
            <a:ext cx="11487505" cy="1052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Article: </a:t>
            </a:r>
            <a:r>
              <a:rPr lang="en-US" sz="2400" b="1" dirty="0">
                <a:solidFill>
                  <a:schemeClr val="accent1"/>
                </a:solidFill>
              </a:rPr>
              <a:t>Fraud Analytics </a:t>
            </a:r>
            <a:r>
              <a:rPr lang="en-US" sz="2000" b="1" dirty="0">
                <a:solidFill>
                  <a:schemeClr val="accent1"/>
                </a:solidFill>
              </a:rPr>
              <a:t>Using Descriptive, Predictive and Social Network Techniques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i="1" dirty="0"/>
              <a:t>- Bart </a:t>
            </a:r>
            <a:r>
              <a:rPr lang="en-US" sz="2000" i="1" dirty="0" err="1"/>
              <a:t>Baesens</a:t>
            </a:r>
            <a:r>
              <a:rPr lang="en-US" sz="2000" i="1" dirty="0"/>
              <a:t>, Veronique Van </a:t>
            </a:r>
            <a:r>
              <a:rPr lang="en-US" sz="2000" i="1" dirty="0" err="1"/>
              <a:t>Vlasselaer</a:t>
            </a:r>
            <a:r>
              <a:rPr lang="en-US" sz="2000" i="1" dirty="0"/>
              <a:t>, </a:t>
            </a:r>
            <a:r>
              <a:rPr lang="en-US" sz="2000" i="1" dirty="0" err="1"/>
              <a:t>Wouter</a:t>
            </a:r>
            <a:r>
              <a:rPr lang="en-US" sz="2000" i="1" dirty="0"/>
              <a:t> Verbeke (Wiley Production)</a:t>
            </a:r>
          </a:p>
        </p:txBody>
      </p:sp>
    </p:spTree>
    <p:extLst>
      <p:ext uri="{BB962C8B-B14F-4D97-AF65-F5344CB8AC3E}">
        <p14:creationId xmlns:p14="http://schemas.microsoft.com/office/powerpoint/2010/main" val="427811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A5C0-2CA0-CD49-8B6C-0212B72AFA3F}"/>
              </a:ext>
            </a:extLst>
          </p:cNvPr>
          <p:cNvSpPr txBox="1"/>
          <p:nvPr/>
        </p:nvSpPr>
        <p:spPr>
          <a:xfrm>
            <a:off x="7127384" y="2369805"/>
            <a:ext cx="4302616" cy="101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How Big Data helps in Fraud reduction: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/>
              <a:t>Corrective Measures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/>
              <a:t>Preventive Measures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55470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Key Takeaways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DC4FDB-2E00-B645-A609-A3520A613928}"/>
              </a:ext>
            </a:extLst>
          </p:cNvPr>
          <p:cNvSpPr/>
          <p:nvPr/>
        </p:nvSpPr>
        <p:spPr>
          <a:xfrm>
            <a:off x="6495894" y="105315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E32C0-D8DF-CA43-A5C6-D76075091846}"/>
              </a:ext>
            </a:extLst>
          </p:cNvPr>
          <p:cNvSpPr/>
          <p:nvPr/>
        </p:nvSpPr>
        <p:spPr>
          <a:xfrm>
            <a:off x="869970" y="933262"/>
            <a:ext cx="5013470" cy="259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5 characteristics associated with challenges related to developing a fraud detection system: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- Uncommon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- Imperceptibly concealed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- Well considered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- Time evolving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- Carefully organized crime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223E9-04F7-DE42-9265-0C0DB1545AB4}"/>
              </a:ext>
            </a:extLst>
          </p:cNvPr>
          <p:cNvSpPr/>
          <p:nvPr/>
        </p:nvSpPr>
        <p:spPr>
          <a:xfrm>
            <a:off x="296513" y="4060422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C72D8F-2C66-8E4A-A827-521C3A252738}"/>
              </a:ext>
            </a:extLst>
          </p:cNvPr>
          <p:cNvSpPr/>
          <p:nvPr/>
        </p:nvSpPr>
        <p:spPr>
          <a:xfrm>
            <a:off x="296513" y="105315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063087-7568-554B-BA52-87989F95B2B5}"/>
              </a:ext>
            </a:extLst>
          </p:cNvPr>
          <p:cNvSpPr/>
          <p:nvPr/>
        </p:nvSpPr>
        <p:spPr>
          <a:xfrm>
            <a:off x="869970" y="3935213"/>
            <a:ext cx="500228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Different types of Fraud in today’s world: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Credit Card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Insurance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Corruption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Counterfeit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Warranty</a:t>
            </a:r>
          </a:p>
          <a:p>
            <a:pPr marL="285750" indent="-285750" algn="just">
              <a:lnSpc>
                <a:spcPct val="114000"/>
              </a:lnSpc>
              <a:buFontTx/>
              <a:buChar char="-"/>
            </a:pPr>
            <a:r>
              <a:rPr lang="en-US" dirty="0"/>
              <a:t>Healthcare,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BBF7EB-E73E-9940-96E9-7AFA7D678776}"/>
              </a:ext>
            </a:extLst>
          </p:cNvPr>
          <p:cNvSpPr/>
          <p:nvPr/>
        </p:nvSpPr>
        <p:spPr>
          <a:xfrm>
            <a:off x="7127384" y="994672"/>
            <a:ext cx="4599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typical organization loses 5% of its revenues to fraud each year.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FDB210-0F85-3D4C-8D4A-9F9A77C4E29F}"/>
              </a:ext>
            </a:extLst>
          </p:cNvPr>
          <p:cNvSpPr/>
          <p:nvPr/>
        </p:nvSpPr>
        <p:spPr>
          <a:xfrm>
            <a:off x="6495894" y="2369805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13B13-D144-EF49-BB43-E81E43F9A1FC}"/>
              </a:ext>
            </a:extLst>
          </p:cNvPr>
          <p:cNvSpPr/>
          <p:nvPr/>
        </p:nvSpPr>
        <p:spPr>
          <a:xfrm>
            <a:off x="7127384" y="3935213"/>
            <a:ext cx="5002282" cy="1330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Using analytics to solve problems: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/>
              <a:t>Operational Efficiency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/>
              <a:t>Cost Savings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dirty="0"/>
              <a:t>Precision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9BD616-2283-554B-84E1-ADB33FC39CC3}"/>
              </a:ext>
            </a:extLst>
          </p:cNvPr>
          <p:cNvSpPr/>
          <p:nvPr/>
        </p:nvSpPr>
        <p:spPr>
          <a:xfrm>
            <a:off x="6495894" y="3935213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96759B-21E3-494B-8318-8D233BAE5AD2}"/>
              </a:ext>
            </a:extLst>
          </p:cNvPr>
          <p:cNvSpPr/>
          <p:nvPr/>
        </p:nvSpPr>
        <p:spPr>
          <a:xfrm>
            <a:off x="7127384" y="5513873"/>
            <a:ext cx="5002282" cy="698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Fraud Analytics Process Model</a:t>
            </a:r>
          </a:p>
          <a:p>
            <a:pPr>
              <a:lnSpc>
                <a:spcPct val="114000"/>
              </a:lnSpc>
            </a:pPr>
            <a:r>
              <a:rPr lang="en-US" dirty="0"/>
              <a:t>Fraud Data Scientist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16030E-3B11-714B-A3B8-1362C51BDCA4}"/>
              </a:ext>
            </a:extLst>
          </p:cNvPr>
          <p:cNvSpPr/>
          <p:nvPr/>
        </p:nvSpPr>
        <p:spPr>
          <a:xfrm>
            <a:off x="6495894" y="564165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35BC-2675-B640-9222-AC59C9E87206}"/>
              </a:ext>
            </a:extLst>
          </p:cNvPr>
          <p:cNvSpPr/>
          <p:nvPr/>
        </p:nvSpPr>
        <p:spPr>
          <a:xfrm>
            <a:off x="6326661" y="5387546"/>
            <a:ext cx="4868562" cy="925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A5C0-2CA0-CD49-8B6C-0212B72AFA3F}"/>
              </a:ext>
            </a:extLst>
          </p:cNvPr>
          <p:cNvSpPr txBox="1"/>
          <p:nvPr/>
        </p:nvSpPr>
        <p:spPr>
          <a:xfrm>
            <a:off x="1477376" y="5393927"/>
            <a:ext cx="3899438" cy="38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solidFill>
                  <a:schemeClr val="accent1"/>
                </a:solidFill>
              </a:rPr>
              <a:t>Fraud Analytics Process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55470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Key Takeaways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E4938-766F-2946-84B0-7CA4363D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3" y="1520286"/>
            <a:ext cx="6589304" cy="3422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57528-3A06-0448-9C4D-105B6FA8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31" y="1190537"/>
            <a:ext cx="5013159" cy="36805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D26B79-5DFC-424C-B8C9-A60803996667}"/>
              </a:ext>
            </a:extLst>
          </p:cNvPr>
          <p:cNvSpPr txBox="1"/>
          <p:nvPr/>
        </p:nvSpPr>
        <p:spPr>
          <a:xfrm>
            <a:off x="7525745" y="5327855"/>
            <a:ext cx="3899438" cy="38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solidFill>
                  <a:schemeClr val="accent1"/>
                </a:solidFill>
              </a:rPr>
              <a:t>Who is a Fraud Data Scientist?</a:t>
            </a:r>
          </a:p>
        </p:txBody>
      </p:sp>
    </p:spTree>
    <p:extLst>
      <p:ext uri="{BB962C8B-B14F-4D97-AF65-F5344CB8AC3E}">
        <p14:creationId xmlns:p14="http://schemas.microsoft.com/office/powerpoint/2010/main" val="28085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5FD8-61BB-6442-9A5E-4BDD5BF1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Assignment 2</a:t>
            </a:r>
            <a:br>
              <a:rPr lang="en-US" dirty="0"/>
            </a:br>
            <a:r>
              <a:rPr lang="en-US" sz="2400" dirty="0"/>
              <a:t>Part 1(b)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8884-B82F-4B47-80A8-14754FF0D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5420 Anomaly Detection, Fall 2020</a:t>
            </a:r>
          </a:p>
          <a:p>
            <a:r>
              <a:rPr lang="en-US" dirty="0"/>
              <a:t>- Harsh Dhanuka, hd2457</a:t>
            </a:r>
          </a:p>
        </p:txBody>
      </p:sp>
    </p:spTree>
    <p:extLst>
      <p:ext uri="{BB962C8B-B14F-4D97-AF65-F5344CB8AC3E}">
        <p14:creationId xmlns:p14="http://schemas.microsoft.com/office/powerpoint/2010/main" val="51025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393031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Initial Approach</a:t>
            </a:r>
            <a:r>
              <a:rPr lang="en-US" sz="2400" b="1" dirty="0">
                <a:solidFill>
                  <a:schemeClr val="bg1"/>
                </a:solidFill>
              </a:rPr>
              <a:t> to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FB554-CCF4-E84D-A173-0C9DE06BB1D8}"/>
              </a:ext>
            </a:extLst>
          </p:cNvPr>
          <p:cNvSpPr/>
          <p:nvPr/>
        </p:nvSpPr>
        <p:spPr>
          <a:xfrm>
            <a:off x="753112" y="1000962"/>
            <a:ext cx="10685776" cy="6274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Initial Data Cleanup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Date/Time Column – convert to month, day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Drop all ID columns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There are many columns which are entirely null or have constant values – DROP them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Convert columns to object/category – Gender, OS Type, Mobile Brands, etc.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Convert Loan Amount to specific categories / bins.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Dummy code the categorical variables – Label Encode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Handling NA’s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Convert all values like -99, -98, -999, -1 to </a:t>
            </a:r>
            <a:r>
              <a:rPr lang="en-US" b="1" dirty="0"/>
              <a:t>‘</a:t>
            </a:r>
            <a:r>
              <a:rPr lang="en-US" b="1" dirty="0" err="1"/>
              <a:t>np.nan</a:t>
            </a:r>
            <a:r>
              <a:rPr lang="en-US" b="1" dirty="0"/>
              <a:t>’</a:t>
            </a:r>
            <a:r>
              <a:rPr lang="en-US" dirty="0"/>
              <a:t>. This is because they are counts or days, cannot be negative.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Use the smart ‘</a:t>
            </a:r>
            <a:r>
              <a:rPr lang="en-US" b="1" dirty="0"/>
              <a:t>Iterative Imputer’ </a:t>
            </a:r>
            <a:r>
              <a:rPr lang="en-US" dirty="0"/>
              <a:t>from the </a:t>
            </a:r>
            <a:r>
              <a:rPr lang="en-US" dirty="0" err="1"/>
              <a:t>sklearn.impute</a:t>
            </a:r>
            <a:r>
              <a:rPr lang="en-US" dirty="0"/>
              <a:t> package to impute with </a:t>
            </a:r>
            <a:r>
              <a:rPr lang="en-US" b="1" dirty="0"/>
              <a:t>‘Median’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</p:spTree>
    <p:extLst>
      <p:ext uri="{BB962C8B-B14F-4D97-AF65-F5344CB8AC3E}">
        <p14:creationId xmlns:p14="http://schemas.microsoft.com/office/powerpoint/2010/main" val="32921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A5C0-2CA0-CD49-8B6C-0212B72AFA3F}"/>
              </a:ext>
            </a:extLst>
          </p:cNvPr>
          <p:cNvSpPr txBox="1"/>
          <p:nvPr/>
        </p:nvSpPr>
        <p:spPr>
          <a:xfrm>
            <a:off x="335578" y="898482"/>
            <a:ext cx="7938139" cy="295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Use </a:t>
            </a:r>
            <a:r>
              <a:rPr lang="en-US" b="1" dirty="0"/>
              <a:t>‘</a:t>
            </a:r>
            <a:r>
              <a:rPr lang="en-US" b="1" dirty="0" err="1"/>
              <a:t>qcut</a:t>
            </a:r>
            <a:r>
              <a:rPr lang="en-US" b="1" dirty="0"/>
              <a:t>’</a:t>
            </a:r>
            <a:r>
              <a:rPr lang="en-US" dirty="0"/>
              <a:t> to bin all numeric/integer variables. This is done for the raw data which has the NA’s. However, I do not use the binned variables for my model. This is just for understanding the data better.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Include the % Y by X graphs, which help get an insight as to whether the variable will be useful.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Check multi-collinearity amongst the variables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Understand the distribution and frequency counts of each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10" y="223934"/>
            <a:ext cx="415198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Exploratory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u="sng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431BE-235A-064E-8BC9-4E218CF8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" y="4202556"/>
            <a:ext cx="7941205" cy="20499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EE8FC8-0F64-2D42-B004-9F5E9413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49" y="1269434"/>
            <a:ext cx="3767410" cy="45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31146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Building the </a:t>
            </a:r>
            <a:r>
              <a:rPr lang="en-US" sz="2400" b="1" u="sng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92919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AD147-DFD6-0046-8578-CDF7473FB2A1}"/>
              </a:ext>
            </a:extLst>
          </p:cNvPr>
          <p:cNvSpPr/>
          <p:nvPr/>
        </p:nvSpPr>
        <p:spPr>
          <a:xfrm>
            <a:off x="256674" y="2812902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94305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EB0C81-F460-7941-BB40-3DA4292D6D13}"/>
              </a:ext>
            </a:extLst>
          </p:cNvPr>
          <p:cNvSpPr txBox="1"/>
          <p:nvPr/>
        </p:nvSpPr>
        <p:spPr>
          <a:xfrm>
            <a:off x="787758" y="2826757"/>
            <a:ext cx="95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Insights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4C6C5-4BE0-3045-BE34-35E66B2F3B07}"/>
              </a:ext>
            </a:extLst>
          </p:cNvPr>
          <p:cNvSpPr/>
          <p:nvPr/>
        </p:nvSpPr>
        <p:spPr>
          <a:xfrm>
            <a:off x="787758" y="3135802"/>
            <a:ext cx="11116640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 select the 17 most important features as per all models, and perform in-depth EDA and list detailed business insights for each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264456"/>
            <a:ext cx="11116640" cy="128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Run a basic Logistic Regression and RFE (Recursive Feature Elimination) to identify the n most important features. I do this for n = 15, 20, 30, 40, 50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best model I obtained was for n = 40 features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018C2E-A549-2D42-A655-AD297F4D1C44}"/>
              </a:ext>
            </a:extLst>
          </p:cNvPr>
          <p:cNvSpPr/>
          <p:nvPr/>
        </p:nvSpPr>
        <p:spPr>
          <a:xfrm>
            <a:off x="248436" y="4287476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608797-DC2A-B643-83F6-9D7C1E6B914D}"/>
              </a:ext>
            </a:extLst>
          </p:cNvPr>
          <p:cNvSpPr txBox="1"/>
          <p:nvPr/>
        </p:nvSpPr>
        <p:spPr>
          <a:xfrm>
            <a:off x="779520" y="4301331"/>
            <a:ext cx="95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E34969-8BE5-5D41-B19B-5458F5952782}"/>
              </a:ext>
            </a:extLst>
          </p:cNvPr>
          <p:cNvSpPr/>
          <p:nvPr/>
        </p:nvSpPr>
        <p:spPr>
          <a:xfrm>
            <a:off x="779520" y="4622733"/>
            <a:ext cx="11116640" cy="457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Split data to Train/Test with 25% in test, and build the LR model. Predict values for </a:t>
            </a:r>
            <a:r>
              <a:rPr lang="en-US" dirty="0" err="1"/>
              <a:t>loan_default</a:t>
            </a:r>
            <a:r>
              <a:rPr lang="en-US" dirty="0"/>
              <a:t>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AFDCC7-B28D-164A-89BD-9F025F013498}"/>
              </a:ext>
            </a:extLst>
          </p:cNvPr>
          <p:cNvSpPr/>
          <p:nvPr/>
        </p:nvSpPr>
        <p:spPr>
          <a:xfrm>
            <a:off x="240196" y="5453136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337A5A-60D7-E646-A904-034D4AA2F850}"/>
              </a:ext>
            </a:extLst>
          </p:cNvPr>
          <p:cNvSpPr txBox="1"/>
          <p:nvPr/>
        </p:nvSpPr>
        <p:spPr>
          <a:xfrm>
            <a:off x="771280" y="5466991"/>
            <a:ext cx="95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Gains Table, Lift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8330DD-4854-9A4E-9077-AB2F251042B3}"/>
              </a:ext>
            </a:extLst>
          </p:cNvPr>
          <p:cNvSpPr/>
          <p:nvPr/>
        </p:nvSpPr>
        <p:spPr>
          <a:xfrm>
            <a:off x="771280" y="5788393"/>
            <a:ext cx="11116640" cy="128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Using the predicted values, build and show graphically the Lift, ROC, Cumulative Lift, and </a:t>
            </a:r>
            <a:r>
              <a:rPr lang="en-US" dirty="0" err="1"/>
              <a:t>Komogorov</a:t>
            </a:r>
            <a:r>
              <a:rPr lang="en-US" dirty="0"/>
              <a:t>-Smirnov (K-S) line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90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{7B49BC02-FCD0-434C-AE4F-6236621B95F7}tf10001070</Template>
  <TotalTime>1245</TotalTime>
  <Words>577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EDA Assignment 2 Part 1(A)</vt:lpstr>
      <vt:lpstr>PowerPoint Presentation</vt:lpstr>
      <vt:lpstr>PowerPoint Presentation</vt:lpstr>
      <vt:lpstr>EDA Assignment 2 Part 1(b)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Dhanuka</dc:creator>
  <cp:lastModifiedBy>Dhanuka</cp:lastModifiedBy>
  <cp:revision>8</cp:revision>
  <dcterms:created xsi:type="dcterms:W3CDTF">2020-09-14T22:43:55Z</dcterms:created>
  <dcterms:modified xsi:type="dcterms:W3CDTF">2020-09-22T01:03:46Z</dcterms:modified>
</cp:coreProperties>
</file>