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sldIdLst>
    <p:sldId id="256" r:id="rId2"/>
    <p:sldId id="263" r:id="rId3"/>
    <p:sldId id="274" r:id="rId4"/>
    <p:sldId id="258" r:id="rId5"/>
    <p:sldId id="266" r:id="rId6"/>
    <p:sldId id="264" r:id="rId7"/>
    <p:sldId id="271" r:id="rId8"/>
    <p:sldId id="275" r:id="rId9"/>
    <p:sldId id="267" r:id="rId10"/>
    <p:sldId id="268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5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575EF5-1070-1E4B-B75A-4BCDDEDFDFB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FD8-61BB-6442-9A5E-4BDD5BF1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Assignment 6</a:t>
            </a:r>
            <a:br>
              <a:rPr lang="en-US" dirty="0"/>
            </a:br>
            <a:r>
              <a:rPr lang="en-US" sz="2400" dirty="0"/>
              <a:t>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8884-B82F-4B47-80A8-14754FF0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1220"/>
            <a:ext cx="7891272" cy="1069848"/>
          </a:xfrm>
        </p:spPr>
        <p:txBody>
          <a:bodyPr>
            <a:normAutofit/>
          </a:bodyPr>
          <a:lstStyle/>
          <a:p>
            <a:r>
              <a:rPr lang="en-US" sz="2400" dirty="0"/>
              <a:t>5420 Anomaly Detection, Fall 2020</a:t>
            </a:r>
          </a:p>
          <a:p>
            <a:r>
              <a:rPr lang="en-US" sz="2400" dirty="0"/>
              <a:t>- Harsh Dhanuka, hd2457</a:t>
            </a:r>
          </a:p>
        </p:txBody>
      </p:sp>
    </p:spTree>
    <p:extLst>
      <p:ext uri="{BB962C8B-B14F-4D97-AF65-F5344CB8AC3E}">
        <p14:creationId xmlns:p14="http://schemas.microsoft.com/office/powerpoint/2010/main" val="427811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25750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PCA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48E8D-3673-194D-8877-552E8492E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"/>
          <a:stretch/>
        </p:blipFill>
        <p:spPr>
          <a:xfrm>
            <a:off x="653716" y="3082758"/>
            <a:ext cx="4955842" cy="2563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20D81-E975-624D-96B2-33658A94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17" y="2814839"/>
            <a:ext cx="5580547" cy="330656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51D60BB-0C4A-A14A-BF53-2873BB4F3A6C}"/>
              </a:ext>
            </a:extLst>
          </p:cNvPr>
          <p:cNvSpPr/>
          <p:nvPr/>
        </p:nvSpPr>
        <p:spPr>
          <a:xfrm>
            <a:off x="256674" y="128479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D3CC3-C327-454A-8B65-C9BDACF50334}"/>
              </a:ext>
            </a:extLst>
          </p:cNvPr>
          <p:cNvSpPr txBox="1"/>
          <p:nvPr/>
        </p:nvSpPr>
        <p:spPr>
          <a:xfrm>
            <a:off x="787758" y="129865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F9C35-505C-5E47-8147-6FE231C2FD45}"/>
              </a:ext>
            </a:extLst>
          </p:cNvPr>
          <p:cNvSpPr/>
          <p:nvPr/>
        </p:nvSpPr>
        <p:spPr>
          <a:xfrm>
            <a:off x="787758" y="1620056"/>
            <a:ext cx="8737242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Check the statistics of the 4 clusters.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Here, I am showing the percentage of data points in each cluster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B9E736-A463-5B42-869E-548C40F8AD5E}"/>
              </a:ext>
            </a:extLst>
          </p:cNvPr>
          <p:cNvSpPr/>
          <p:nvPr/>
        </p:nvSpPr>
        <p:spPr>
          <a:xfrm>
            <a:off x="1836657" y="4073490"/>
            <a:ext cx="3629670" cy="1456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31709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Cluster </a:t>
            </a:r>
            <a:r>
              <a:rPr lang="en-US" sz="2400" b="1" u="sng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FB554-CCF4-E84D-A173-0C9DE06BB1D8}"/>
              </a:ext>
            </a:extLst>
          </p:cNvPr>
          <p:cNvSpPr/>
          <p:nvPr/>
        </p:nvSpPr>
        <p:spPr>
          <a:xfrm>
            <a:off x="257812" y="899363"/>
            <a:ext cx="7641588" cy="45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Cluster wise variable </a:t>
            </a:r>
            <a:r>
              <a:rPr lang="en-US" b="1" u="sng" dirty="0"/>
              <a:t>Averages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7172B-79BF-5B4F-B3A8-3DC7B3101977}"/>
              </a:ext>
            </a:extLst>
          </p:cNvPr>
          <p:cNvSpPr txBox="1"/>
          <p:nvPr/>
        </p:nvSpPr>
        <p:spPr>
          <a:xfrm>
            <a:off x="770888" y="1488860"/>
            <a:ext cx="6950712" cy="295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Cluster 2, 3 and 4 have less than 5% of the total data points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Out of these three clusters, </a:t>
            </a:r>
            <a:r>
              <a:rPr lang="en-US" u="sng" dirty="0"/>
              <a:t>cluster 4</a:t>
            </a:r>
            <a:r>
              <a:rPr lang="en-US" dirty="0"/>
              <a:t> has extremes or high standard deviation from mean for some variables, and hence, I will consider this cluster as suspicious.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Feature-wise cluster EDA will be imperative to justify this claim.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 the right, I evaluate a feature ‘Out of Pocket Payment’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4A4760-802E-0344-939F-2A20031609D6}"/>
              </a:ext>
            </a:extLst>
          </p:cNvPr>
          <p:cNvSpPr/>
          <p:nvPr/>
        </p:nvSpPr>
        <p:spPr>
          <a:xfrm>
            <a:off x="308809" y="1577760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77168-AA08-2943-9D95-3C6D5990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" y="5067045"/>
            <a:ext cx="12137190" cy="1629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8318F-8C00-554A-ACC8-77C25A97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05" y="1594867"/>
            <a:ext cx="4104304" cy="2950807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3C25A78-F139-A947-9770-96647748B46B}"/>
              </a:ext>
            </a:extLst>
          </p:cNvPr>
          <p:cNvSpPr/>
          <p:nvPr/>
        </p:nvSpPr>
        <p:spPr>
          <a:xfrm>
            <a:off x="1066800" y="6286500"/>
            <a:ext cx="927100" cy="372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15D32CD-0C05-C24E-930B-E64CF39CEF66}"/>
              </a:ext>
            </a:extLst>
          </p:cNvPr>
          <p:cNvSpPr/>
          <p:nvPr/>
        </p:nvSpPr>
        <p:spPr>
          <a:xfrm>
            <a:off x="7861300" y="6273800"/>
            <a:ext cx="927100" cy="372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50CDB5-4A55-CD44-A48A-87CBDF4854BD}"/>
              </a:ext>
            </a:extLst>
          </p:cNvPr>
          <p:cNvSpPr/>
          <p:nvPr/>
        </p:nvSpPr>
        <p:spPr>
          <a:xfrm>
            <a:off x="11264900" y="6286500"/>
            <a:ext cx="927100" cy="372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9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8026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Business </a:t>
            </a:r>
            <a:r>
              <a:rPr lang="en-US" sz="2400" b="1" u="sng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7172B-79BF-5B4F-B3A8-3DC7B3101977}"/>
              </a:ext>
            </a:extLst>
          </p:cNvPr>
          <p:cNvSpPr txBox="1"/>
          <p:nvPr/>
        </p:nvSpPr>
        <p:spPr>
          <a:xfrm>
            <a:off x="770887" y="1222160"/>
            <a:ext cx="5807713" cy="336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Scores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y-by-average-score gives us insights about the clusters which are anomalies, as the anomalies might have a very high score compared to others.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 see that cluster 4 has a score almost 9 times higher than all other clusters. So, I can safely conclude that Cluster 4 is highly suspicious.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4A4760-802E-0344-939F-2A20031609D6}"/>
              </a:ext>
            </a:extLst>
          </p:cNvPr>
          <p:cNvSpPr/>
          <p:nvPr/>
        </p:nvSpPr>
        <p:spPr>
          <a:xfrm>
            <a:off x="308809" y="1311060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9F85F-6DBF-A945-801C-FB488402B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85026"/>
          <a:stretch/>
        </p:blipFill>
        <p:spPr>
          <a:xfrm>
            <a:off x="6889356" y="1258469"/>
            <a:ext cx="2712206" cy="24917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F55F03-AD9B-DB4D-B846-32B039717440}"/>
              </a:ext>
            </a:extLst>
          </p:cNvPr>
          <p:cNvSpPr/>
          <p:nvPr/>
        </p:nvSpPr>
        <p:spPr>
          <a:xfrm>
            <a:off x="794751" y="4337532"/>
            <a:ext cx="10508249" cy="211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prstClr val="black"/>
              </a:solidFill>
              <a:latin typeface="HelveticaNeue" panose="02000503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So, I would pass on the 638 specific entries of the Cluster 4 to the relevant authorities, and call for further investigation on each of the entries, to understand of they are true anomalies. I will provide all the reasoning as I have highlighted above, as to the differences in the means, and walk through the process I have done.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5F96D9-220C-904B-9F62-B509F5F2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674" y="1311060"/>
            <a:ext cx="2360560" cy="249170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4411A9-745A-CC4C-B05A-7CB741F13F12}"/>
              </a:ext>
            </a:extLst>
          </p:cNvPr>
          <p:cNvSpPr/>
          <p:nvPr/>
        </p:nvSpPr>
        <p:spPr>
          <a:xfrm>
            <a:off x="8699862" y="3204813"/>
            <a:ext cx="3213772" cy="507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217649" y="1005998"/>
            <a:ext cx="4879468" cy="528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b="1" dirty="0"/>
              <a:t>1.  Revised 2 features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Grouped the ‘Sum total of Total Discharged’ by Provider Name, and State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‘Median Score by Provider’ grouped by the Provider Name, and State</a:t>
            </a:r>
          </a:p>
          <a:p>
            <a:pPr algn="just">
              <a:lnSpc>
                <a:spcPct val="135000"/>
              </a:lnSpc>
            </a:pPr>
            <a:endParaRPr lang="en-US" dirty="0"/>
          </a:p>
          <a:p>
            <a:pPr algn="just">
              <a:lnSpc>
                <a:spcPct val="135000"/>
              </a:lnSpc>
            </a:pPr>
            <a:r>
              <a:rPr lang="en-US" b="1" dirty="0"/>
              <a:t>2. Drop 7 variables with high multi-collinearity</a:t>
            </a:r>
          </a:p>
          <a:p>
            <a:pPr algn="just">
              <a:lnSpc>
                <a:spcPct val="135000"/>
              </a:lnSpc>
            </a:pPr>
            <a:endParaRPr lang="en-US" dirty="0"/>
          </a:p>
          <a:p>
            <a:pPr algn="just">
              <a:lnSpc>
                <a:spcPct val="135000"/>
              </a:lnSpc>
            </a:pPr>
            <a:r>
              <a:rPr lang="en-US" b="1" dirty="0"/>
              <a:t>3.  Split to </a:t>
            </a:r>
            <a:r>
              <a:rPr lang="en-US" b="1" dirty="0" err="1"/>
              <a:t>train_test</a:t>
            </a:r>
            <a:r>
              <a:rPr lang="en-US" b="1" dirty="0"/>
              <a:t>:</a:t>
            </a:r>
          </a:p>
          <a:p>
            <a:pPr algn="just">
              <a:lnSpc>
                <a:spcPct val="135000"/>
              </a:lnSpc>
            </a:pPr>
            <a:r>
              <a:rPr lang="en-US" dirty="0"/>
              <a:t>-   75% split, train has 75% of the data.</a:t>
            </a:r>
          </a:p>
          <a:p>
            <a:pPr algn="just">
              <a:lnSpc>
                <a:spcPct val="135000"/>
              </a:lnSpc>
            </a:pPr>
            <a:r>
              <a:rPr lang="en-US" dirty="0"/>
              <a:t>-  Now, for the test data, I will be using the </a:t>
            </a:r>
            <a:r>
              <a:rPr lang="en-US" b="1" dirty="0"/>
              <a:t>entire 100% data</a:t>
            </a:r>
            <a:r>
              <a:rPr lang="en-US" dirty="0"/>
              <a:t>, as even the train data has anomalies.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10" y="223934"/>
            <a:ext cx="249789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5B75-2A8E-354C-AA5D-EEC8B599B39B}"/>
              </a:ext>
            </a:extLst>
          </p:cNvPr>
          <p:cNvSpPr/>
          <p:nvPr/>
        </p:nvSpPr>
        <p:spPr>
          <a:xfrm>
            <a:off x="11239500" y="6057900"/>
            <a:ext cx="6858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DBDA-4720-024A-AAD8-036577530D90}"/>
              </a:ext>
            </a:extLst>
          </p:cNvPr>
          <p:cNvSpPr txBox="1"/>
          <p:nvPr/>
        </p:nvSpPr>
        <p:spPr>
          <a:xfrm>
            <a:off x="7670800" y="796681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Heatmap for multi-collinearity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27636-E39F-E049-8E1A-47B3BE31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49" y="1208854"/>
            <a:ext cx="7139251" cy="54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3AAA7-43F8-7840-95EB-8ABBE91FE935}"/>
              </a:ext>
            </a:extLst>
          </p:cNvPr>
          <p:cNvSpPr txBox="1"/>
          <p:nvPr/>
        </p:nvSpPr>
        <p:spPr>
          <a:xfrm>
            <a:off x="320515" y="215590"/>
            <a:ext cx="25750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</a:rPr>
              <a:t>kNN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F85F6-8FB0-A549-AE14-6EB25DFE6C0A}"/>
              </a:ext>
            </a:extLst>
          </p:cNvPr>
          <p:cNvSpPr txBox="1"/>
          <p:nvPr/>
        </p:nvSpPr>
        <p:spPr>
          <a:xfrm>
            <a:off x="320515" y="1005998"/>
            <a:ext cx="6143785" cy="192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dirty="0"/>
              <a:t>KNN represents a classification algorithm that will give new data points accordingly to the k number or the closest data points, while k-means clustering is an unsupervised clustering algorithm that gathers and groups data into k number of clusters.</a:t>
            </a:r>
          </a:p>
        </p:txBody>
      </p:sp>
      <p:pic>
        <p:nvPicPr>
          <p:cNvPr id="1026" name="Picture 2" descr="KNN Classification using Scikit-learn - DataCamp">
            <a:extLst>
              <a:ext uri="{FF2B5EF4-FFF2-40B4-BE49-F238E27FC236}">
                <a16:creationId xmlns:a16="http://schemas.microsoft.com/office/drawing/2014/main" id="{F21012DB-1ABF-DB4E-8A70-921BB255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75" y="917219"/>
            <a:ext cx="4806950" cy="41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411719-8C81-2247-8367-A9BFC5BCA446}"/>
              </a:ext>
            </a:extLst>
          </p:cNvPr>
          <p:cNvSpPr/>
          <p:nvPr/>
        </p:nvSpPr>
        <p:spPr>
          <a:xfrm>
            <a:off x="280906" y="3069388"/>
            <a:ext cx="7859794" cy="378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k-NN classification, the output is a class membership.  An object is classified by a plurality vote of its neighbors, with the object being assigned to the class most common among its k nearest neighbors (k is a positive integer, typically small). If k = 1, then the object is simply assigned to the class of that single nearest neighbor.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dirty="0"/>
              <a:t>k-NN is a type of instance-based learning, or lazy learning, where the function is only approximated locally and all computation is deferred until function evaluation. </a:t>
            </a:r>
          </a:p>
        </p:txBody>
      </p:sp>
    </p:spTree>
    <p:extLst>
      <p:ext uri="{BB962C8B-B14F-4D97-AF65-F5344CB8AC3E}">
        <p14:creationId xmlns:p14="http://schemas.microsoft.com/office/powerpoint/2010/main" val="3201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25750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</a:rPr>
              <a:t>kNN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92919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AD147-DFD6-0046-8578-CDF7473FB2A1}"/>
              </a:ext>
            </a:extLst>
          </p:cNvPr>
          <p:cNvSpPr/>
          <p:nvPr/>
        </p:nvSpPr>
        <p:spPr>
          <a:xfrm>
            <a:off x="256674" y="2343002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94305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EB0C81-F460-7941-BB40-3DA4292D6D13}"/>
              </a:ext>
            </a:extLst>
          </p:cNvPr>
          <p:cNvSpPr txBox="1"/>
          <p:nvPr/>
        </p:nvSpPr>
        <p:spPr>
          <a:xfrm>
            <a:off x="787759" y="2331457"/>
            <a:ext cx="58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4C6C5-4BE0-3045-BE34-35E66B2F3B07}"/>
              </a:ext>
            </a:extLst>
          </p:cNvPr>
          <p:cNvSpPr/>
          <p:nvPr/>
        </p:nvSpPr>
        <p:spPr>
          <a:xfrm>
            <a:off x="787758" y="2665902"/>
            <a:ext cx="5841642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average scores go from -0.5 to 120. So, I make a subset with scores less than 4.0 to visualize better.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264456"/>
            <a:ext cx="5841642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Build initial model, and check stability by using the ‘Average’ aggregate method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18C2E-A549-2D42-A655-AD297F4D1C44}"/>
              </a:ext>
            </a:extLst>
          </p:cNvPr>
          <p:cNvSpPr/>
          <p:nvPr/>
        </p:nvSpPr>
        <p:spPr>
          <a:xfrm>
            <a:off x="6394277" y="75748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608797-DC2A-B643-83F6-9D7C1E6B914D}"/>
              </a:ext>
            </a:extLst>
          </p:cNvPr>
          <p:cNvSpPr txBox="1"/>
          <p:nvPr/>
        </p:nvSpPr>
        <p:spPr>
          <a:xfrm>
            <a:off x="6925362" y="771344"/>
            <a:ext cx="5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Reasonable Boundaries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E34969-8BE5-5D41-B19B-5458F5952782}"/>
              </a:ext>
            </a:extLst>
          </p:cNvPr>
          <p:cNvSpPr/>
          <p:nvPr/>
        </p:nvSpPr>
        <p:spPr>
          <a:xfrm>
            <a:off x="6925361" y="1092746"/>
            <a:ext cx="5266639" cy="211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 will chose 3 different cut points, which are: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0.0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1.0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5.0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will result in a 4 cluster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3FE86-E86E-AE4E-B0D2-DFD0AC39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75" y="3680605"/>
            <a:ext cx="9735925" cy="30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25750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</a:rPr>
              <a:t>kNN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28479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29865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620056"/>
            <a:ext cx="8737242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Check the statistics of the 4 clusters.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Here, I am showing the percentage of data points in each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F9942-8B3F-2A48-B0FF-C950DFF9C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5"/>
          <a:stretch/>
        </p:blipFill>
        <p:spPr>
          <a:xfrm>
            <a:off x="608557" y="3389639"/>
            <a:ext cx="4547822" cy="2317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59D6E-929F-0946-88F6-596FA894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84" y="2939523"/>
            <a:ext cx="5397500" cy="321817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7EA428-D765-6B4A-8A7A-CF526287C3B6}"/>
              </a:ext>
            </a:extLst>
          </p:cNvPr>
          <p:cNvSpPr/>
          <p:nvPr/>
        </p:nvSpPr>
        <p:spPr>
          <a:xfrm>
            <a:off x="1595357" y="4724400"/>
            <a:ext cx="3629670" cy="9704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31709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Cluster </a:t>
            </a:r>
            <a:r>
              <a:rPr lang="en-US" sz="2400" b="1" u="sng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FB554-CCF4-E84D-A173-0C9DE06BB1D8}"/>
              </a:ext>
            </a:extLst>
          </p:cNvPr>
          <p:cNvSpPr/>
          <p:nvPr/>
        </p:nvSpPr>
        <p:spPr>
          <a:xfrm>
            <a:off x="257812" y="899363"/>
            <a:ext cx="7641588" cy="45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Cluster wise variable </a:t>
            </a:r>
            <a:r>
              <a:rPr lang="en-US" b="1" u="sng" dirty="0"/>
              <a:t>Averages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7172B-79BF-5B4F-B3A8-3DC7B3101977}"/>
              </a:ext>
            </a:extLst>
          </p:cNvPr>
          <p:cNvSpPr txBox="1"/>
          <p:nvPr/>
        </p:nvSpPr>
        <p:spPr>
          <a:xfrm>
            <a:off x="770888" y="1488860"/>
            <a:ext cx="6950712" cy="295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Cluster 3 and 4 have less than 5% of the total data points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Out of these two clusters, </a:t>
            </a:r>
            <a:r>
              <a:rPr lang="en-US" u="sng" dirty="0"/>
              <a:t>cluster 4</a:t>
            </a:r>
            <a:r>
              <a:rPr lang="en-US" dirty="0"/>
              <a:t> has extremes or high standard deviation from mean for some variables, and hence, I will consider this cluster as suspicious.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Feature-wise cluster EDA will be imperative to justify this claim.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 the right, I evaluate a feature ‘Median Score’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4A4760-802E-0344-939F-2A20031609D6}"/>
              </a:ext>
            </a:extLst>
          </p:cNvPr>
          <p:cNvSpPr/>
          <p:nvPr/>
        </p:nvSpPr>
        <p:spPr>
          <a:xfrm>
            <a:off x="308809" y="1577760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9F85F-6DBF-A945-801C-FB488402B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0"/>
          <a:stretch/>
        </p:blipFill>
        <p:spPr>
          <a:xfrm>
            <a:off x="3811" y="5123178"/>
            <a:ext cx="10755677" cy="1620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B73FE-DDCB-F64F-8BAC-C636E574C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23"/>
          <a:stretch/>
        </p:blipFill>
        <p:spPr>
          <a:xfrm>
            <a:off x="10718799" y="5110478"/>
            <a:ext cx="1418391" cy="16027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8DD581-8EF2-A447-AB8E-654F33A9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517" y="1652272"/>
            <a:ext cx="4073574" cy="288162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6EAB04-F9FD-E24B-910A-5A3337CF841D}"/>
              </a:ext>
            </a:extLst>
          </p:cNvPr>
          <p:cNvSpPr/>
          <p:nvPr/>
        </p:nvSpPr>
        <p:spPr>
          <a:xfrm>
            <a:off x="1028700" y="6388100"/>
            <a:ext cx="939800" cy="325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5EF0E99-8057-E244-8D72-FC302FF20DE9}"/>
              </a:ext>
            </a:extLst>
          </p:cNvPr>
          <p:cNvSpPr/>
          <p:nvPr/>
        </p:nvSpPr>
        <p:spPr>
          <a:xfrm>
            <a:off x="2832100" y="6375400"/>
            <a:ext cx="939800" cy="325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6B821CA-C0C6-8E4E-9A43-BF3BA1EF5B1A}"/>
              </a:ext>
            </a:extLst>
          </p:cNvPr>
          <p:cNvSpPr/>
          <p:nvPr/>
        </p:nvSpPr>
        <p:spPr>
          <a:xfrm>
            <a:off x="11214100" y="6362700"/>
            <a:ext cx="939800" cy="325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BB73D0-2B54-8446-94A6-E505AEEAA0A6}"/>
              </a:ext>
            </a:extLst>
          </p:cNvPr>
          <p:cNvSpPr/>
          <p:nvPr/>
        </p:nvSpPr>
        <p:spPr>
          <a:xfrm>
            <a:off x="7835900" y="6375400"/>
            <a:ext cx="939800" cy="325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7391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Business </a:t>
            </a:r>
            <a:r>
              <a:rPr lang="en-US" sz="2400" b="1" u="sng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7172B-79BF-5B4F-B3A8-3DC7B3101977}"/>
              </a:ext>
            </a:extLst>
          </p:cNvPr>
          <p:cNvSpPr txBox="1"/>
          <p:nvPr/>
        </p:nvSpPr>
        <p:spPr>
          <a:xfrm>
            <a:off x="770887" y="1222160"/>
            <a:ext cx="5807713" cy="336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Scores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y-by-average-score gives us insights about the clusters which are anomalies, as the anomalies might have a very high score compared to others.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 see that cluster 4 has a score almost 13-14 times higher than all other clusters. So, I can safely conclude that Cluster 4 is highly suspicious.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4A4760-802E-0344-939F-2A20031609D6}"/>
              </a:ext>
            </a:extLst>
          </p:cNvPr>
          <p:cNvSpPr/>
          <p:nvPr/>
        </p:nvSpPr>
        <p:spPr>
          <a:xfrm>
            <a:off x="308809" y="1311060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9F85F-6DBF-A945-801C-FB488402B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85026"/>
          <a:stretch/>
        </p:blipFill>
        <p:spPr>
          <a:xfrm>
            <a:off x="6889356" y="1258469"/>
            <a:ext cx="2712206" cy="2491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B73FE-DDCB-F64F-8BAC-C636E574C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9"/>
          <a:stretch/>
        </p:blipFill>
        <p:spPr>
          <a:xfrm>
            <a:off x="9513199" y="1226239"/>
            <a:ext cx="2435027" cy="2536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F55F03-AD9B-DB4D-B846-32B039717440}"/>
              </a:ext>
            </a:extLst>
          </p:cNvPr>
          <p:cNvSpPr/>
          <p:nvPr/>
        </p:nvSpPr>
        <p:spPr>
          <a:xfrm>
            <a:off x="883651" y="4401032"/>
            <a:ext cx="10508249" cy="211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prstClr val="black"/>
              </a:solidFill>
              <a:latin typeface="HelveticaNeue" panose="02000503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So, I would pass on the 256 specific entries of the Cluster 4 to the relevant authorities, and call for further investigation on each of the entries, to understand of they are true anomalies. I will provide all the reasoning as I have highlighted above, as to the differences in the means, and walk through the process I have done.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2D45E7-FD9F-0E4C-B7A8-D3CEAEC2F6CB}"/>
              </a:ext>
            </a:extLst>
          </p:cNvPr>
          <p:cNvSpPr/>
          <p:nvPr/>
        </p:nvSpPr>
        <p:spPr>
          <a:xfrm>
            <a:off x="8598798" y="3215619"/>
            <a:ext cx="3374827" cy="483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3AAA7-43F8-7840-95EB-8ABBE91FE935}"/>
              </a:ext>
            </a:extLst>
          </p:cNvPr>
          <p:cNvSpPr txBox="1"/>
          <p:nvPr/>
        </p:nvSpPr>
        <p:spPr>
          <a:xfrm>
            <a:off x="320515" y="215590"/>
            <a:ext cx="25750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PCA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F85F6-8FB0-A549-AE14-6EB25DFE6C0A}"/>
              </a:ext>
            </a:extLst>
          </p:cNvPr>
          <p:cNvSpPr txBox="1"/>
          <p:nvPr/>
        </p:nvSpPr>
        <p:spPr>
          <a:xfrm>
            <a:off x="320515" y="1005998"/>
            <a:ext cx="6143785" cy="192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b="1" dirty="0"/>
              <a:t>Principal component analysis (PCA) </a:t>
            </a:r>
            <a:r>
              <a:rPr lang="en-US" dirty="0"/>
              <a:t>is the process of computing the principal components and using them to perform a change of basis on the data, sometimes using only the first few principal components and ignoring the rest.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11719-8C81-2247-8367-A9BFC5BCA446}"/>
              </a:ext>
            </a:extLst>
          </p:cNvPr>
          <p:cNvSpPr/>
          <p:nvPr/>
        </p:nvSpPr>
        <p:spPr>
          <a:xfrm>
            <a:off x="280906" y="3069388"/>
            <a:ext cx="6143785" cy="128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PCA is used in exploratory data analysis and for making predictive models. It is commonly used for dimensionality reduction by projecting each data point</a:t>
            </a:r>
          </a:p>
        </p:txBody>
      </p:sp>
      <p:pic>
        <p:nvPicPr>
          <p:cNvPr id="2050" name="Picture 2" descr="PCA clearly explained —When, Why, How to use it and feature importance: A  guide in Python | by Serafeim Loukas | Towards Data Science">
            <a:extLst>
              <a:ext uri="{FF2B5EF4-FFF2-40B4-BE49-F238E27FC236}">
                <a16:creationId xmlns:a16="http://schemas.microsoft.com/office/drawing/2014/main" id="{3FB4426D-5470-2648-90AA-52C88F7B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58" y="446422"/>
            <a:ext cx="5374542" cy="36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E457B2-1207-EF49-A5F6-CB205882D984}"/>
              </a:ext>
            </a:extLst>
          </p:cNvPr>
          <p:cNvSpPr/>
          <p:nvPr/>
        </p:nvSpPr>
        <p:spPr>
          <a:xfrm>
            <a:off x="320514" y="4291767"/>
            <a:ext cx="11198385" cy="211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onto only the first few principal components to obtain lower-dimensional data while preserving as much of the data's variation as possible. The first principal component can equivalently be defined as a direction that maximizes the variance of the projected data. The </a:t>
            </a:r>
            <a:r>
              <a:rPr lang="en-US" dirty="0" err="1"/>
              <a:t>ith</a:t>
            </a:r>
            <a:r>
              <a:rPr lang="en-US" dirty="0"/>
              <a:t> principal component can be taken as a direction orthogonal to the first i−1 principal components that maximizes the variance of the projected data.</a:t>
            </a:r>
          </a:p>
        </p:txBody>
      </p:sp>
    </p:spTree>
    <p:extLst>
      <p:ext uri="{BB962C8B-B14F-4D97-AF65-F5344CB8AC3E}">
        <p14:creationId xmlns:p14="http://schemas.microsoft.com/office/powerpoint/2010/main" val="386061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25750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PCA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92919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AD147-DFD6-0046-8578-CDF7473FB2A1}"/>
              </a:ext>
            </a:extLst>
          </p:cNvPr>
          <p:cNvSpPr/>
          <p:nvPr/>
        </p:nvSpPr>
        <p:spPr>
          <a:xfrm>
            <a:off x="256674" y="2343002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94305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EB0C81-F460-7941-BB40-3DA4292D6D13}"/>
              </a:ext>
            </a:extLst>
          </p:cNvPr>
          <p:cNvSpPr txBox="1"/>
          <p:nvPr/>
        </p:nvSpPr>
        <p:spPr>
          <a:xfrm>
            <a:off x="787759" y="2331457"/>
            <a:ext cx="58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4C6C5-4BE0-3045-BE34-35E66B2F3B07}"/>
              </a:ext>
            </a:extLst>
          </p:cNvPr>
          <p:cNvSpPr/>
          <p:nvPr/>
        </p:nvSpPr>
        <p:spPr>
          <a:xfrm>
            <a:off x="787758" y="2665902"/>
            <a:ext cx="5841642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scores go from -0.1 to 70. So I make a subset of scores less than 4.0 to visualize better.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264456"/>
            <a:ext cx="5841642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Build initial model, and check stability by using the ‘Average’ aggregate method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18C2E-A549-2D42-A655-AD297F4D1C44}"/>
              </a:ext>
            </a:extLst>
          </p:cNvPr>
          <p:cNvSpPr/>
          <p:nvPr/>
        </p:nvSpPr>
        <p:spPr>
          <a:xfrm>
            <a:off x="6394277" y="75748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608797-DC2A-B643-83F6-9D7C1E6B914D}"/>
              </a:ext>
            </a:extLst>
          </p:cNvPr>
          <p:cNvSpPr txBox="1"/>
          <p:nvPr/>
        </p:nvSpPr>
        <p:spPr>
          <a:xfrm>
            <a:off x="6925362" y="771344"/>
            <a:ext cx="5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Reasonable Boundaries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E34969-8BE5-5D41-B19B-5458F5952782}"/>
              </a:ext>
            </a:extLst>
          </p:cNvPr>
          <p:cNvSpPr/>
          <p:nvPr/>
        </p:nvSpPr>
        <p:spPr>
          <a:xfrm>
            <a:off x="6925361" y="1092746"/>
            <a:ext cx="5114239" cy="211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 will chose 3 different cut points, which are: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0.0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1.0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5.0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will result in a 4 cluster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33C63-193D-1249-BEA9-276A7E8F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42" y="3661904"/>
            <a:ext cx="9449158" cy="3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57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{7B49BC02-FCD0-434C-AE4F-6236621B95F7}tf10001070</Template>
  <TotalTime>1448</TotalTime>
  <Words>1081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HelveticaNeue</vt:lpstr>
      <vt:lpstr>Rockwell</vt:lpstr>
      <vt:lpstr>Rockwell Condensed</vt:lpstr>
      <vt:lpstr>Rockwell Extra Bold</vt:lpstr>
      <vt:lpstr>Wingdings</vt:lpstr>
      <vt:lpstr>Wood Type</vt:lpstr>
      <vt:lpstr>EDA Assignment 6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Dhanuka</dc:creator>
  <cp:lastModifiedBy>Dhanuka</cp:lastModifiedBy>
  <cp:revision>20</cp:revision>
  <dcterms:created xsi:type="dcterms:W3CDTF">2020-09-14T22:43:55Z</dcterms:created>
  <dcterms:modified xsi:type="dcterms:W3CDTF">2020-10-19T18:21:54Z</dcterms:modified>
</cp:coreProperties>
</file>