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9" r:id="rId1"/>
  </p:sldMasterIdLst>
  <p:sldIdLst>
    <p:sldId id="256" r:id="rId2"/>
    <p:sldId id="263" r:id="rId3"/>
    <p:sldId id="286" r:id="rId4"/>
    <p:sldId id="287" r:id="rId5"/>
    <p:sldId id="274" r:id="rId6"/>
    <p:sldId id="284" r:id="rId7"/>
    <p:sldId id="258" r:id="rId8"/>
    <p:sldId id="285" r:id="rId9"/>
    <p:sldId id="275" r:id="rId10"/>
    <p:sldId id="266" r:id="rId11"/>
    <p:sldId id="264" r:id="rId12"/>
    <p:sldId id="271" r:id="rId13"/>
    <p:sldId id="276" r:id="rId14"/>
    <p:sldId id="277" r:id="rId15"/>
    <p:sldId id="279" r:id="rId16"/>
    <p:sldId id="280"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1"/>
    <p:restoredTop sz="94505"/>
  </p:normalViewPr>
  <p:slideViewPr>
    <p:cSldViewPr snapToGrid="0" snapToObjects="1">
      <p:cViewPr varScale="1">
        <p:scale>
          <a:sx n="101" d="100"/>
          <a:sy n="101"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1808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75EF5-1070-1E4B-B75A-4BCDDEDFDFB5}"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398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7840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39811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6575EF5-1070-1E4B-B75A-4BCDDEDFDFB5}" type="datetimeFigureOut">
              <a:rPr lang="en-US" smtClean="0"/>
              <a:t>10/23/20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28356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75EF5-1070-1E4B-B75A-4BCDDEDFDFB5}" type="datetimeFigureOut">
              <a:rPr lang="en-US" smtClean="0"/>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85110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75EF5-1070-1E4B-B75A-4BCDDEDFDFB5}" type="datetimeFigureOut">
              <a:rPr lang="en-US" smtClean="0"/>
              <a:t>10/23/20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E4DA6-5771-F242-89F5-212E601D2EE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0877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575EF5-1070-1E4B-B75A-4BCDDEDFDFB5}" type="datetimeFigureOut">
              <a:rPr lang="en-US" smtClean="0"/>
              <a:t>10/23/20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E4DA6-5771-F242-89F5-212E601D2EE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55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75EF5-1070-1E4B-B75A-4BCDDEDFDFB5}" type="datetimeFigureOut">
              <a:rPr lang="en-US" smtClean="0"/>
              <a:t>10/23/20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92717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10/23/20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8885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10/23/20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706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575EF5-1070-1E4B-B75A-4BCDDEDFDFB5}" type="datetimeFigureOut">
              <a:rPr lang="en-US" smtClean="0"/>
              <a:t>10/23/20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6E4DA6-5771-F242-89F5-212E601D2EE3}" type="slidenum">
              <a:rPr lang="en-US" smtClean="0"/>
              <a:t>‹#›</a:t>
            </a:fld>
            <a:endParaRPr lang="en-US"/>
          </a:p>
        </p:txBody>
      </p:sp>
    </p:spTree>
    <p:extLst>
      <p:ext uri="{BB962C8B-B14F-4D97-AF65-F5344CB8AC3E}">
        <p14:creationId xmlns:p14="http://schemas.microsoft.com/office/powerpoint/2010/main" val="1772518312"/>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5FD8-61BB-6442-9A5E-4BDD5BF130FD}"/>
              </a:ext>
            </a:extLst>
          </p:cNvPr>
          <p:cNvSpPr>
            <a:spLocks noGrp="1"/>
          </p:cNvSpPr>
          <p:nvPr>
            <p:ph type="ctrTitle"/>
          </p:nvPr>
        </p:nvSpPr>
        <p:spPr/>
        <p:txBody>
          <a:bodyPr/>
          <a:lstStyle/>
          <a:p>
            <a:r>
              <a:rPr lang="en-US" sz="7200" dirty="0"/>
              <a:t>Assignment 7</a:t>
            </a:r>
            <a:br>
              <a:rPr lang="en-US" sz="8800" dirty="0"/>
            </a:br>
            <a:r>
              <a:rPr lang="en-US" sz="8800" dirty="0"/>
              <a:t>Unsupervised Learning</a:t>
            </a:r>
            <a:br>
              <a:rPr lang="en-US" sz="8800" dirty="0"/>
            </a:br>
            <a:r>
              <a:rPr lang="en-US" sz="2000" dirty="0"/>
              <a:t>Part 1</a:t>
            </a:r>
            <a:endParaRPr lang="en-US" sz="8800" dirty="0"/>
          </a:p>
        </p:txBody>
      </p:sp>
      <p:sp>
        <p:nvSpPr>
          <p:cNvPr id="3" name="Subtitle 2">
            <a:extLst>
              <a:ext uri="{FF2B5EF4-FFF2-40B4-BE49-F238E27FC236}">
                <a16:creationId xmlns:a16="http://schemas.microsoft.com/office/drawing/2014/main" id="{BF878884-B82F-4B47-80A8-14754FF0D40D}"/>
              </a:ext>
            </a:extLst>
          </p:cNvPr>
          <p:cNvSpPr>
            <a:spLocks noGrp="1"/>
          </p:cNvSpPr>
          <p:nvPr>
            <p:ph type="subTitle" idx="1"/>
          </p:nvPr>
        </p:nvSpPr>
        <p:spPr>
          <a:xfrm>
            <a:off x="1051560" y="4681220"/>
            <a:ext cx="7891272" cy="1069848"/>
          </a:xfrm>
        </p:spPr>
        <p:txBody>
          <a:bodyPr>
            <a:normAutofit/>
          </a:bodyPr>
          <a:lstStyle/>
          <a:p>
            <a:r>
              <a:rPr lang="en-US" sz="2400" dirty="0"/>
              <a:t>5420 Anomaly Detection, Fall 2020</a:t>
            </a:r>
          </a:p>
          <a:p>
            <a:r>
              <a:rPr lang="en-US" sz="2400" dirty="0"/>
              <a:t>- Harsh Dhanuka, hd2457</a:t>
            </a:r>
          </a:p>
        </p:txBody>
      </p:sp>
    </p:spTree>
    <p:extLst>
      <p:ext uri="{BB962C8B-B14F-4D97-AF65-F5344CB8AC3E}">
        <p14:creationId xmlns:p14="http://schemas.microsoft.com/office/powerpoint/2010/main" val="427811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F67A86-AF18-0549-B167-779BB64B7FFE}"/>
              </a:ext>
            </a:extLst>
          </p:cNvPr>
          <p:cNvPicPr>
            <a:picLocks noChangeAspect="1"/>
          </p:cNvPicPr>
          <p:nvPr/>
        </p:nvPicPr>
        <p:blipFill>
          <a:blip r:embed="rId2"/>
          <a:stretch>
            <a:fillRect/>
          </a:stretch>
        </p:blipFill>
        <p:spPr>
          <a:xfrm>
            <a:off x="1222123" y="4612044"/>
            <a:ext cx="2609503" cy="1541183"/>
          </a:xfrm>
          <a:prstGeom prst="rect">
            <a:avLst/>
          </a:prstGeom>
        </p:spPr>
      </p:pic>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818999" cy="461665"/>
          </a:xfrm>
          <a:prstGeom prst="rect">
            <a:avLst/>
          </a:prstGeom>
          <a:solidFill>
            <a:schemeClr val="accent2"/>
          </a:solidFill>
        </p:spPr>
        <p:txBody>
          <a:bodyPr wrap="square" rtlCol="0">
            <a:spAutoFit/>
          </a:bodyPr>
          <a:lstStyle/>
          <a:p>
            <a:r>
              <a:rPr lang="en-US" sz="2400" b="1" u="sng" dirty="0">
                <a:solidFill>
                  <a:schemeClr val="bg1"/>
                </a:solidFill>
              </a:rPr>
              <a:t>Autoencoder</a:t>
            </a:r>
            <a:r>
              <a:rPr lang="en-US" sz="2400" b="1" dirty="0">
                <a:solidFill>
                  <a:schemeClr val="bg1"/>
                </a:solidFill>
              </a:rPr>
              <a:t> Clustering</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05001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063874"/>
            <a:ext cx="8899939" cy="369332"/>
          </a:xfrm>
          <a:prstGeom prst="rect">
            <a:avLst/>
          </a:prstGeom>
          <a:noFill/>
        </p:spPr>
        <p:txBody>
          <a:bodyPr wrap="square" rtlCol="0">
            <a:spAutoFit/>
          </a:bodyPr>
          <a:lstStyle/>
          <a:p>
            <a:r>
              <a:rPr lang="en-US" b="1" dirty="0"/>
              <a:t>Clusters</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1385276"/>
            <a:ext cx="8737242" cy="873381"/>
          </a:xfrm>
          <a:prstGeom prst="rect">
            <a:avLst/>
          </a:prstGeom>
        </p:spPr>
        <p:txBody>
          <a:bodyPr wrap="square">
            <a:spAutoFit/>
          </a:bodyPr>
          <a:lstStyle/>
          <a:p>
            <a:pPr algn="just">
              <a:lnSpc>
                <a:spcPct val="150000"/>
              </a:lnSpc>
            </a:pPr>
            <a:r>
              <a:rPr lang="en-US" dirty="0"/>
              <a:t>Check the statistics of the 3 clusters.</a:t>
            </a:r>
          </a:p>
          <a:p>
            <a:pPr algn="just">
              <a:lnSpc>
                <a:spcPct val="150000"/>
              </a:lnSpc>
            </a:pPr>
            <a:r>
              <a:rPr lang="en-US" dirty="0"/>
              <a:t>Here, I am showing the percentage of data points in each cluster</a:t>
            </a:r>
          </a:p>
        </p:txBody>
      </p:sp>
      <p:pic>
        <p:nvPicPr>
          <p:cNvPr id="12" name="Picture 11">
            <a:extLst>
              <a:ext uri="{FF2B5EF4-FFF2-40B4-BE49-F238E27FC236}">
                <a16:creationId xmlns:a16="http://schemas.microsoft.com/office/drawing/2014/main" id="{A1FA97F3-BF8F-6541-8CF2-32E17180876F}"/>
              </a:ext>
            </a:extLst>
          </p:cNvPr>
          <p:cNvPicPr>
            <a:picLocks noChangeAspect="1"/>
          </p:cNvPicPr>
          <p:nvPr/>
        </p:nvPicPr>
        <p:blipFill>
          <a:blip r:embed="rId3"/>
          <a:stretch>
            <a:fillRect/>
          </a:stretch>
        </p:blipFill>
        <p:spPr>
          <a:xfrm>
            <a:off x="5241676" y="2691419"/>
            <a:ext cx="6210300" cy="3632200"/>
          </a:xfrm>
          <a:prstGeom prst="rect">
            <a:avLst/>
          </a:prstGeom>
        </p:spPr>
      </p:pic>
      <p:sp>
        <p:nvSpPr>
          <p:cNvPr id="8" name="Rounded Rectangle 7">
            <a:extLst>
              <a:ext uri="{FF2B5EF4-FFF2-40B4-BE49-F238E27FC236}">
                <a16:creationId xmlns:a16="http://schemas.microsoft.com/office/drawing/2014/main" id="{AA7EA428-D765-6B4A-8A7A-CF526287C3B6}"/>
              </a:ext>
            </a:extLst>
          </p:cNvPr>
          <p:cNvSpPr/>
          <p:nvPr/>
        </p:nvSpPr>
        <p:spPr>
          <a:xfrm>
            <a:off x="1761489" y="5345956"/>
            <a:ext cx="2032038" cy="820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273292C-90F2-E647-A8A6-A61D1A33E168}"/>
              </a:ext>
            </a:extLst>
          </p:cNvPr>
          <p:cNvSpPr txBox="1"/>
          <p:nvPr/>
        </p:nvSpPr>
        <p:spPr>
          <a:xfrm>
            <a:off x="1250134" y="2645956"/>
            <a:ext cx="2428870"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Cluster   Data points</a:t>
            </a:r>
          </a:p>
        </p:txBody>
      </p:sp>
      <p:pic>
        <p:nvPicPr>
          <p:cNvPr id="4" name="Picture 3">
            <a:extLst>
              <a:ext uri="{FF2B5EF4-FFF2-40B4-BE49-F238E27FC236}">
                <a16:creationId xmlns:a16="http://schemas.microsoft.com/office/drawing/2014/main" id="{CC0FA56C-F4AE-3744-9B11-F76C0BD36436}"/>
              </a:ext>
            </a:extLst>
          </p:cNvPr>
          <p:cNvPicPr>
            <a:picLocks noChangeAspect="1"/>
          </p:cNvPicPr>
          <p:nvPr/>
        </p:nvPicPr>
        <p:blipFill rotWithShape="1">
          <a:blip r:embed="rId4"/>
          <a:srcRect b="8277"/>
          <a:stretch/>
        </p:blipFill>
        <p:spPr>
          <a:xfrm>
            <a:off x="1471226" y="2953871"/>
            <a:ext cx="2051562" cy="1033929"/>
          </a:xfrm>
          <a:prstGeom prst="rect">
            <a:avLst/>
          </a:prstGeom>
        </p:spPr>
      </p:pic>
    </p:spTree>
    <p:extLst>
      <p:ext uri="{BB962C8B-B14F-4D97-AF65-F5344CB8AC3E}">
        <p14:creationId xmlns:p14="http://schemas.microsoft.com/office/powerpoint/2010/main" val="170615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81EED-0413-4D47-B11D-F7518313CCC2}"/>
              </a:ext>
            </a:extLst>
          </p:cNvPr>
          <p:cNvPicPr>
            <a:picLocks noChangeAspect="1"/>
          </p:cNvPicPr>
          <p:nvPr/>
        </p:nvPicPr>
        <p:blipFill>
          <a:blip r:embed="rId2"/>
          <a:stretch>
            <a:fillRect/>
          </a:stretch>
        </p:blipFill>
        <p:spPr>
          <a:xfrm>
            <a:off x="558130" y="5680221"/>
            <a:ext cx="8864600" cy="1092200"/>
          </a:xfrm>
          <a:prstGeom prst="rect">
            <a:avLst/>
          </a:prstGeom>
        </p:spPr>
      </p:pic>
      <p:sp>
        <p:nvSpPr>
          <p:cNvPr id="5" name="TextBox 4">
            <a:extLst>
              <a:ext uri="{FF2B5EF4-FFF2-40B4-BE49-F238E27FC236}">
                <a16:creationId xmlns:a16="http://schemas.microsoft.com/office/drawing/2014/main" id="{06C2B728-750B-D04F-BA40-6180BC876FF4}"/>
              </a:ext>
            </a:extLst>
          </p:cNvPr>
          <p:cNvSpPr txBox="1"/>
          <p:nvPr/>
        </p:nvSpPr>
        <p:spPr>
          <a:xfrm>
            <a:off x="308809" y="223934"/>
            <a:ext cx="3170991" cy="461665"/>
          </a:xfrm>
          <a:prstGeom prst="rect">
            <a:avLst/>
          </a:prstGeom>
          <a:solidFill>
            <a:schemeClr val="accent2"/>
          </a:solidFill>
        </p:spPr>
        <p:txBody>
          <a:bodyPr wrap="square" rtlCol="0">
            <a:spAutoFit/>
          </a:bodyPr>
          <a:lstStyle/>
          <a:p>
            <a:r>
              <a:rPr lang="en-US" sz="2400" b="1" dirty="0">
                <a:solidFill>
                  <a:schemeClr val="bg1"/>
                </a:solidFill>
              </a:rPr>
              <a:t>Cluster </a:t>
            </a:r>
            <a:r>
              <a:rPr lang="en-US" sz="2400" b="1" u="sng" dirty="0">
                <a:solidFill>
                  <a:schemeClr val="bg1"/>
                </a:solidFill>
              </a:rPr>
              <a:t>Evaluation</a:t>
            </a:r>
          </a:p>
        </p:txBody>
      </p:sp>
      <p:sp>
        <p:nvSpPr>
          <p:cNvPr id="6" name="Rectangle 5">
            <a:extLst>
              <a:ext uri="{FF2B5EF4-FFF2-40B4-BE49-F238E27FC236}">
                <a16:creationId xmlns:a16="http://schemas.microsoft.com/office/drawing/2014/main" id="{D63FB554-CCF4-E84D-A173-0C9DE06BB1D8}"/>
              </a:ext>
            </a:extLst>
          </p:cNvPr>
          <p:cNvSpPr/>
          <p:nvPr/>
        </p:nvSpPr>
        <p:spPr>
          <a:xfrm>
            <a:off x="257812" y="899363"/>
            <a:ext cx="7641588" cy="457818"/>
          </a:xfrm>
          <a:prstGeom prst="rect">
            <a:avLst/>
          </a:prstGeom>
        </p:spPr>
        <p:txBody>
          <a:bodyPr wrap="square">
            <a:spAutoFit/>
          </a:bodyPr>
          <a:lstStyle/>
          <a:p>
            <a:pPr>
              <a:lnSpc>
                <a:spcPct val="150000"/>
              </a:lnSpc>
            </a:pPr>
            <a:r>
              <a:rPr lang="en-US" b="1" dirty="0"/>
              <a:t>Cluster wise variable </a:t>
            </a:r>
            <a:r>
              <a:rPr lang="en-US" b="1" u="sng" dirty="0"/>
              <a:t>Averages</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2" name="TextBox 11">
            <a:extLst>
              <a:ext uri="{FF2B5EF4-FFF2-40B4-BE49-F238E27FC236}">
                <a16:creationId xmlns:a16="http://schemas.microsoft.com/office/drawing/2014/main" id="{05D7172B-79BF-5B4F-B3A8-3DC7B3101977}"/>
              </a:ext>
            </a:extLst>
          </p:cNvPr>
          <p:cNvSpPr txBox="1"/>
          <p:nvPr/>
        </p:nvSpPr>
        <p:spPr>
          <a:xfrm>
            <a:off x="770888" y="1488860"/>
            <a:ext cx="6853231" cy="3227807"/>
          </a:xfrm>
          <a:prstGeom prst="rect">
            <a:avLst/>
          </a:prstGeom>
          <a:noFill/>
        </p:spPr>
        <p:txBody>
          <a:bodyPr wrap="square" rtlCol="0">
            <a:spAutoFit/>
          </a:bodyPr>
          <a:lstStyle/>
          <a:p>
            <a:pPr>
              <a:lnSpc>
                <a:spcPct val="150000"/>
              </a:lnSpc>
            </a:pPr>
            <a:r>
              <a:rPr lang="en-US" b="1" dirty="0"/>
              <a:t>Cluster 2 and 3 have less than 5% of the total data points</a:t>
            </a:r>
          </a:p>
          <a:p>
            <a:pPr algn="just">
              <a:lnSpc>
                <a:spcPct val="150000"/>
              </a:lnSpc>
            </a:pPr>
            <a:r>
              <a:rPr lang="en-US" dirty="0"/>
              <a:t>Out of these two clusters, </a:t>
            </a:r>
            <a:r>
              <a:rPr lang="en-US" u="sng" dirty="0"/>
              <a:t>cluster 3</a:t>
            </a:r>
            <a:r>
              <a:rPr lang="en-US" dirty="0"/>
              <a:t> has extremes or high standard deviation from mean for some variables, and hence, I will consider this cluster as suspicious. </a:t>
            </a:r>
          </a:p>
          <a:p>
            <a:pPr algn="just">
              <a:lnSpc>
                <a:spcPct val="150000"/>
              </a:lnSpc>
            </a:pPr>
            <a:endParaRPr lang="en-US" sz="1100" dirty="0"/>
          </a:p>
          <a:p>
            <a:pPr algn="just">
              <a:lnSpc>
                <a:spcPct val="150000"/>
              </a:lnSpc>
            </a:pPr>
            <a:r>
              <a:rPr lang="en-US" dirty="0"/>
              <a:t>Feature-wise cluster mean EDA will be imperative to justify this claim. On the right, I show the same for two features: ‘Out of Pocket Payment’ and ‘Total Discharges by </a:t>
            </a:r>
            <a:r>
              <a:rPr lang="en-US" dirty="0" err="1"/>
              <a:t>Zipcode</a:t>
            </a:r>
            <a:r>
              <a:rPr lang="en-US" dirty="0"/>
              <a:t> Population’</a:t>
            </a:r>
          </a:p>
        </p:txBody>
      </p:sp>
      <p:sp>
        <p:nvSpPr>
          <p:cNvPr id="13" name="Oval 12">
            <a:extLst>
              <a:ext uri="{FF2B5EF4-FFF2-40B4-BE49-F238E27FC236}">
                <a16:creationId xmlns:a16="http://schemas.microsoft.com/office/drawing/2014/main" id="{814A4760-802E-0344-939F-2A20031609D6}"/>
              </a:ext>
            </a:extLst>
          </p:cNvPr>
          <p:cNvSpPr/>
          <p:nvPr/>
        </p:nvSpPr>
        <p:spPr>
          <a:xfrm>
            <a:off x="308809" y="157776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pic>
        <p:nvPicPr>
          <p:cNvPr id="8" name="Picture 7">
            <a:extLst>
              <a:ext uri="{FF2B5EF4-FFF2-40B4-BE49-F238E27FC236}">
                <a16:creationId xmlns:a16="http://schemas.microsoft.com/office/drawing/2014/main" id="{BE03D03F-BF3C-4548-B7A2-62578623708B}"/>
              </a:ext>
            </a:extLst>
          </p:cNvPr>
          <p:cNvPicPr>
            <a:picLocks noChangeAspect="1"/>
          </p:cNvPicPr>
          <p:nvPr/>
        </p:nvPicPr>
        <p:blipFill>
          <a:blip r:embed="rId3"/>
          <a:stretch>
            <a:fillRect/>
          </a:stretch>
        </p:blipFill>
        <p:spPr>
          <a:xfrm>
            <a:off x="8247768" y="592426"/>
            <a:ext cx="3686420" cy="2636490"/>
          </a:xfrm>
          <a:prstGeom prst="rect">
            <a:avLst/>
          </a:prstGeom>
        </p:spPr>
      </p:pic>
      <p:pic>
        <p:nvPicPr>
          <p:cNvPr id="14" name="Picture 13">
            <a:extLst>
              <a:ext uri="{FF2B5EF4-FFF2-40B4-BE49-F238E27FC236}">
                <a16:creationId xmlns:a16="http://schemas.microsoft.com/office/drawing/2014/main" id="{FC46ACA0-235A-484D-9358-2A8257C54CD2}"/>
              </a:ext>
            </a:extLst>
          </p:cNvPr>
          <p:cNvPicPr>
            <a:picLocks noChangeAspect="1"/>
          </p:cNvPicPr>
          <p:nvPr/>
        </p:nvPicPr>
        <p:blipFill>
          <a:blip r:embed="rId4"/>
          <a:stretch>
            <a:fillRect/>
          </a:stretch>
        </p:blipFill>
        <p:spPr>
          <a:xfrm>
            <a:off x="8261360" y="3179488"/>
            <a:ext cx="3660471" cy="2472996"/>
          </a:xfrm>
          <a:prstGeom prst="rect">
            <a:avLst/>
          </a:prstGeom>
        </p:spPr>
      </p:pic>
      <p:sp>
        <p:nvSpPr>
          <p:cNvPr id="15" name="Rounded Rectangle 14">
            <a:extLst>
              <a:ext uri="{FF2B5EF4-FFF2-40B4-BE49-F238E27FC236}">
                <a16:creationId xmlns:a16="http://schemas.microsoft.com/office/drawing/2014/main" id="{E8D7F9F2-466A-1840-BDF0-9CC6CCBC1CC6}"/>
              </a:ext>
            </a:extLst>
          </p:cNvPr>
          <p:cNvSpPr/>
          <p:nvPr/>
        </p:nvSpPr>
        <p:spPr>
          <a:xfrm>
            <a:off x="6363731" y="6462583"/>
            <a:ext cx="815546" cy="2842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84E3C5F7-3ACC-BE4C-AAE2-85D837E62D37}"/>
              </a:ext>
            </a:extLst>
          </p:cNvPr>
          <p:cNvSpPr/>
          <p:nvPr/>
        </p:nvSpPr>
        <p:spPr>
          <a:xfrm>
            <a:off x="8579716" y="6466699"/>
            <a:ext cx="815546" cy="2842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29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2755667" cy="461665"/>
          </a:xfrm>
          <a:prstGeom prst="rect">
            <a:avLst/>
          </a:prstGeom>
          <a:solidFill>
            <a:schemeClr val="accent2"/>
          </a:solidFill>
        </p:spPr>
        <p:txBody>
          <a:bodyPr wrap="square" rtlCol="0">
            <a:spAutoFit/>
          </a:bodyPr>
          <a:lstStyle/>
          <a:p>
            <a:r>
              <a:rPr lang="en-US" sz="2400" b="1" dirty="0">
                <a:solidFill>
                  <a:schemeClr val="bg1"/>
                </a:solidFill>
              </a:rPr>
              <a:t>Business </a:t>
            </a:r>
            <a:r>
              <a:rPr lang="en-US" sz="2400" b="1" u="sng" dirty="0">
                <a:solidFill>
                  <a:schemeClr val="bg1"/>
                </a:solidFill>
              </a:rPr>
              <a:t>Insight</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2" name="TextBox 11">
            <a:extLst>
              <a:ext uri="{FF2B5EF4-FFF2-40B4-BE49-F238E27FC236}">
                <a16:creationId xmlns:a16="http://schemas.microsoft.com/office/drawing/2014/main" id="{05D7172B-79BF-5B4F-B3A8-3DC7B3101977}"/>
              </a:ext>
            </a:extLst>
          </p:cNvPr>
          <p:cNvSpPr txBox="1"/>
          <p:nvPr/>
        </p:nvSpPr>
        <p:spPr>
          <a:xfrm>
            <a:off x="770887" y="876168"/>
            <a:ext cx="6383675" cy="3227807"/>
          </a:xfrm>
          <a:prstGeom prst="rect">
            <a:avLst/>
          </a:prstGeom>
          <a:noFill/>
        </p:spPr>
        <p:txBody>
          <a:bodyPr wrap="square" rtlCol="0">
            <a:spAutoFit/>
          </a:bodyPr>
          <a:lstStyle/>
          <a:p>
            <a:pPr algn="just">
              <a:lnSpc>
                <a:spcPct val="150000"/>
              </a:lnSpc>
            </a:pPr>
            <a:r>
              <a:rPr lang="en-US" b="1" dirty="0"/>
              <a:t>Anomaly Score</a:t>
            </a:r>
          </a:p>
          <a:p>
            <a:pPr algn="just">
              <a:lnSpc>
                <a:spcPct val="150000"/>
              </a:lnSpc>
            </a:pPr>
            <a:r>
              <a:rPr lang="en-US" dirty="0"/>
              <a:t>Anomaly Score gives us insights about the clusters which are potential anomalies, as the those clusters will have a very high anomaly score compared to others.</a:t>
            </a:r>
          </a:p>
          <a:p>
            <a:pPr algn="just">
              <a:lnSpc>
                <a:spcPct val="150000"/>
              </a:lnSpc>
            </a:pPr>
            <a:endParaRPr lang="en-US" sz="1050" dirty="0"/>
          </a:p>
          <a:p>
            <a:pPr algn="just">
              <a:lnSpc>
                <a:spcPct val="150000"/>
              </a:lnSpc>
            </a:pPr>
            <a:r>
              <a:rPr lang="en-US" dirty="0"/>
              <a:t>Cluster 3 has a score almost 19 times higher than cluster 1 and 6 times higher than cluster 2. So, I can safely conclude that Cluster 3 is a potential anomaly.</a:t>
            </a:r>
          </a:p>
        </p:txBody>
      </p:sp>
      <p:sp>
        <p:nvSpPr>
          <p:cNvPr id="13" name="Oval 12">
            <a:extLst>
              <a:ext uri="{FF2B5EF4-FFF2-40B4-BE49-F238E27FC236}">
                <a16:creationId xmlns:a16="http://schemas.microsoft.com/office/drawing/2014/main" id="{814A4760-802E-0344-939F-2A20031609D6}"/>
              </a:ext>
            </a:extLst>
          </p:cNvPr>
          <p:cNvSpPr/>
          <p:nvPr/>
        </p:nvSpPr>
        <p:spPr>
          <a:xfrm>
            <a:off x="308809" y="96506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2" name="Rectangle 1">
            <a:extLst>
              <a:ext uri="{FF2B5EF4-FFF2-40B4-BE49-F238E27FC236}">
                <a16:creationId xmlns:a16="http://schemas.microsoft.com/office/drawing/2014/main" id="{04F55F03-AD9B-DB4D-B846-32B039717440}"/>
              </a:ext>
            </a:extLst>
          </p:cNvPr>
          <p:cNvSpPr/>
          <p:nvPr/>
        </p:nvSpPr>
        <p:spPr>
          <a:xfrm>
            <a:off x="770886" y="3814444"/>
            <a:ext cx="6383675" cy="2950808"/>
          </a:xfrm>
          <a:prstGeom prst="rect">
            <a:avLst/>
          </a:prstGeom>
        </p:spPr>
        <p:txBody>
          <a:bodyPr wrap="square">
            <a:spAutoFit/>
          </a:bodyPr>
          <a:lstStyle/>
          <a:p>
            <a:pPr algn="just">
              <a:lnSpc>
                <a:spcPct val="150000"/>
              </a:lnSpc>
            </a:pPr>
            <a:endParaRPr lang="en-US" dirty="0">
              <a:solidFill>
                <a:prstClr val="black"/>
              </a:solidFill>
              <a:latin typeface="HelveticaNeue" panose="02000503000000020004" pitchFamily="2" charset="0"/>
            </a:endParaRPr>
          </a:p>
          <a:p>
            <a:pPr algn="just">
              <a:lnSpc>
                <a:spcPct val="150000"/>
              </a:lnSpc>
            </a:pPr>
            <a:r>
              <a:rPr lang="en-US" dirty="0"/>
              <a:t>So, </a:t>
            </a:r>
            <a:r>
              <a:rPr lang="en-US" u="sng" dirty="0"/>
              <a:t>I would pass on the 130 specific entries of the Cluster 3 to the relevant authorities</a:t>
            </a:r>
            <a:r>
              <a:rPr lang="en-US" dirty="0"/>
              <a:t>, and call for further investigation on each of the entries, to understand of they are true anomalies. I will provide all the reasoning as I have highlighted above, as to the differences in the means, and walk through the process I have done.</a:t>
            </a:r>
          </a:p>
        </p:txBody>
      </p:sp>
      <p:pic>
        <p:nvPicPr>
          <p:cNvPr id="14" name="Picture 13">
            <a:extLst>
              <a:ext uri="{FF2B5EF4-FFF2-40B4-BE49-F238E27FC236}">
                <a16:creationId xmlns:a16="http://schemas.microsoft.com/office/drawing/2014/main" id="{E615A102-5DAE-8B4B-981B-5BF85F8CEAE8}"/>
              </a:ext>
            </a:extLst>
          </p:cNvPr>
          <p:cNvPicPr>
            <a:picLocks noChangeAspect="1"/>
          </p:cNvPicPr>
          <p:nvPr/>
        </p:nvPicPr>
        <p:blipFill>
          <a:blip r:embed="rId2"/>
          <a:stretch>
            <a:fillRect/>
          </a:stretch>
        </p:blipFill>
        <p:spPr>
          <a:xfrm>
            <a:off x="7708479" y="685598"/>
            <a:ext cx="4287295" cy="3069914"/>
          </a:xfrm>
          <a:prstGeom prst="rect">
            <a:avLst/>
          </a:prstGeom>
        </p:spPr>
      </p:pic>
      <p:grpSp>
        <p:nvGrpSpPr>
          <p:cNvPr id="7" name="Group 6">
            <a:extLst>
              <a:ext uri="{FF2B5EF4-FFF2-40B4-BE49-F238E27FC236}">
                <a16:creationId xmlns:a16="http://schemas.microsoft.com/office/drawing/2014/main" id="{E56B4361-68DC-CA4A-9E78-7E26D5B14351}"/>
              </a:ext>
            </a:extLst>
          </p:cNvPr>
          <p:cNvGrpSpPr/>
          <p:nvPr/>
        </p:nvGrpSpPr>
        <p:grpSpPr>
          <a:xfrm>
            <a:off x="8273717" y="3932902"/>
            <a:ext cx="3390495" cy="2833979"/>
            <a:chOff x="8273717" y="3932902"/>
            <a:chExt cx="3390495" cy="2833979"/>
          </a:xfrm>
        </p:grpSpPr>
        <p:pic>
          <p:nvPicPr>
            <p:cNvPr id="8" name="Picture 7">
              <a:extLst>
                <a:ext uri="{FF2B5EF4-FFF2-40B4-BE49-F238E27FC236}">
                  <a16:creationId xmlns:a16="http://schemas.microsoft.com/office/drawing/2014/main" id="{2E5290C0-1FC2-8140-BF7E-1AABD444B415}"/>
                </a:ext>
              </a:extLst>
            </p:cNvPr>
            <p:cNvPicPr>
              <a:picLocks noChangeAspect="1"/>
            </p:cNvPicPr>
            <p:nvPr/>
          </p:nvPicPr>
          <p:blipFill>
            <a:blip r:embed="rId3"/>
            <a:stretch>
              <a:fillRect/>
            </a:stretch>
          </p:blipFill>
          <p:spPr>
            <a:xfrm>
              <a:off x="8273717" y="3932902"/>
              <a:ext cx="1401753" cy="2833979"/>
            </a:xfrm>
            <a:prstGeom prst="rect">
              <a:avLst/>
            </a:prstGeom>
          </p:spPr>
        </p:pic>
        <p:pic>
          <p:nvPicPr>
            <p:cNvPr id="4" name="Picture 3">
              <a:extLst>
                <a:ext uri="{FF2B5EF4-FFF2-40B4-BE49-F238E27FC236}">
                  <a16:creationId xmlns:a16="http://schemas.microsoft.com/office/drawing/2014/main" id="{43D2A504-D127-5E4C-8685-2B78D48559A6}"/>
                </a:ext>
              </a:extLst>
            </p:cNvPr>
            <p:cNvPicPr>
              <a:picLocks noChangeAspect="1"/>
            </p:cNvPicPr>
            <p:nvPr/>
          </p:nvPicPr>
          <p:blipFill>
            <a:blip r:embed="rId4"/>
            <a:stretch>
              <a:fillRect/>
            </a:stretch>
          </p:blipFill>
          <p:spPr>
            <a:xfrm>
              <a:off x="9675469" y="4095892"/>
              <a:ext cx="1988743" cy="2631260"/>
            </a:xfrm>
            <a:prstGeom prst="rect">
              <a:avLst/>
            </a:prstGeom>
          </p:spPr>
        </p:pic>
      </p:grpSp>
      <p:sp>
        <p:nvSpPr>
          <p:cNvPr id="16" name="Rounded Rectangle 15">
            <a:extLst>
              <a:ext uri="{FF2B5EF4-FFF2-40B4-BE49-F238E27FC236}">
                <a16:creationId xmlns:a16="http://schemas.microsoft.com/office/drawing/2014/main" id="{63381268-B3CC-D549-9882-A310E8746992}"/>
              </a:ext>
            </a:extLst>
          </p:cNvPr>
          <p:cNvSpPr/>
          <p:nvPr/>
        </p:nvSpPr>
        <p:spPr>
          <a:xfrm>
            <a:off x="8516049" y="6036475"/>
            <a:ext cx="3019527" cy="5788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737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3AAA7-43F8-7840-95EB-8ABBE91FE935}"/>
              </a:ext>
            </a:extLst>
          </p:cNvPr>
          <p:cNvSpPr txBox="1"/>
          <p:nvPr/>
        </p:nvSpPr>
        <p:spPr>
          <a:xfrm>
            <a:off x="320516" y="215590"/>
            <a:ext cx="2966382" cy="461665"/>
          </a:xfrm>
          <a:prstGeom prst="rect">
            <a:avLst/>
          </a:prstGeom>
          <a:solidFill>
            <a:schemeClr val="accent2"/>
          </a:solidFill>
        </p:spPr>
        <p:txBody>
          <a:bodyPr wrap="square" rtlCol="0">
            <a:spAutoFit/>
          </a:bodyPr>
          <a:lstStyle/>
          <a:p>
            <a:r>
              <a:rPr lang="en-US" sz="2400" b="1" u="sng" dirty="0" err="1">
                <a:solidFill>
                  <a:schemeClr val="bg1"/>
                </a:solidFill>
              </a:rPr>
              <a:t>iForest</a:t>
            </a:r>
            <a:r>
              <a:rPr lang="en-US" sz="2400" b="1" dirty="0">
                <a:solidFill>
                  <a:schemeClr val="bg1"/>
                </a:solidFill>
              </a:rPr>
              <a:t> Clustering</a:t>
            </a:r>
          </a:p>
        </p:txBody>
      </p:sp>
      <p:sp>
        <p:nvSpPr>
          <p:cNvPr id="3" name="TextBox 2">
            <a:extLst>
              <a:ext uri="{FF2B5EF4-FFF2-40B4-BE49-F238E27FC236}">
                <a16:creationId xmlns:a16="http://schemas.microsoft.com/office/drawing/2014/main" id="{295F85F6-8FB0-A549-AE14-6EB25DFE6C0A}"/>
              </a:ext>
            </a:extLst>
          </p:cNvPr>
          <p:cNvSpPr txBox="1"/>
          <p:nvPr/>
        </p:nvSpPr>
        <p:spPr>
          <a:xfrm>
            <a:off x="320515" y="908424"/>
            <a:ext cx="4301323" cy="2535309"/>
          </a:xfrm>
          <a:prstGeom prst="rect">
            <a:avLst/>
          </a:prstGeom>
          <a:noFill/>
        </p:spPr>
        <p:txBody>
          <a:bodyPr wrap="square" rtlCol="0">
            <a:spAutoFit/>
          </a:bodyPr>
          <a:lstStyle/>
          <a:p>
            <a:pPr algn="just">
              <a:lnSpc>
                <a:spcPct val="150000"/>
              </a:lnSpc>
            </a:pPr>
            <a:r>
              <a:rPr lang="en-US" dirty="0"/>
              <a:t>Isolation Forest </a:t>
            </a:r>
            <a:r>
              <a:rPr lang="en-US" dirty="0" err="1"/>
              <a:t>ot</a:t>
            </a:r>
            <a:r>
              <a:rPr lang="en-US" dirty="0"/>
              <a:t> </a:t>
            </a:r>
            <a:r>
              <a:rPr lang="en-US" dirty="0" err="1"/>
              <a:t>iForest</a:t>
            </a:r>
            <a:r>
              <a:rPr lang="en-US" dirty="0"/>
              <a:t> is an anomaly detection algorithm created by Fei Tony Liu et al. They argue that most of the existing approaches to anomaly detection find the norm first, then identify observations that do not</a:t>
            </a:r>
          </a:p>
        </p:txBody>
      </p:sp>
      <p:sp>
        <p:nvSpPr>
          <p:cNvPr id="6" name="Rectangle 5">
            <a:extLst>
              <a:ext uri="{FF2B5EF4-FFF2-40B4-BE49-F238E27FC236}">
                <a16:creationId xmlns:a16="http://schemas.microsoft.com/office/drawing/2014/main" id="{41FDAE4B-A7DB-8049-8170-2156AD63EB95}"/>
              </a:ext>
            </a:extLst>
          </p:cNvPr>
          <p:cNvSpPr/>
          <p:nvPr/>
        </p:nvSpPr>
        <p:spPr>
          <a:xfrm>
            <a:off x="320515" y="3330791"/>
            <a:ext cx="11529615" cy="873316"/>
          </a:xfrm>
          <a:prstGeom prst="rect">
            <a:avLst/>
          </a:prstGeom>
        </p:spPr>
        <p:txBody>
          <a:bodyPr wrap="square">
            <a:spAutoFit/>
          </a:bodyPr>
          <a:lstStyle/>
          <a:p>
            <a:pPr algn="just">
              <a:lnSpc>
                <a:spcPct val="150000"/>
              </a:lnSpc>
            </a:pPr>
            <a:r>
              <a:rPr lang="en-US" dirty="0"/>
              <a:t>conform to the norm. They propose the Isolation Forest as an alternative approach — explicitly isolating anomalies instead of profiling normal data points. </a:t>
            </a:r>
          </a:p>
        </p:txBody>
      </p:sp>
      <p:pic>
        <p:nvPicPr>
          <p:cNvPr id="2050" name="Picture 2" descr="Image for post">
            <a:extLst>
              <a:ext uri="{FF2B5EF4-FFF2-40B4-BE49-F238E27FC236}">
                <a16:creationId xmlns:a16="http://schemas.microsoft.com/office/drawing/2014/main" id="{0394122E-FDD4-A14E-AECE-0C8136110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337" y="551864"/>
            <a:ext cx="7332258" cy="27677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683B684-68A3-7D47-8F3A-7D4B0D7B5DE5}"/>
              </a:ext>
            </a:extLst>
          </p:cNvPr>
          <p:cNvSpPr/>
          <p:nvPr/>
        </p:nvSpPr>
        <p:spPr>
          <a:xfrm>
            <a:off x="321279" y="4309441"/>
            <a:ext cx="11645174" cy="2396810"/>
          </a:xfrm>
          <a:prstGeom prst="rect">
            <a:avLst/>
          </a:prstGeom>
          <a:noFill/>
        </p:spPr>
        <p:txBody>
          <a:bodyPr wrap="square" rtlCol="0">
            <a:spAutoFit/>
          </a:bodyPr>
          <a:lstStyle/>
          <a:p>
            <a:pPr algn="just">
              <a:lnSpc>
                <a:spcPct val="150000"/>
              </a:lnSpc>
            </a:pPr>
            <a:r>
              <a:rPr lang="en-US" dirty="0"/>
              <a:t>Anomalies are isolated closer to the root of the tree; whereas normal points are isolated at the deeper end of the tree. They call each tree the Isolation Tree or </a:t>
            </a:r>
            <a:r>
              <a:rPr lang="en-US" dirty="0" err="1"/>
              <a:t>iTree</a:t>
            </a:r>
            <a:r>
              <a:rPr lang="en-US" dirty="0"/>
              <a:t>. This isolation characteristic of tree forms the basis to detect anomalies.</a:t>
            </a:r>
          </a:p>
          <a:p>
            <a:pPr algn="just">
              <a:lnSpc>
                <a:spcPct val="150000"/>
              </a:lnSpc>
            </a:pPr>
            <a:endParaRPr lang="en-US" sz="1000" dirty="0"/>
          </a:p>
          <a:p>
            <a:pPr>
              <a:lnSpc>
                <a:spcPct val="150000"/>
              </a:lnSpc>
            </a:pPr>
            <a:r>
              <a:rPr lang="en-US" dirty="0"/>
              <a:t>It is important to note that this </a:t>
            </a:r>
            <a:r>
              <a:rPr lang="en-US" dirty="0" err="1"/>
              <a:t>iTree</a:t>
            </a:r>
            <a:r>
              <a:rPr lang="en-US" dirty="0"/>
              <a:t> algorithm is different from the decision tree algorithm because </a:t>
            </a:r>
            <a:r>
              <a:rPr lang="en-US" dirty="0" err="1"/>
              <a:t>iTree</a:t>
            </a:r>
            <a:r>
              <a:rPr lang="en-US" dirty="0"/>
              <a:t> does not use a target variable to train the tree. It is an unsupervised learning method.</a:t>
            </a:r>
          </a:p>
        </p:txBody>
      </p:sp>
    </p:spTree>
    <p:extLst>
      <p:ext uri="{BB962C8B-B14F-4D97-AF65-F5344CB8AC3E}">
        <p14:creationId xmlns:p14="http://schemas.microsoft.com/office/powerpoint/2010/main" val="3154056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2941669" cy="461665"/>
          </a:xfrm>
          <a:prstGeom prst="rect">
            <a:avLst/>
          </a:prstGeom>
          <a:solidFill>
            <a:schemeClr val="accent2"/>
          </a:solidFill>
        </p:spPr>
        <p:txBody>
          <a:bodyPr wrap="square" rtlCol="0">
            <a:spAutoFit/>
          </a:bodyPr>
          <a:lstStyle/>
          <a:p>
            <a:r>
              <a:rPr lang="en-US" sz="2400" b="1" u="sng" dirty="0" err="1">
                <a:solidFill>
                  <a:schemeClr val="bg1"/>
                </a:solidFill>
              </a:rPr>
              <a:t>iForest</a:t>
            </a:r>
            <a:r>
              <a:rPr lang="en-US" sz="2400" b="1" dirty="0">
                <a:solidFill>
                  <a:schemeClr val="bg1"/>
                </a:solidFill>
              </a:rPr>
              <a:t> Clustering</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92919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943054"/>
            <a:ext cx="8899939" cy="369332"/>
          </a:xfrm>
          <a:prstGeom prst="rect">
            <a:avLst/>
          </a:prstGeom>
          <a:noFill/>
        </p:spPr>
        <p:txBody>
          <a:bodyPr wrap="square" rtlCol="0">
            <a:spAutoFit/>
          </a:bodyPr>
          <a:lstStyle/>
          <a:p>
            <a:r>
              <a:rPr lang="en-US" b="1" dirty="0"/>
              <a:t>Model</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1264456"/>
            <a:ext cx="5308242" cy="2261132"/>
          </a:xfrm>
          <a:prstGeom prst="rect">
            <a:avLst/>
          </a:prstGeom>
        </p:spPr>
        <p:txBody>
          <a:bodyPr wrap="square">
            <a:spAutoFit/>
          </a:bodyPr>
          <a:lstStyle/>
          <a:p>
            <a:pPr algn="just">
              <a:lnSpc>
                <a:spcPct val="150000"/>
              </a:lnSpc>
            </a:pPr>
            <a:r>
              <a:rPr lang="en-US" dirty="0"/>
              <a:t>Build 3 models, with different number of </a:t>
            </a:r>
            <a:r>
              <a:rPr lang="en-US" i="1" dirty="0"/>
              <a:t>max samples. </a:t>
            </a:r>
            <a:r>
              <a:rPr lang="en-US" dirty="0"/>
              <a:t>Check model stability using the ‘average’ aggregate method:</a:t>
            </a:r>
          </a:p>
          <a:p>
            <a:pPr algn="just">
              <a:lnSpc>
                <a:spcPct val="114000"/>
              </a:lnSpc>
            </a:pPr>
            <a:r>
              <a:rPr lang="en-US" dirty="0" err="1"/>
              <a:t>max_samples</a:t>
            </a:r>
            <a:r>
              <a:rPr lang="en-US" dirty="0"/>
              <a:t> = 100% of length  of train</a:t>
            </a:r>
          </a:p>
          <a:p>
            <a:pPr algn="just">
              <a:lnSpc>
                <a:spcPct val="114000"/>
              </a:lnSpc>
            </a:pPr>
            <a:r>
              <a:rPr lang="en-US" dirty="0" err="1"/>
              <a:t>max_samples</a:t>
            </a:r>
            <a:r>
              <a:rPr lang="en-US" dirty="0"/>
              <a:t> = 80% of length  of train</a:t>
            </a:r>
          </a:p>
          <a:p>
            <a:pPr algn="just">
              <a:lnSpc>
                <a:spcPct val="114000"/>
              </a:lnSpc>
            </a:pPr>
            <a:r>
              <a:rPr lang="en-US" dirty="0" err="1"/>
              <a:t>max_samples</a:t>
            </a:r>
            <a:r>
              <a:rPr lang="en-US" dirty="0"/>
              <a:t> = 60% of length  of train</a:t>
            </a:r>
          </a:p>
        </p:txBody>
      </p:sp>
      <p:sp>
        <p:nvSpPr>
          <p:cNvPr id="11" name="Oval 10">
            <a:extLst>
              <a:ext uri="{FF2B5EF4-FFF2-40B4-BE49-F238E27FC236}">
                <a16:creationId xmlns:a16="http://schemas.microsoft.com/office/drawing/2014/main" id="{4A94DF8D-7595-1D47-8499-C422650950E3}"/>
              </a:ext>
            </a:extLst>
          </p:cNvPr>
          <p:cNvSpPr/>
          <p:nvPr/>
        </p:nvSpPr>
        <p:spPr>
          <a:xfrm>
            <a:off x="6486537" y="1051271"/>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9569881F-94E2-FA45-944D-BF976F5CA238}"/>
              </a:ext>
            </a:extLst>
          </p:cNvPr>
          <p:cNvSpPr txBox="1"/>
          <p:nvPr/>
        </p:nvSpPr>
        <p:spPr>
          <a:xfrm>
            <a:off x="7005264" y="1065126"/>
            <a:ext cx="5849880" cy="369332"/>
          </a:xfrm>
          <a:prstGeom prst="rect">
            <a:avLst/>
          </a:prstGeom>
          <a:noFill/>
        </p:spPr>
        <p:txBody>
          <a:bodyPr wrap="square" rtlCol="0">
            <a:spAutoFit/>
          </a:bodyPr>
          <a:lstStyle/>
          <a:p>
            <a:r>
              <a:rPr lang="en-US" b="1" dirty="0"/>
              <a:t>Reasonable Boundaries</a:t>
            </a:r>
          </a:p>
        </p:txBody>
      </p:sp>
      <p:sp>
        <p:nvSpPr>
          <p:cNvPr id="13" name="Rectangle 12">
            <a:extLst>
              <a:ext uri="{FF2B5EF4-FFF2-40B4-BE49-F238E27FC236}">
                <a16:creationId xmlns:a16="http://schemas.microsoft.com/office/drawing/2014/main" id="{B7F50F17-FF8A-7244-9664-14EFA0442BD2}"/>
              </a:ext>
            </a:extLst>
          </p:cNvPr>
          <p:cNvSpPr/>
          <p:nvPr/>
        </p:nvSpPr>
        <p:spPr>
          <a:xfrm>
            <a:off x="7017621" y="1386528"/>
            <a:ext cx="5244401" cy="1704313"/>
          </a:xfrm>
          <a:prstGeom prst="rect">
            <a:avLst/>
          </a:prstGeom>
        </p:spPr>
        <p:txBody>
          <a:bodyPr wrap="square">
            <a:spAutoFit/>
          </a:bodyPr>
          <a:lstStyle/>
          <a:p>
            <a:pPr algn="just">
              <a:lnSpc>
                <a:spcPct val="150000"/>
              </a:lnSpc>
            </a:pPr>
            <a:r>
              <a:rPr lang="en-US" dirty="0"/>
              <a:t>I will chose 2 different cut points, which are:</a:t>
            </a:r>
          </a:p>
          <a:p>
            <a:pPr algn="just">
              <a:lnSpc>
                <a:spcPct val="150000"/>
              </a:lnSpc>
            </a:pPr>
            <a:r>
              <a:rPr lang="en-US" dirty="0"/>
              <a:t>3.0</a:t>
            </a:r>
          </a:p>
          <a:p>
            <a:pPr algn="just">
              <a:lnSpc>
                <a:spcPct val="150000"/>
              </a:lnSpc>
            </a:pPr>
            <a:r>
              <a:rPr lang="en-US" dirty="0"/>
              <a:t>6.0			</a:t>
            </a:r>
          </a:p>
          <a:p>
            <a:pPr algn="just">
              <a:lnSpc>
                <a:spcPct val="150000"/>
              </a:lnSpc>
            </a:pPr>
            <a:r>
              <a:rPr lang="en-US" dirty="0"/>
              <a:t>This will result in a 3 cluster analysis</a:t>
            </a:r>
          </a:p>
        </p:txBody>
      </p:sp>
      <p:pic>
        <p:nvPicPr>
          <p:cNvPr id="5" name="Picture 4">
            <a:extLst>
              <a:ext uri="{FF2B5EF4-FFF2-40B4-BE49-F238E27FC236}">
                <a16:creationId xmlns:a16="http://schemas.microsoft.com/office/drawing/2014/main" id="{0AEB7F88-F06E-6841-91F5-E839BE62F0E5}"/>
              </a:ext>
            </a:extLst>
          </p:cNvPr>
          <p:cNvPicPr>
            <a:picLocks noChangeAspect="1"/>
          </p:cNvPicPr>
          <p:nvPr/>
        </p:nvPicPr>
        <p:blipFill>
          <a:blip r:embed="rId2"/>
          <a:stretch>
            <a:fillRect/>
          </a:stretch>
        </p:blipFill>
        <p:spPr>
          <a:xfrm>
            <a:off x="1359246" y="3792966"/>
            <a:ext cx="9265439" cy="3070008"/>
          </a:xfrm>
          <a:prstGeom prst="rect">
            <a:avLst/>
          </a:prstGeom>
        </p:spPr>
      </p:pic>
      <p:sp>
        <p:nvSpPr>
          <p:cNvPr id="16" name="Right Arrow 15">
            <a:extLst>
              <a:ext uri="{FF2B5EF4-FFF2-40B4-BE49-F238E27FC236}">
                <a16:creationId xmlns:a16="http://schemas.microsoft.com/office/drawing/2014/main" id="{AA68B18C-75F1-A34D-9C1E-CEC00F0CAE09}"/>
              </a:ext>
            </a:extLst>
          </p:cNvPr>
          <p:cNvSpPr/>
          <p:nvPr/>
        </p:nvSpPr>
        <p:spPr>
          <a:xfrm rot="6077449">
            <a:off x="5561525" y="5997112"/>
            <a:ext cx="659357" cy="162909"/>
          </a:xfrm>
          <a:prstGeom prst="rightArrow">
            <a:avLst>
              <a:gd name="adj1" fmla="val 34307"/>
              <a:gd name="adj2" fmla="val 526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5529C9C-CB2D-2946-BAAA-F61D6676C110}"/>
              </a:ext>
            </a:extLst>
          </p:cNvPr>
          <p:cNvSpPr txBox="1"/>
          <p:nvPr/>
        </p:nvSpPr>
        <p:spPr>
          <a:xfrm>
            <a:off x="5318995" y="5301086"/>
            <a:ext cx="1144416" cy="369332"/>
          </a:xfrm>
          <a:prstGeom prst="rect">
            <a:avLst/>
          </a:prstGeom>
          <a:noFill/>
        </p:spPr>
        <p:txBody>
          <a:bodyPr wrap="none" rtlCol="0">
            <a:spAutoFit/>
          </a:bodyPr>
          <a:lstStyle/>
          <a:p>
            <a:r>
              <a:rPr lang="en-US" dirty="0"/>
              <a:t>Cut Point</a:t>
            </a:r>
          </a:p>
        </p:txBody>
      </p:sp>
      <p:sp>
        <p:nvSpPr>
          <p:cNvPr id="18" name="Right Arrow 17">
            <a:extLst>
              <a:ext uri="{FF2B5EF4-FFF2-40B4-BE49-F238E27FC236}">
                <a16:creationId xmlns:a16="http://schemas.microsoft.com/office/drawing/2014/main" id="{BFDD1044-AF8E-FE4D-8E62-B2CFEF426461}"/>
              </a:ext>
            </a:extLst>
          </p:cNvPr>
          <p:cNvSpPr/>
          <p:nvPr/>
        </p:nvSpPr>
        <p:spPr>
          <a:xfrm rot="6077449">
            <a:off x="8094669" y="6058898"/>
            <a:ext cx="659357" cy="162909"/>
          </a:xfrm>
          <a:prstGeom prst="rightArrow">
            <a:avLst>
              <a:gd name="adj1" fmla="val 34307"/>
              <a:gd name="adj2" fmla="val 526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0A19F02-FB8E-1D46-99BE-C65F57BB944B}"/>
              </a:ext>
            </a:extLst>
          </p:cNvPr>
          <p:cNvSpPr txBox="1"/>
          <p:nvPr/>
        </p:nvSpPr>
        <p:spPr>
          <a:xfrm>
            <a:off x="7852139" y="5362872"/>
            <a:ext cx="1144416" cy="369332"/>
          </a:xfrm>
          <a:prstGeom prst="rect">
            <a:avLst/>
          </a:prstGeom>
          <a:noFill/>
        </p:spPr>
        <p:txBody>
          <a:bodyPr wrap="none" rtlCol="0">
            <a:spAutoFit/>
          </a:bodyPr>
          <a:lstStyle/>
          <a:p>
            <a:r>
              <a:rPr lang="en-US" dirty="0"/>
              <a:t>Cut Point</a:t>
            </a:r>
          </a:p>
        </p:txBody>
      </p:sp>
    </p:spTree>
    <p:extLst>
      <p:ext uri="{BB962C8B-B14F-4D97-AF65-F5344CB8AC3E}">
        <p14:creationId xmlns:p14="http://schemas.microsoft.com/office/powerpoint/2010/main" val="111616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6" y="215590"/>
            <a:ext cx="2966382" cy="461665"/>
          </a:xfrm>
          <a:prstGeom prst="rect">
            <a:avLst/>
          </a:prstGeom>
          <a:solidFill>
            <a:schemeClr val="accent2"/>
          </a:solidFill>
        </p:spPr>
        <p:txBody>
          <a:bodyPr wrap="square" rtlCol="0">
            <a:spAutoFit/>
          </a:bodyPr>
          <a:lstStyle/>
          <a:p>
            <a:r>
              <a:rPr lang="en-US" sz="2400" b="1" u="sng" dirty="0" err="1">
                <a:solidFill>
                  <a:schemeClr val="bg1"/>
                </a:solidFill>
              </a:rPr>
              <a:t>iForest</a:t>
            </a:r>
            <a:r>
              <a:rPr lang="en-US" sz="2400" b="1" dirty="0">
                <a:solidFill>
                  <a:schemeClr val="bg1"/>
                </a:solidFill>
              </a:rPr>
              <a:t> Clustering</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136515"/>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50370"/>
            <a:ext cx="8899939" cy="369332"/>
          </a:xfrm>
          <a:prstGeom prst="rect">
            <a:avLst/>
          </a:prstGeom>
          <a:noFill/>
        </p:spPr>
        <p:txBody>
          <a:bodyPr wrap="square" rtlCol="0">
            <a:spAutoFit/>
          </a:bodyPr>
          <a:lstStyle/>
          <a:p>
            <a:r>
              <a:rPr lang="en-US" b="1" dirty="0"/>
              <a:t>Clusters</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1471772"/>
            <a:ext cx="8737242" cy="873381"/>
          </a:xfrm>
          <a:prstGeom prst="rect">
            <a:avLst/>
          </a:prstGeom>
        </p:spPr>
        <p:txBody>
          <a:bodyPr wrap="square">
            <a:spAutoFit/>
          </a:bodyPr>
          <a:lstStyle/>
          <a:p>
            <a:pPr algn="just">
              <a:lnSpc>
                <a:spcPct val="150000"/>
              </a:lnSpc>
            </a:pPr>
            <a:r>
              <a:rPr lang="en-US" dirty="0"/>
              <a:t>Check the statistics of the 3 clusters.</a:t>
            </a:r>
          </a:p>
          <a:p>
            <a:pPr algn="just">
              <a:lnSpc>
                <a:spcPct val="150000"/>
              </a:lnSpc>
            </a:pPr>
            <a:r>
              <a:rPr lang="en-US" dirty="0"/>
              <a:t>Here, I am showing the percentage of data points in each cluster</a:t>
            </a:r>
          </a:p>
        </p:txBody>
      </p:sp>
      <p:pic>
        <p:nvPicPr>
          <p:cNvPr id="4" name="Picture 3">
            <a:extLst>
              <a:ext uri="{FF2B5EF4-FFF2-40B4-BE49-F238E27FC236}">
                <a16:creationId xmlns:a16="http://schemas.microsoft.com/office/drawing/2014/main" id="{1321C43F-1908-FA4D-B15C-66AAC05B2A75}"/>
              </a:ext>
            </a:extLst>
          </p:cNvPr>
          <p:cNvPicPr>
            <a:picLocks noChangeAspect="1"/>
          </p:cNvPicPr>
          <p:nvPr/>
        </p:nvPicPr>
        <p:blipFill rotWithShape="1">
          <a:blip r:embed="rId2"/>
          <a:srcRect b="8763"/>
          <a:stretch/>
        </p:blipFill>
        <p:spPr>
          <a:xfrm>
            <a:off x="1130285" y="3015288"/>
            <a:ext cx="3736660" cy="1160080"/>
          </a:xfrm>
          <a:prstGeom prst="rect">
            <a:avLst/>
          </a:prstGeom>
        </p:spPr>
      </p:pic>
      <p:pic>
        <p:nvPicPr>
          <p:cNvPr id="7" name="Picture 6">
            <a:extLst>
              <a:ext uri="{FF2B5EF4-FFF2-40B4-BE49-F238E27FC236}">
                <a16:creationId xmlns:a16="http://schemas.microsoft.com/office/drawing/2014/main" id="{1D806334-2DA4-7545-898C-08EEC72F73F2}"/>
              </a:ext>
            </a:extLst>
          </p:cNvPr>
          <p:cNvPicPr>
            <a:picLocks noChangeAspect="1"/>
          </p:cNvPicPr>
          <p:nvPr/>
        </p:nvPicPr>
        <p:blipFill>
          <a:blip r:embed="rId3"/>
          <a:stretch>
            <a:fillRect/>
          </a:stretch>
        </p:blipFill>
        <p:spPr>
          <a:xfrm>
            <a:off x="1130285" y="4704350"/>
            <a:ext cx="2882007" cy="1709991"/>
          </a:xfrm>
          <a:prstGeom prst="rect">
            <a:avLst/>
          </a:prstGeom>
        </p:spPr>
      </p:pic>
      <p:pic>
        <p:nvPicPr>
          <p:cNvPr id="13" name="Picture 12">
            <a:extLst>
              <a:ext uri="{FF2B5EF4-FFF2-40B4-BE49-F238E27FC236}">
                <a16:creationId xmlns:a16="http://schemas.microsoft.com/office/drawing/2014/main" id="{804E9FDC-9BD2-DF4D-81C2-6CC2F05A87B0}"/>
              </a:ext>
            </a:extLst>
          </p:cNvPr>
          <p:cNvPicPr>
            <a:picLocks noChangeAspect="1"/>
          </p:cNvPicPr>
          <p:nvPr/>
        </p:nvPicPr>
        <p:blipFill>
          <a:blip r:embed="rId4"/>
          <a:stretch>
            <a:fillRect/>
          </a:stretch>
        </p:blipFill>
        <p:spPr>
          <a:xfrm>
            <a:off x="5052062" y="2814839"/>
            <a:ext cx="6443310" cy="3824500"/>
          </a:xfrm>
          <a:prstGeom prst="rect">
            <a:avLst/>
          </a:prstGeom>
        </p:spPr>
      </p:pic>
      <p:sp>
        <p:nvSpPr>
          <p:cNvPr id="8" name="Rounded Rectangle 7">
            <a:extLst>
              <a:ext uri="{FF2B5EF4-FFF2-40B4-BE49-F238E27FC236}">
                <a16:creationId xmlns:a16="http://schemas.microsoft.com/office/drawing/2014/main" id="{AA7EA428-D765-6B4A-8A7A-CF526287C3B6}"/>
              </a:ext>
            </a:extLst>
          </p:cNvPr>
          <p:cNvSpPr/>
          <p:nvPr/>
        </p:nvSpPr>
        <p:spPr>
          <a:xfrm>
            <a:off x="1507524" y="5509918"/>
            <a:ext cx="2381198" cy="854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53B89B9-C04D-3E48-96F5-EA0E833CC22B}"/>
              </a:ext>
            </a:extLst>
          </p:cNvPr>
          <p:cNvSpPr txBox="1"/>
          <p:nvPr/>
        </p:nvSpPr>
        <p:spPr>
          <a:xfrm>
            <a:off x="1250134" y="2645956"/>
            <a:ext cx="2428870"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Cluster   Data points</a:t>
            </a:r>
          </a:p>
        </p:txBody>
      </p:sp>
    </p:spTree>
    <p:extLst>
      <p:ext uri="{BB962C8B-B14F-4D97-AF65-F5344CB8AC3E}">
        <p14:creationId xmlns:p14="http://schemas.microsoft.com/office/powerpoint/2010/main" val="88965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3170991" cy="461665"/>
          </a:xfrm>
          <a:prstGeom prst="rect">
            <a:avLst/>
          </a:prstGeom>
          <a:solidFill>
            <a:schemeClr val="accent2"/>
          </a:solidFill>
        </p:spPr>
        <p:txBody>
          <a:bodyPr wrap="square" rtlCol="0">
            <a:spAutoFit/>
          </a:bodyPr>
          <a:lstStyle/>
          <a:p>
            <a:r>
              <a:rPr lang="en-US" sz="2400" b="1" dirty="0">
                <a:solidFill>
                  <a:schemeClr val="bg1"/>
                </a:solidFill>
              </a:rPr>
              <a:t>Cluster </a:t>
            </a:r>
            <a:r>
              <a:rPr lang="en-US" sz="2400" b="1" u="sng" dirty="0">
                <a:solidFill>
                  <a:schemeClr val="bg1"/>
                </a:solidFill>
              </a:rPr>
              <a:t>Evaluation</a:t>
            </a:r>
          </a:p>
        </p:txBody>
      </p:sp>
      <p:sp>
        <p:nvSpPr>
          <p:cNvPr id="6" name="Rectangle 5">
            <a:extLst>
              <a:ext uri="{FF2B5EF4-FFF2-40B4-BE49-F238E27FC236}">
                <a16:creationId xmlns:a16="http://schemas.microsoft.com/office/drawing/2014/main" id="{D63FB554-CCF4-E84D-A173-0C9DE06BB1D8}"/>
              </a:ext>
            </a:extLst>
          </p:cNvPr>
          <p:cNvSpPr/>
          <p:nvPr/>
        </p:nvSpPr>
        <p:spPr>
          <a:xfrm>
            <a:off x="257812" y="899363"/>
            <a:ext cx="7641588" cy="457818"/>
          </a:xfrm>
          <a:prstGeom prst="rect">
            <a:avLst/>
          </a:prstGeom>
        </p:spPr>
        <p:txBody>
          <a:bodyPr wrap="square">
            <a:spAutoFit/>
          </a:bodyPr>
          <a:lstStyle/>
          <a:p>
            <a:pPr>
              <a:lnSpc>
                <a:spcPct val="150000"/>
              </a:lnSpc>
            </a:pPr>
            <a:r>
              <a:rPr lang="en-US" b="1" dirty="0"/>
              <a:t>Cluster wise variable </a:t>
            </a:r>
            <a:r>
              <a:rPr lang="en-US" b="1" u="sng" dirty="0"/>
              <a:t>Averages</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2" name="TextBox 11">
            <a:extLst>
              <a:ext uri="{FF2B5EF4-FFF2-40B4-BE49-F238E27FC236}">
                <a16:creationId xmlns:a16="http://schemas.microsoft.com/office/drawing/2014/main" id="{05D7172B-79BF-5B4F-B3A8-3DC7B3101977}"/>
              </a:ext>
            </a:extLst>
          </p:cNvPr>
          <p:cNvSpPr txBox="1"/>
          <p:nvPr/>
        </p:nvSpPr>
        <p:spPr>
          <a:xfrm>
            <a:off x="770888" y="1488860"/>
            <a:ext cx="6816161" cy="3366306"/>
          </a:xfrm>
          <a:prstGeom prst="rect">
            <a:avLst/>
          </a:prstGeom>
          <a:noFill/>
        </p:spPr>
        <p:txBody>
          <a:bodyPr wrap="square" rtlCol="0">
            <a:spAutoFit/>
          </a:bodyPr>
          <a:lstStyle/>
          <a:p>
            <a:pPr>
              <a:lnSpc>
                <a:spcPct val="150000"/>
              </a:lnSpc>
            </a:pPr>
            <a:r>
              <a:rPr lang="en-US" b="1" dirty="0"/>
              <a:t>Cluster 2 and 3 have less than 5% of the total data points</a:t>
            </a:r>
          </a:p>
          <a:p>
            <a:pPr algn="just">
              <a:lnSpc>
                <a:spcPct val="150000"/>
              </a:lnSpc>
            </a:pPr>
            <a:r>
              <a:rPr lang="en-US" dirty="0"/>
              <a:t>Out of these two clusters, </a:t>
            </a:r>
            <a:r>
              <a:rPr lang="en-US" u="sng" dirty="0"/>
              <a:t>cluster 3</a:t>
            </a:r>
            <a:r>
              <a:rPr lang="en-US" dirty="0"/>
              <a:t> has extremes or high standard deviation from mean for some variables, and hence, I will consider this cluster as suspicious. </a:t>
            </a:r>
          </a:p>
          <a:p>
            <a:pPr algn="just">
              <a:lnSpc>
                <a:spcPct val="150000"/>
              </a:lnSpc>
            </a:pPr>
            <a:endParaRPr lang="en-US" dirty="0"/>
          </a:p>
          <a:p>
            <a:pPr algn="just">
              <a:lnSpc>
                <a:spcPct val="150000"/>
              </a:lnSpc>
            </a:pPr>
            <a:r>
              <a:rPr lang="en-US" dirty="0"/>
              <a:t>Feature-wise cluster mean EDA will be imperative to justify this claim. On the right, I show the same for two features: ‘Out of Pocket Payment’ and ‘Total Discharges by </a:t>
            </a:r>
            <a:r>
              <a:rPr lang="en-US" dirty="0" err="1"/>
              <a:t>Zipcode</a:t>
            </a:r>
            <a:r>
              <a:rPr lang="en-US" dirty="0"/>
              <a:t> Population’</a:t>
            </a:r>
          </a:p>
        </p:txBody>
      </p:sp>
      <p:sp>
        <p:nvSpPr>
          <p:cNvPr id="13" name="Oval 12">
            <a:extLst>
              <a:ext uri="{FF2B5EF4-FFF2-40B4-BE49-F238E27FC236}">
                <a16:creationId xmlns:a16="http://schemas.microsoft.com/office/drawing/2014/main" id="{814A4760-802E-0344-939F-2A20031609D6}"/>
              </a:ext>
            </a:extLst>
          </p:cNvPr>
          <p:cNvSpPr/>
          <p:nvPr/>
        </p:nvSpPr>
        <p:spPr>
          <a:xfrm>
            <a:off x="308809" y="157776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3" name="Picture 2">
            <a:extLst>
              <a:ext uri="{FF2B5EF4-FFF2-40B4-BE49-F238E27FC236}">
                <a16:creationId xmlns:a16="http://schemas.microsoft.com/office/drawing/2014/main" id="{C52EFF4F-5A77-3F49-82C0-F0E1882F7261}"/>
              </a:ext>
            </a:extLst>
          </p:cNvPr>
          <p:cNvPicPr>
            <a:picLocks noChangeAspect="1"/>
          </p:cNvPicPr>
          <p:nvPr/>
        </p:nvPicPr>
        <p:blipFill>
          <a:blip r:embed="rId2"/>
          <a:stretch>
            <a:fillRect/>
          </a:stretch>
        </p:blipFill>
        <p:spPr>
          <a:xfrm>
            <a:off x="147485" y="5484200"/>
            <a:ext cx="7741796" cy="1069735"/>
          </a:xfrm>
          <a:prstGeom prst="rect">
            <a:avLst/>
          </a:prstGeom>
        </p:spPr>
      </p:pic>
      <p:pic>
        <p:nvPicPr>
          <p:cNvPr id="10" name="Picture 9">
            <a:extLst>
              <a:ext uri="{FF2B5EF4-FFF2-40B4-BE49-F238E27FC236}">
                <a16:creationId xmlns:a16="http://schemas.microsoft.com/office/drawing/2014/main" id="{A82DF096-DA8A-F542-89DF-25430268F8F1}"/>
              </a:ext>
            </a:extLst>
          </p:cNvPr>
          <p:cNvPicPr>
            <a:picLocks noChangeAspect="1"/>
          </p:cNvPicPr>
          <p:nvPr/>
        </p:nvPicPr>
        <p:blipFill>
          <a:blip r:embed="rId3"/>
          <a:stretch>
            <a:fillRect/>
          </a:stretch>
        </p:blipFill>
        <p:spPr>
          <a:xfrm>
            <a:off x="7964437" y="607064"/>
            <a:ext cx="4099354" cy="2928110"/>
          </a:xfrm>
          <a:prstGeom prst="rect">
            <a:avLst/>
          </a:prstGeom>
        </p:spPr>
      </p:pic>
      <p:pic>
        <p:nvPicPr>
          <p:cNvPr id="15" name="Picture 14">
            <a:extLst>
              <a:ext uri="{FF2B5EF4-FFF2-40B4-BE49-F238E27FC236}">
                <a16:creationId xmlns:a16="http://schemas.microsoft.com/office/drawing/2014/main" id="{BBBD713C-FD18-7B44-9421-15DEE58CC681}"/>
              </a:ext>
            </a:extLst>
          </p:cNvPr>
          <p:cNvPicPr>
            <a:picLocks noChangeAspect="1"/>
          </p:cNvPicPr>
          <p:nvPr/>
        </p:nvPicPr>
        <p:blipFill>
          <a:blip r:embed="rId4"/>
          <a:stretch>
            <a:fillRect/>
          </a:stretch>
        </p:blipFill>
        <p:spPr>
          <a:xfrm>
            <a:off x="8046620" y="3563418"/>
            <a:ext cx="4000500" cy="2857500"/>
          </a:xfrm>
          <a:prstGeom prst="rect">
            <a:avLst/>
          </a:prstGeom>
        </p:spPr>
      </p:pic>
      <p:sp>
        <p:nvSpPr>
          <p:cNvPr id="16" name="Rounded Rectangle 15">
            <a:extLst>
              <a:ext uri="{FF2B5EF4-FFF2-40B4-BE49-F238E27FC236}">
                <a16:creationId xmlns:a16="http://schemas.microsoft.com/office/drawing/2014/main" id="{DC400728-7F9D-C644-812A-4A5FC02D626A}"/>
              </a:ext>
            </a:extLst>
          </p:cNvPr>
          <p:cNvSpPr/>
          <p:nvPr/>
        </p:nvSpPr>
        <p:spPr>
          <a:xfrm>
            <a:off x="5285984" y="6250488"/>
            <a:ext cx="626301" cy="18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C56C0F70-D18D-DB4F-AEED-102F300B0975}"/>
              </a:ext>
            </a:extLst>
          </p:cNvPr>
          <p:cNvSpPr/>
          <p:nvPr/>
        </p:nvSpPr>
        <p:spPr>
          <a:xfrm>
            <a:off x="7279706" y="6252576"/>
            <a:ext cx="626301" cy="18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137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2755667" cy="461665"/>
          </a:xfrm>
          <a:prstGeom prst="rect">
            <a:avLst/>
          </a:prstGeom>
          <a:solidFill>
            <a:schemeClr val="accent2"/>
          </a:solidFill>
        </p:spPr>
        <p:txBody>
          <a:bodyPr wrap="square" rtlCol="0">
            <a:spAutoFit/>
          </a:bodyPr>
          <a:lstStyle/>
          <a:p>
            <a:r>
              <a:rPr lang="en-US" sz="2400" b="1" dirty="0">
                <a:solidFill>
                  <a:schemeClr val="bg1"/>
                </a:solidFill>
              </a:rPr>
              <a:t>Business </a:t>
            </a:r>
            <a:r>
              <a:rPr lang="en-US" sz="2400" b="1" u="sng" dirty="0">
                <a:solidFill>
                  <a:schemeClr val="bg1"/>
                </a:solidFill>
              </a:rPr>
              <a:t>Insight</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2" name="TextBox 11">
            <a:extLst>
              <a:ext uri="{FF2B5EF4-FFF2-40B4-BE49-F238E27FC236}">
                <a16:creationId xmlns:a16="http://schemas.microsoft.com/office/drawing/2014/main" id="{05D7172B-79BF-5B4F-B3A8-3DC7B3101977}"/>
              </a:ext>
            </a:extLst>
          </p:cNvPr>
          <p:cNvSpPr txBox="1"/>
          <p:nvPr/>
        </p:nvSpPr>
        <p:spPr>
          <a:xfrm>
            <a:off x="770887" y="876168"/>
            <a:ext cx="6383675" cy="3227807"/>
          </a:xfrm>
          <a:prstGeom prst="rect">
            <a:avLst/>
          </a:prstGeom>
          <a:noFill/>
        </p:spPr>
        <p:txBody>
          <a:bodyPr wrap="square" rtlCol="0">
            <a:spAutoFit/>
          </a:bodyPr>
          <a:lstStyle/>
          <a:p>
            <a:pPr algn="just">
              <a:lnSpc>
                <a:spcPct val="150000"/>
              </a:lnSpc>
            </a:pPr>
            <a:r>
              <a:rPr lang="en-US" b="1" dirty="0"/>
              <a:t>Anomaly Distance Score</a:t>
            </a:r>
          </a:p>
          <a:p>
            <a:pPr algn="just">
              <a:lnSpc>
                <a:spcPct val="150000"/>
              </a:lnSpc>
            </a:pPr>
            <a:r>
              <a:rPr lang="en-US" dirty="0"/>
              <a:t>Anomaly Score gives us insights about the clusters which are potential anomalies, as the those clusters will have a very high anomaly score compared to others.</a:t>
            </a:r>
          </a:p>
          <a:p>
            <a:pPr algn="just">
              <a:lnSpc>
                <a:spcPct val="150000"/>
              </a:lnSpc>
            </a:pPr>
            <a:endParaRPr lang="en-US" sz="1050" dirty="0"/>
          </a:p>
          <a:p>
            <a:pPr algn="just">
              <a:lnSpc>
                <a:spcPct val="150000"/>
              </a:lnSpc>
            </a:pPr>
            <a:r>
              <a:rPr lang="en-US" dirty="0"/>
              <a:t>Cluster 3 has a score almost 7 times higher than cluster 1 and 2.5 times higher than cluster 2. So, I can safely conclude that Cluster 3 is a potential anomaly.</a:t>
            </a:r>
          </a:p>
        </p:txBody>
      </p:sp>
      <p:sp>
        <p:nvSpPr>
          <p:cNvPr id="13" name="Oval 12">
            <a:extLst>
              <a:ext uri="{FF2B5EF4-FFF2-40B4-BE49-F238E27FC236}">
                <a16:creationId xmlns:a16="http://schemas.microsoft.com/office/drawing/2014/main" id="{814A4760-802E-0344-939F-2A20031609D6}"/>
              </a:ext>
            </a:extLst>
          </p:cNvPr>
          <p:cNvSpPr/>
          <p:nvPr/>
        </p:nvSpPr>
        <p:spPr>
          <a:xfrm>
            <a:off x="308809" y="96506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 name="Rectangle 1">
            <a:extLst>
              <a:ext uri="{FF2B5EF4-FFF2-40B4-BE49-F238E27FC236}">
                <a16:creationId xmlns:a16="http://schemas.microsoft.com/office/drawing/2014/main" id="{04F55F03-AD9B-DB4D-B846-32B039717440}"/>
              </a:ext>
            </a:extLst>
          </p:cNvPr>
          <p:cNvSpPr/>
          <p:nvPr/>
        </p:nvSpPr>
        <p:spPr>
          <a:xfrm>
            <a:off x="770886" y="3814444"/>
            <a:ext cx="6383675" cy="2950808"/>
          </a:xfrm>
          <a:prstGeom prst="rect">
            <a:avLst/>
          </a:prstGeom>
        </p:spPr>
        <p:txBody>
          <a:bodyPr wrap="square">
            <a:spAutoFit/>
          </a:bodyPr>
          <a:lstStyle/>
          <a:p>
            <a:pPr algn="just">
              <a:lnSpc>
                <a:spcPct val="150000"/>
              </a:lnSpc>
            </a:pPr>
            <a:endParaRPr lang="en-US" dirty="0">
              <a:solidFill>
                <a:prstClr val="black"/>
              </a:solidFill>
              <a:latin typeface="HelveticaNeue" panose="02000503000000020004" pitchFamily="2" charset="0"/>
            </a:endParaRPr>
          </a:p>
          <a:p>
            <a:pPr algn="just">
              <a:lnSpc>
                <a:spcPct val="150000"/>
              </a:lnSpc>
            </a:pPr>
            <a:r>
              <a:rPr lang="en-US" dirty="0"/>
              <a:t>So, I would pass on the 395 specific entries of the Cluster 3 to the relevant authorities, and call for further investigation on each of the entries, to understand of they are true anomalies. I will provide all the reasoning as I have highlighted above, as to the differences in the means, and walk through the process I have done.</a:t>
            </a:r>
          </a:p>
        </p:txBody>
      </p:sp>
      <p:pic>
        <p:nvPicPr>
          <p:cNvPr id="8" name="Picture 7">
            <a:extLst>
              <a:ext uri="{FF2B5EF4-FFF2-40B4-BE49-F238E27FC236}">
                <a16:creationId xmlns:a16="http://schemas.microsoft.com/office/drawing/2014/main" id="{2E5290C0-1FC2-8140-BF7E-1AABD444B415}"/>
              </a:ext>
            </a:extLst>
          </p:cNvPr>
          <p:cNvPicPr>
            <a:picLocks noChangeAspect="1"/>
          </p:cNvPicPr>
          <p:nvPr/>
        </p:nvPicPr>
        <p:blipFill>
          <a:blip r:embed="rId2"/>
          <a:stretch>
            <a:fillRect/>
          </a:stretch>
        </p:blipFill>
        <p:spPr>
          <a:xfrm>
            <a:off x="8286243" y="3957954"/>
            <a:ext cx="1401753" cy="2833979"/>
          </a:xfrm>
          <a:prstGeom prst="rect">
            <a:avLst/>
          </a:prstGeom>
        </p:spPr>
      </p:pic>
      <p:pic>
        <p:nvPicPr>
          <p:cNvPr id="17" name="Picture 16">
            <a:extLst>
              <a:ext uri="{FF2B5EF4-FFF2-40B4-BE49-F238E27FC236}">
                <a16:creationId xmlns:a16="http://schemas.microsoft.com/office/drawing/2014/main" id="{110B804B-FCC7-3A4E-A456-6DFC8F4177D5}"/>
              </a:ext>
            </a:extLst>
          </p:cNvPr>
          <p:cNvPicPr>
            <a:picLocks noChangeAspect="1"/>
          </p:cNvPicPr>
          <p:nvPr/>
        </p:nvPicPr>
        <p:blipFill>
          <a:blip r:embed="rId3"/>
          <a:stretch>
            <a:fillRect/>
          </a:stretch>
        </p:blipFill>
        <p:spPr>
          <a:xfrm>
            <a:off x="7434493" y="604450"/>
            <a:ext cx="4684051" cy="3345751"/>
          </a:xfrm>
          <a:prstGeom prst="rect">
            <a:avLst/>
          </a:prstGeom>
        </p:spPr>
      </p:pic>
      <p:pic>
        <p:nvPicPr>
          <p:cNvPr id="18" name="Picture 17">
            <a:extLst>
              <a:ext uri="{FF2B5EF4-FFF2-40B4-BE49-F238E27FC236}">
                <a16:creationId xmlns:a16="http://schemas.microsoft.com/office/drawing/2014/main" id="{5C974038-CD16-E644-8892-D9AF97D32B24}"/>
              </a:ext>
            </a:extLst>
          </p:cNvPr>
          <p:cNvPicPr>
            <a:picLocks noChangeAspect="1"/>
          </p:cNvPicPr>
          <p:nvPr/>
        </p:nvPicPr>
        <p:blipFill>
          <a:blip r:embed="rId4"/>
          <a:stretch>
            <a:fillRect/>
          </a:stretch>
        </p:blipFill>
        <p:spPr>
          <a:xfrm>
            <a:off x="9675470" y="4021391"/>
            <a:ext cx="1950429" cy="2807435"/>
          </a:xfrm>
          <a:prstGeom prst="rect">
            <a:avLst/>
          </a:prstGeom>
        </p:spPr>
      </p:pic>
      <p:sp>
        <p:nvSpPr>
          <p:cNvPr id="16" name="Rounded Rectangle 15">
            <a:extLst>
              <a:ext uri="{FF2B5EF4-FFF2-40B4-BE49-F238E27FC236}">
                <a16:creationId xmlns:a16="http://schemas.microsoft.com/office/drawing/2014/main" id="{63381268-B3CC-D549-9882-A310E8746992}"/>
              </a:ext>
            </a:extLst>
          </p:cNvPr>
          <p:cNvSpPr/>
          <p:nvPr/>
        </p:nvSpPr>
        <p:spPr>
          <a:xfrm>
            <a:off x="8398977" y="5979716"/>
            <a:ext cx="3019527" cy="5788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11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A7D9D7B5-34A4-A746-94B5-9B242E23C42E}"/>
              </a:ext>
            </a:extLst>
          </p:cNvPr>
          <p:cNvGrpSpPr/>
          <p:nvPr/>
        </p:nvGrpSpPr>
        <p:grpSpPr>
          <a:xfrm>
            <a:off x="2112231" y="4551666"/>
            <a:ext cx="2265896" cy="1893972"/>
            <a:chOff x="8273717" y="3932902"/>
            <a:chExt cx="3390495" cy="2833979"/>
          </a:xfrm>
        </p:grpSpPr>
        <p:pic>
          <p:nvPicPr>
            <p:cNvPr id="40" name="Picture 39">
              <a:extLst>
                <a:ext uri="{FF2B5EF4-FFF2-40B4-BE49-F238E27FC236}">
                  <a16:creationId xmlns:a16="http://schemas.microsoft.com/office/drawing/2014/main" id="{DB06673F-D6F8-D849-82A4-C260E00B4CDC}"/>
                </a:ext>
              </a:extLst>
            </p:cNvPr>
            <p:cNvPicPr>
              <a:picLocks noChangeAspect="1"/>
            </p:cNvPicPr>
            <p:nvPr/>
          </p:nvPicPr>
          <p:blipFill>
            <a:blip r:embed="rId2"/>
            <a:stretch>
              <a:fillRect/>
            </a:stretch>
          </p:blipFill>
          <p:spPr>
            <a:xfrm>
              <a:off x="8273717" y="3932902"/>
              <a:ext cx="1401753" cy="2833979"/>
            </a:xfrm>
            <a:prstGeom prst="rect">
              <a:avLst/>
            </a:prstGeom>
          </p:spPr>
        </p:pic>
        <p:pic>
          <p:nvPicPr>
            <p:cNvPr id="41" name="Picture 40">
              <a:extLst>
                <a:ext uri="{FF2B5EF4-FFF2-40B4-BE49-F238E27FC236}">
                  <a16:creationId xmlns:a16="http://schemas.microsoft.com/office/drawing/2014/main" id="{BB665763-459A-0544-8DFE-0F4D951B379C}"/>
                </a:ext>
              </a:extLst>
            </p:cNvPr>
            <p:cNvPicPr>
              <a:picLocks noChangeAspect="1"/>
            </p:cNvPicPr>
            <p:nvPr/>
          </p:nvPicPr>
          <p:blipFill>
            <a:blip r:embed="rId3"/>
            <a:stretch>
              <a:fillRect/>
            </a:stretch>
          </p:blipFill>
          <p:spPr>
            <a:xfrm>
              <a:off x="9675469" y="4095892"/>
              <a:ext cx="1988743" cy="2631260"/>
            </a:xfrm>
            <a:prstGeom prst="rect">
              <a:avLst/>
            </a:prstGeom>
          </p:spPr>
        </p:pic>
      </p:gr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4346162" cy="461665"/>
          </a:xfrm>
          <a:prstGeom prst="rect">
            <a:avLst/>
          </a:prstGeom>
          <a:solidFill>
            <a:schemeClr val="accent2"/>
          </a:solidFill>
        </p:spPr>
        <p:txBody>
          <a:bodyPr wrap="square" rtlCol="0">
            <a:spAutoFit/>
          </a:bodyPr>
          <a:lstStyle/>
          <a:p>
            <a:r>
              <a:rPr lang="en-US" sz="2400" b="1" dirty="0" err="1">
                <a:solidFill>
                  <a:schemeClr val="bg1"/>
                </a:solidFill>
              </a:rPr>
              <a:t>PyOD</a:t>
            </a:r>
            <a:r>
              <a:rPr lang="en-US" sz="2400" b="1" dirty="0">
                <a:solidFill>
                  <a:schemeClr val="bg1"/>
                </a:solidFill>
              </a:rPr>
              <a:t> Models Comparison</a:t>
            </a:r>
            <a:endParaRPr lang="en-US" sz="2400" b="1" u="sng"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2" name="TextBox 11">
            <a:extLst>
              <a:ext uri="{FF2B5EF4-FFF2-40B4-BE49-F238E27FC236}">
                <a16:creationId xmlns:a16="http://schemas.microsoft.com/office/drawing/2014/main" id="{05D7172B-79BF-5B4F-B3A8-3DC7B3101977}"/>
              </a:ext>
            </a:extLst>
          </p:cNvPr>
          <p:cNvSpPr txBox="1"/>
          <p:nvPr/>
        </p:nvSpPr>
        <p:spPr>
          <a:xfrm>
            <a:off x="770887" y="876168"/>
            <a:ext cx="3049551" cy="457818"/>
          </a:xfrm>
          <a:prstGeom prst="rect">
            <a:avLst/>
          </a:prstGeom>
          <a:noFill/>
        </p:spPr>
        <p:txBody>
          <a:bodyPr wrap="square" rtlCol="0">
            <a:spAutoFit/>
          </a:bodyPr>
          <a:lstStyle/>
          <a:p>
            <a:pPr algn="just">
              <a:lnSpc>
                <a:spcPct val="150000"/>
              </a:lnSpc>
            </a:pPr>
            <a:r>
              <a:rPr lang="en-US" b="1" dirty="0" err="1"/>
              <a:t>kNN</a:t>
            </a:r>
            <a:endParaRPr lang="en-US" b="1" dirty="0"/>
          </a:p>
        </p:txBody>
      </p:sp>
      <p:sp>
        <p:nvSpPr>
          <p:cNvPr id="13" name="Oval 12">
            <a:extLst>
              <a:ext uri="{FF2B5EF4-FFF2-40B4-BE49-F238E27FC236}">
                <a16:creationId xmlns:a16="http://schemas.microsoft.com/office/drawing/2014/main" id="{814A4760-802E-0344-939F-2A20031609D6}"/>
              </a:ext>
            </a:extLst>
          </p:cNvPr>
          <p:cNvSpPr/>
          <p:nvPr/>
        </p:nvSpPr>
        <p:spPr>
          <a:xfrm>
            <a:off x="308809" y="96506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TextBox 10">
            <a:extLst>
              <a:ext uri="{FF2B5EF4-FFF2-40B4-BE49-F238E27FC236}">
                <a16:creationId xmlns:a16="http://schemas.microsoft.com/office/drawing/2014/main" id="{14E1C1C4-8144-4A4F-A2DF-939813E766A0}"/>
              </a:ext>
            </a:extLst>
          </p:cNvPr>
          <p:cNvSpPr txBox="1"/>
          <p:nvPr/>
        </p:nvSpPr>
        <p:spPr>
          <a:xfrm>
            <a:off x="7537029" y="965068"/>
            <a:ext cx="3049551" cy="457818"/>
          </a:xfrm>
          <a:prstGeom prst="rect">
            <a:avLst/>
          </a:prstGeom>
          <a:noFill/>
        </p:spPr>
        <p:txBody>
          <a:bodyPr wrap="square" rtlCol="0">
            <a:spAutoFit/>
          </a:bodyPr>
          <a:lstStyle/>
          <a:p>
            <a:pPr algn="just">
              <a:lnSpc>
                <a:spcPct val="150000"/>
              </a:lnSpc>
            </a:pPr>
            <a:r>
              <a:rPr lang="en-US" b="1" dirty="0"/>
              <a:t>PCA</a:t>
            </a:r>
          </a:p>
        </p:txBody>
      </p:sp>
      <p:sp>
        <p:nvSpPr>
          <p:cNvPr id="14" name="Oval 13">
            <a:extLst>
              <a:ext uri="{FF2B5EF4-FFF2-40B4-BE49-F238E27FC236}">
                <a16:creationId xmlns:a16="http://schemas.microsoft.com/office/drawing/2014/main" id="{A1F0F979-56E7-CE41-BD2B-5766EB534296}"/>
              </a:ext>
            </a:extLst>
          </p:cNvPr>
          <p:cNvSpPr/>
          <p:nvPr/>
        </p:nvSpPr>
        <p:spPr>
          <a:xfrm>
            <a:off x="7074951" y="105396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TextBox 14">
            <a:extLst>
              <a:ext uri="{FF2B5EF4-FFF2-40B4-BE49-F238E27FC236}">
                <a16:creationId xmlns:a16="http://schemas.microsoft.com/office/drawing/2014/main" id="{F0E0F4AD-0E89-3644-B453-11F285B39D95}"/>
              </a:ext>
            </a:extLst>
          </p:cNvPr>
          <p:cNvSpPr txBox="1"/>
          <p:nvPr/>
        </p:nvSpPr>
        <p:spPr>
          <a:xfrm>
            <a:off x="770887" y="3714696"/>
            <a:ext cx="3049551" cy="457818"/>
          </a:xfrm>
          <a:prstGeom prst="rect">
            <a:avLst/>
          </a:prstGeom>
          <a:noFill/>
        </p:spPr>
        <p:txBody>
          <a:bodyPr wrap="square" rtlCol="0">
            <a:spAutoFit/>
          </a:bodyPr>
          <a:lstStyle/>
          <a:p>
            <a:pPr algn="just">
              <a:lnSpc>
                <a:spcPct val="150000"/>
              </a:lnSpc>
            </a:pPr>
            <a:r>
              <a:rPr lang="en-US" b="1" dirty="0"/>
              <a:t>Autoencoder</a:t>
            </a:r>
          </a:p>
        </p:txBody>
      </p:sp>
      <p:sp>
        <p:nvSpPr>
          <p:cNvPr id="19" name="Oval 18">
            <a:extLst>
              <a:ext uri="{FF2B5EF4-FFF2-40B4-BE49-F238E27FC236}">
                <a16:creationId xmlns:a16="http://schemas.microsoft.com/office/drawing/2014/main" id="{7392B272-43D3-1D46-A304-ACD8F79C5A95}"/>
              </a:ext>
            </a:extLst>
          </p:cNvPr>
          <p:cNvSpPr/>
          <p:nvPr/>
        </p:nvSpPr>
        <p:spPr>
          <a:xfrm>
            <a:off x="308809" y="380359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TextBox 19">
            <a:extLst>
              <a:ext uri="{FF2B5EF4-FFF2-40B4-BE49-F238E27FC236}">
                <a16:creationId xmlns:a16="http://schemas.microsoft.com/office/drawing/2014/main" id="{CCB2AAB1-4046-C342-83FD-7DB7C005C9AF}"/>
              </a:ext>
            </a:extLst>
          </p:cNvPr>
          <p:cNvSpPr txBox="1"/>
          <p:nvPr/>
        </p:nvSpPr>
        <p:spPr>
          <a:xfrm>
            <a:off x="7537029" y="3803596"/>
            <a:ext cx="3049551" cy="457818"/>
          </a:xfrm>
          <a:prstGeom prst="rect">
            <a:avLst/>
          </a:prstGeom>
          <a:noFill/>
        </p:spPr>
        <p:txBody>
          <a:bodyPr wrap="square" rtlCol="0">
            <a:spAutoFit/>
          </a:bodyPr>
          <a:lstStyle/>
          <a:p>
            <a:pPr algn="just">
              <a:lnSpc>
                <a:spcPct val="150000"/>
              </a:lnSpc>
            </a:pPr>
            <a:r>
              <a:rPr lang="en-US" b="1" dirty="0" err="1"/>
              <a:t>iForest</a:t>
            </a:r>
            <a:endParaRPr lang="en-US" b="1" dirty="0"/>
          </a:p>
        </p:txBody>
      </p:sp>
      <p:sp>
        <p:nvSpPr>
          <p:cNvPr id="21" name="Oval 20">
            <a:extLst>
              <a:ext uri="{FF2B5EF4-FFF2-40B4-BE49-F238E27FC236}">
                <a16:creationId xmlns:a16="http://schemas.microsoft.com/office/drawing/2014/main" id="{DEE19FC7-7B28-4647-81DC-F757CF72ABAF}"/>
              </a:ext>
            </a:extLst>
          </p:cNvPr>
          <p:cNvSpPr/>
          <p:nvPr/>
        </p:nvSpPr>
        <p:spPr>
          <a:xfrm>
            <a:off x="7074951" y="389249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 name="Group 2">
            <a:extLst>
              <a:ext uri="{FF2B5EF4-FFF2-40B4-BE49-F238E27FC236}">
                <a16:creationId xmlns:a16="http://schemas.microsoft.com/office/drawing/2014/main" id="{D7DD508B-BD80-864A-9245-9E5B44CC8F16}"/>
              </a:ext>
            </a:extLst>
          </p:cNvPr>
          <p:cNvGrpSpPr/>
          <p:nvPr/>
        </p:nvGrpSpPr>
        <p:grpSpPr>
          <a:xfrm>
            <a:off x="806059" y="1370698"/>
            <a:ext cx="4076880" cy="2044240"/>
            <a:chOff x="813615" y="1362110"/>
            <a:chExt cx="5058870" cy="2536632"/>
          </a:xfrm>
        </p:grpSpPr>
        <p:pic>
          <p:nvPicPr>
            <p:cNvPr id="22" name="Picture 21">
              <a:extLst>
                <a:ext uri="{FF2B5EF4-FFF2-40B4-BE49-F238E27FC236}">
                  <a16:creationId xmlns:a16="http://schemas.microsoft.com/office/drawing/2014/main" id="{51CE1EFA-4794-9A44-8FFA-CFC176A9030A}"/>
                </a:ext>
              </a:extLst>
            </p:cNvPr>
            <p:cNvPicPr>
              <a:picLocks noChangeAspect="1"/>
            </p:cNvPicPr>
            <p:nvPr/>
          </p:nvPicPr>
          <p:blipFill rotWithShape="1">
            <a:blip r:embed="rId4"/>
            <a:srcRect l="118" r="85026"/>
            <a:stretch/>
          </p:blipFill>
          <p:spPr>
            <a:xfrm>
              <a:off x="813615" y="1394340"/>
              <a:ext cx="2712206" cy="2491702"/>
            </a:xfrm>
            <a:prstGeom prst="rect">
              <a:avLst/>
            </a:prstGeom>
          </p:spPr>
        </p:pic>
        <p:pic>
          <p:nvPicPr>
            <p:cNvPr id="23" name="Picture 22">
              <a:extLst>
                <a:ext uri="{FF2B5EF4-FFF2-40B4-BE49-F238E27FC236}">
                  <a16:creationId xmlns:a16="http://schemas.microsoft.com/office/drawing/2014/main" id="{12506668-5B37-6F4A-982F-EC82340806FC}"/>
                </a:ext>
              </a:extLst>
            </p:cNvPr>
            <p:cNvPicPr>
              <a:picLocks noChangeAspect="1"/>
            </p:cNvPicPr>
            <p:nvPr/>
          </p:nvPicPr>
          <p:blipFill rotWithShape="1">
            <a:blip r:embed="rId5"/>
            <a:srcRect l="47849"/>
            <a:stretch/>
          </p:blipFill>
          <p:spPr>
            <a:xfrm>
              <a:off x="3437458" y="1362110"/>
              <a:ext cx="2435027" cy="2536632"/>
            </a:xfrm>
            <a:prstGeom prst="rect">
              <a:avLst/>
            </a:prstGeom>
          </p:spPr>
        </p:pic>
      </p:grpSp>
      <p:grpSp>
        <p:nvGrpSpPr>
          <p:cNvPr id="4" name="Group 3">
            <a:extLst>
              <a:ext uri="{FF2B5EF4-FFF2-40B4-BE49-F238E27FC236}">
                <a16:creationId xmlns:a16="http://schemas.microsoft.com/office/drawing/2014/main" id="{804B7F87-A389-AF42-8D3F-D9782D328D1C}"/>
              </a:ext>
            </a:extLst>
          </p:cNvPr>
          <p:cNvGrpSpPr/>
          <p:nvPr/>
        </p:nvGrpSpPr>
        <p:grpSpPr>
          <a:xfrm>
            <a:off x="7540326" y="1451010"/>
            <a:ext cx="4247357" cy="2161789"/>
            <a:chOff x="6889356" y="1258469"/>
            <a:chExt cx="4998878" cy="2544293"/>
          </a:xfrm>
        </p:grpSpPr>
        <p:pic>
          <p:nvPicPr>
            <p:cNvPr id="24" name="Picture 23">
              <a:extLst>
                <a:ext uri="{FF2B5EF4-FFF2-40B4-BE49-F238E27FC236}">
                  <a16:creationId xmlns:a16="http://schemas.microsoft.com/office/drawing/2014/main" id="{64C8A6E9-1679-254C-ADB0-695709671D3C}"/>
                </a:ext>
              </a:extLst>
            </p:cNvPr>
            <p:cNvPicPr>
              <a:picLocks noChangeAspect="1"/>
            </p:cNvPicPr>
            <p:nvPr/>
          </p:nvPicPr>
          <p:blipFill rotWithShape="1">
            <a:blip r:embed="rId4"/>
            <a:srcRect l="118" r="85026"/>
            <a:stretch/>
          </p:blipFill>
          <p:spPr>
            <a:xfrm>
              <a:off x="6889356" y="1258469"/>
              <a:ext cx="2712206" cy="2491702"/>
            </a:xfrm>
            <a:prstGeom prst="rect">
              <a:avLst/>
            </a:prstGeom>
          </p:spPr>
        </p:pic>
        <p:pic>
          <p:nvPicPr>
            <p:cNvPr id="25" name="Picture 24">
              <a:extLst>
                <a:ext uri="{FF2B5EF4-FFF2-40B4-BE49-F238E27FC236}">
                  <a16:creationId xmlns:a16="http://schemas.microsoft.com/office/drawing/2014/main" id="{2FDAB586-32AA-5141-AC0C-2C583CD90D00}"/>
                </a:ext>
              </a:extLst>
            </p:cNvPr>
            <p:cNvPicPr>
              <a:picLocks noChangeAspect="1"/>
            </p:cNvPicPr>
            <p:nvPr/>
          </p:nvPicPr>
          <p:blipFill>
            <a:blip r:embed="rId6"/>
            <a:stretch>
              <a:fillRect/>
            </a:stretch>
          </p:blipFill>
          <p:spPr>
            <a:xfrm>
              <a:off x="9527674" y="1311060"/>
              <a:ext cx="2360560" cy="2491702"/>
            </a:xfrm>
            <a:prstGeom prst="rect">
              <a:avLst/>
            </a:prstGeom>
          </p:spPr>
        </p:pic>
      </p:grpSp>
      <p:grpSp>
        <p:nvGrpSpPr>
          <p:cNvPr id="26" name="Group 25">
            <a:extLst>
              <a:ext uri="{FF2B5EF4-FFF2-40B4-BE49-F238E27FC236}">
                <a16:creationId xmlns:a16="http://schemas.microsoft.com/office/drawing/2014/main" id="{CCC1EFAA-C473-0143-AFB1-736E155C15B5}"/>
              </a:ext>
            </a:extLst>
          </p:cNvPr>
          <p:cNvGrpSpPr/>
          <p:nvPr/>
        </p:nvGrpSpPr>
        <p:grpSpPr>
          <a:xfrm>
            <a:off x="8701291" y="4301350"/>
            <a:ext cx="2637416" cy="2211280"/>
            <a:chOff x="8817441" y="3755512"/>
            <a:chExt cx="2668707" cy="2237515"/>
          </a:xfrm>
        </p:grpSpPr>
        <p:pic>
          <p:nvPicPr>
            <p:cNvPr id="27" name="Picture 26">
              <a:extLst>
                <a:ext uri="{FF2B5EF4-FFF2-40B4-BE49-F238E27FC236}">
                  <a16:creationId xmlns:a16="http://schemas.microsoft.com/office/drawing/2014/main" id="{797B704D-D76C-7849-A5E5-E40491D5CEDC}"/>
                </a:ext>
              </a:extLst>
            </p:cNvPr>
            <p:cNvPicPr>
              <a:picLocks noChangeAspect="1"/>
            </p:cNvPicPr>
            <p:nvPr/>
          </p:nvPicPr>
          <p:blipFill>
            <a:blip r:embed="rId7"/>
            <a:stretch>
              <a:fillRect/>
            </a:stretch>
          </p:blipFill>
          <p:spPr>
            <a:xfrm>
              <a:off x="9907004" y="3755512"/>
              <a:ext cx="1579144" cy="2225158"/>
            </a:xfrm>
            <a:prstGeom prst="rect">
              <a:avLst/>
            </a:prstGeom>
          </p:spPr>
        </p:pic>
        <p:pic>
          <p:nvPicPr>
            <p:cNvPr id="28" name="Picture 27">
              <a:extLst>
                <a:ext uri="{FF2B5EF4-FFF2-40B4-BE49-F238E27FC236}">
                  <a16:creationId xmlns:a16="http://schemas.microsoft.com/office/drawing/2014/main" id="{9D3A42EE-913E-9E42-B29A-08D1EC54D8E1}"/>
                </a:ext>
              </a:extLst>
            </p:cNvPr>
            <p:cNvPicPr>
              <a:picLocks noChangeAspect="1"/>
            </p:cNvPicPr>
            <p:nvPr/>
          </p:nvPicPr>
          <p:blipFill>
            <a:blip r:embed="rId2"/>
            <a:stretch>
              <a:fillRect/>
            </a:stretch>
          </p:blipFill>
          <p:spPr>
            <a:xfrm>
              <a:off x="8817441" y="3755512"/>
              <a:ext cx="1106728" cy="2237515"/>
            </a:xfrm>
            <a:prstGeom prst="rect">
              <a:avLst/>
            </a:prstGeom>
          </p:spPr>
        </p:pic>
      </p:grpSp>
      <p:sp>
        <p:nvSpPr>
          <p:cNvPr id="29" name="Rounded Rectangle 28">
            <a:extLst>
              <a:ext uri="{FF2B5EF4-FFF2-40B4-BE49-F238E27FC236}">
                <a16:creationId xmlns:a16="http://schemas.microsoft.com/office/drawing/2014/main" id="{6B23F0C0-7120-0B43-8A4B-DB435765B6E2}"/>
              </a:ext>
            </a:extLst>
          </p:cNvPr>
          <p:cNvSpPr/>
          <p:nvPr/>
        </p:nvSpPr>
        <p:spPr>
          <a:xfrm>
            <a:off x="8993687" y="5866810"/>
            <a:ext cx="2204581" cy="5788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CA967D31-B66A-7440-B7B2-2C3B9CF4CBCE}"/>
              </a:ext>
            </a:extLst>
          </p:cNvPr>
          <p:cNvSpPr/>
          <p:nvPr/>
        </p:nvSpPr>
        <p:spPr>
          <a:xfrm>
            <a:off x="8995076" y="3063780"/>
            <a:ext cx="2805133" cy="4517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D3D7DEF-B090-6E49-AE4C-A876E170202D}"/>
              </a:ext>
            </a:extLst>
          </p:cNvPr>
          <p:cNvSpPr/>
          <p:nvPr/>
        </p:nvSpPr>
        <p:spPr>
          <a:xfrm>
            <a:off x="2077806" y="2933236"/>
            <a:ext cx="2805133" cy="4517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1CCC50-F4B6-464B-80E4-D1465EDD0B29}"/>
              </a:ext>
            </a:extLst>
          </p:cNvPr>
          <p:cNvSpPr txBox="1"/>
          <p:nvPr/>
        </p:nvSpPr>
        <p:spPr>
          <a:xfrm>
            <a:off x="7367883" y="3119310"/>
            <a:ext cx="1606530" cy="338554"/>
          </a:xfrm>
          <a:prstGeom prst="rect">
            <a:avLst/>
          </a:prstGeom>
          <a:noFill/>
        </p:spPr>
        <p:txBody>
          <a:bodyPr wrap="none" rtlCol="0">
            <a:spAutoFit/>
          </a:bodyPr>
          <a:lstStyle/>
          <a:p>
            <a:r>
              <a:rPr lang="en-US" sz="1600" i="1" dirty="0"/>
              <a:t>638 data points</a:t>
            </a:r>
          </a:p>
        </p:txBody>
      </p:sp>
      <p:sp>
        <p:nvSpPr>
          <p:cNvPr id="32" name="TextBox 31">
            <a:extLst>
              <a:ext uri="{FF2B5EF4-FFF2-40B4-BE49-F238E27FC236}">
                <a16:creationId xmlns:a16="http://schemas.microsoft.com/office/drawing/2014/main" id="{BC627FF4-942E-0B46-A0EA-36AF97F55D63}"/>
              </a:ext>
            </a:extLst>
          </p:cNvPr>
          <p:cNvSpPr txBox="1"/>
          <p:nvPr/>
        </p:nvSpPr>
        <p:spPr>
          <a:xfrm>
            <a:off x="498504" y="2953218"/>
            <a:ext cx="1566776" cy="338554"/>
          </a:xfrm>
          <a:prstGeom prst="rect">
            <a:avLst/>
          </a:prstGeom>
          <a:noFill/>
        </p:spPr>
        <p:txBody>
          <a:bodyPr wrap="none" rtlCol="0">
            <a:spAutoFit/>
          </a:bodyPr>
          <a:lstStyle/>
          <a:p>
            <a:r>
              <a:rPr lang="en-US" sz="1600" i="1" dirty="0"/>
              <a:t>256 data points</a:t>
            </a:r>
          </a:p>
        </p:txBody>
      </p:sp>
      <p:sp>
        <p:nvSpPr>
          <p:cNvPr id="33" name="TextBox 32">
            <a:extLst>
              <a:ext uri="{FF2B5EF4-FFF2-40B4-BE49-F238E27FC236}">
                <a16:creationId xmlns:a16="http://schemas.microsoft.com/office/drawing/2014/main" id="{5C0914CE-6F09-B54A-B4EA-810DB36C27BA}"/>
              </a:ext>
            </a:extLst>
          </p:cNvPr>
          <p:cNvSpPr txBox="1"/>
          <p:nvPr/>
        </p:nvSpPr>
        <p:spPr>
          <a:xfrm>
            <a:off x="7198562" y="5986947"/>
            <a:ext cx="1566776" cy="338554"/>
          </a:xfrm>
          <a:prstGeom prst="rect">
            <a:avLst/>
          </a:prstGeom>
          <a:noFill/>
        </p:spPr>
        <p:txBody>
          <a:bodyPr wrap="none" rtlCol="0">
            <a:spAutoFit/>
          </a:bodyPr>
          <a:lstStyle/>
          <a:p>
            <a:r>
              <a:rPr lang="en-US" sz="1600" i="1" dirty="0"/>
              <a:t>395 data points</a:t>
            </a:r>
          </a:p>
        </p:txBody>
      </p:sp>
      <p:sp>
        <p:nvSpPr>
          <p:cNvPr id="37" name="Rounded Rectangle 36">
            <a:extLst>
              <a:ext uri="{FF2B5EF4-FFF2-40B4-BE49-F238E27FC236}">
                <a16:creationId xmlns:a16="http://schemas.microsoft.com/office/drawing/2014/main" id="{BB7C1A02-9398-974D-A87F-B00644DEF689}"/>
              </a:ext>
            </a:extLst>
          </p:cNvPr>
          <p:cNvSpPr/>
          <p:nvPr/>
        </p:nvSpPr>
        <p:spPr>
          <a:xfrm>
            <a:off x="2190122" y="5912703"/>
            <a:ext cx="2135515" cy="4953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B965E15-AE33-594B-A303-D38A3834820E}"/>
              </a:ext>
            </a:extLst>
          </p:cNvPr>
          <p:cNvSpPr txBox="1"/>
          <p:nvPr/>
        </p:nvSpPr>
        <p:spPr>
          <a:xfrm>
            <a:off x="465888" y="5986947"/>
            <a:ext cx="1566776" cy="338554"/>
          </a:xfrm>
          <a:prstGeom prst="rect">
            <a:avLst/>
          </a:prstGeom>
          <a:noFill/>
        </p:spPr>
        <p:txBody>
          <a:bodyPr wrap="none" rtlCol="0">
            <a:spAutoFit/>
          </a:bodyPr>
          <a:lstStyle/>
          <a:p>
            <a:r>
              <a:rPr lang="en-US" sz="1600" i="1" dirty="0"/>
              <a:t>130 data points</a:t>
            </a:r>
          </a:p>
        </p:txBody>
      </p:sp>
    </p:spTree>
    <p:extLst>
      <p:ext uri="{BB962C8B-B14F-4D97-AF65-F5344CB8AC3E}">
        <p14:creationId xmlns:p14="http://schemas.microsoft.com/office/powerpoint/2010/main" val="139246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1651000" y="1350202"/>
            <a:ext cx="3721100" cy="538096"/>
          </a:xfrm>
          <a:prstGeom prst="rect">
            <a:avLst/>
          </a:prstGeom>
          <a:noFill/>
        </p:spPr>
        <p:txBody>
          <a:bodyPr wrap="square" rtlCol="0">
            <a:spAutoFit/>
          </a:bodyPr>
          <a:lstStyle/>
          <a:p>
            <a:pPr algn="just">
              <a:lnSpc>
                <a:spcPct val="135000"/>
              </a:lnSpc>
            </a:pPr>
            <a:r>
              <a:rPr lang="en-US" sz="2400" b="1" dirty="0">
                <a:solidFill>
                  <a:schemeClr val="accent1"/>
                </a:solidFill>
              </a:rPr>
              <a:t>HEALTHCARE FRAUD</a:t>
            </a:r>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1342190" cy="461665"/>
          </a:xfrm>
          <a:prstGeom prst="rect">
            <a:avLst/>
          </a:prstGeom>
          <a:solidFill>
            <a:schemeClr val="accent2"/>
          </a:solidFill>
        </p:spPr>
        <p:txBody>
          <a:bodyPr wrap="square" rtlCol="0">
            <a:spAutoFit/>
          </a:bodyPr>
          <a:lstStyle/>
          <a:p>
            <a:r>
              <a:rPr lang="en-US" sz="2400" b="1" dirty="0">
                <a:solidFill>
                  <a:schemeClr val="bg1"/>
                </a:solidFill>
              </a:rPr>
              <a:t>Agenda</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Rectangle 9">
            <a:extLst>
              <a:ext uri="{FF2B5EF4-FFF2-40B4-BE49-F238E27FC236}">
                <a16:creationId xmlns:a16="http://schemas.microsoft.com/office/drawing/2014/main" id="{878E5B75-2A8E-354C-AA5D-EEC8B599B39B}"/>
              </a:ext>
            </a:extLst>
          </p:cNvPr>
          <p:cNvSpPr/>
          <p:nvPr/>
        </p:nvSpPr>
        <p:spPr>
          <a:xfrm>
            <a:off x="11239500" y="6057900"/>
            <a:ext cx="685800" cy="62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ealth Care Fraud — FBI">
            <a:extLst>
              <a:ext uri="{FF2B5EF4-FFF2-40B4-BE49-F238E27FC236}">
                <a16:creationId xmlns:a16="http://schemas.microsoft.com/office/drawing/2014/main" id="{F7AF8A4C-EB6C-1246-9FB5-963EEC5D2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429" y="3317637"/>
            <a:ext cx="3822275" cy="30956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eaking about fraud in healthcare and its relation to shipping - SAFETY4SEA">
            <a:extLst>
              <a:ext uri="{FF2B5EF4-FFF2-40B4-BE49-F238E27FC236}">
                <a16:creationId xmlns:a16="http://schemas.microsoft.com/office/drawing/2014/main" id="{EF35CF46-16E4-2245-882A-CAB739EB5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829" y="864948"/>
            <a:ext cx="4089400" cy="234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60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1651000" y="1350202"/>
            <a:ext cx="3721100" cy="538096"/>
          </a:xfrm>
          <a:prstGeom prst="rect">
            <a:avLst/>
          </a:prstGeom>
          <a:noFill/>
        </p:spPr>
        <p:txBody>
          <a:bodyPr wrap="square" rtlCol="0">
            <a:spAutoFit/>
          </a:bodyPr>
          <a:lstStyle/>
          <a:p>
            <a:pPr algn="just">
              <a:lnSpc>
                <a:spcPct val="135000"/>
              </a:lnSpc>
            </a:pPr>
            <a:r>
              <a:rPr lang="en-US" sz="2400" b="1" dirty="0">
                <a:solidFill>
                  <a:schemeClr val="accent1"/>
                </a:solidFill>
              </a:rPr>
              <a:t>HEALTHCARE FRAUD</a:t>
            </a:r>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1342190" cy="461665"/>
          </a:xfrm>
          <a:prstGeom prst="rect">
            <a:avLst/>
          </a:prstGeom>
          <a:solidFill>
            <a:schemeClr val="accent2"/>
          </a:solidFill>
        </p:spPr>
        <p:txBody>
          <a:bodyPr wrap="square" rtlCol="0">
            <a:spAutoFit/>
          </a:bodyPr>
          <a:lstStyle/>
          <a:p>
            <a:r>
              <a:rPr lang="en-US" sz="2400" b="1" dirty="0">
                <a:solidFill>
                  <a:schemeClr val="bg1"/>
                </a:solidFill>
              </a:rPr>
              <a:t>Agenda</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Rectangle 9">
            <a:extLst>
              <a:ext uri="{FF2B5EF4-FFF2-40B4-BE49-F238E27FC236}">
                <a16:creationId xmlns:a16="http://schemas.microsoft.com/office/drawing/2014/main" id="{878E5B75-2A8E-354C-AA5D-EEC8B599B39B}"/>
              </a:ext>
            </a:extLst>
          </p:cNvPr>
          <p:cNvSpPr/>
          <p:nvPr/>
        </p:nvSpPr>
        <p:spPr>
          <a:xfrm>
            <a:off x="11239500" y="6057900"/>
            <a:ext cx="685800" cy="62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ealth Care Fraud — FBI">
            <a:extLst>
              <a:ext uri="{FF2B5EF4-FFF2-40B4-BE49-F238E27FC236}">
                <a16:creationId xmlns:a16="http://schemas.microsoft.com/office/drawing/2014/main" id="{F7AF8A4C-EB6C-1246-9FB5-963EEC5D2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429" y="3317637"/>
            <a:ext cx="3822275" cy="30956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8596A7A-6DDB-BA49-BA54-90FB8B6F3409}"/>
              </a:ext>
            </a:extLst>
          </p:cNvPr>
          <p:cNvSpPr txBox="1"/>
          <p:nvPr/>
        </p:nvSpPr>
        <p:spPr>
          <a:xfrm>
            <a:off x="4130300" y="2608196"/>
            <a:ext cx="1733550" cy="538096"/>
          </a:xfrm>
          <a:prstGeom prst="rect">
            <a:avLst/>
          </a:prstGeom>
          <a:noFill/>
        </p:spPr>
        <p:txBody>
          <a:bodyPr wrap="square" rtlCol="0">
            <a:spAutoFit/>
          </a:bodyPr>
          <a:lstStyle/>
          <a:p>
            <a:pPr algn="just">
              <a:lnSpc>
                <a:spcPct val="135000"/>
              </a:lnSpc>
            </a:pPr>
            <a:r>
              <a:rPr lang="en-US" sz="2400" b="1" dirty="0"/>
              <a:t>Insurance</a:t>
            </a:r>
          </a:p>
        </p:txBody>
      </p:sp>
      <p:sp>
        <p:nvSpPr>
          <p:cNvPr id="13" name="TextBox 12">
            <a:extLst>
              <a:ext uri="{FF2B5EF4-FFF2-40B4-BE49-F238E27FC236}">
                <a16:creationId xmlns:a16="http://schemas.microsoft.com/office/drawing/2014/main" id="{25A2F81E-969F-A645-8029-69B271CD7D30}"/>
              </a:ext>
            </a:extLst>
          </p:cNvPr>
          <p:cNvSpPr txBox="1"/>
          <p:nvPr/>
        </p:nvSpPr>
        <p:spPr>
          <a:xfrm>
            <a:off x="784225" y="2595496"/>
            <a:ext cx="1733550" cy="538096"/>
          </a:xfrm>
          <a:prstGeom prst="rect">
            <a:avLst/>
          </a:prstGeom>
          <a:noFill/>
        </p:spPr>
        <p:txBody>
          <a:bodyPr wrap="square" rtlCol="0">
            <a:spAutoFit/>
          </a:bodyPr>
          <a:lstStyle/>
          <a:p>
            <a:pPr algn="just">
              <a:lnSpc>
                <a:spcPct val="135000"/>
              </a:lnSpc>
            </a:pPr>
            <a:r>
              <a:rPr lang="en-US" sz="2400" b="1" dirty="0"/>
              <a:t>Hospitals</a:t>
            </a:r>
          </a:p>
        </p:txBody>
      </p:sp>
      <p:pic>
        <p:nvPicPr>
          <p:cNvPr id="1030" name="Picture 6" descr="Speaking about fraud in healthcare and its relation to shipping - SAFETY4SEA">
            <a:extLst>
              <a:ext uri="{FF2B5EF4-FFF2-40B4-BE49-F238E27FC236}">
                <a16:creationId xmlns:a16="http://schemas.microsoft.com/office/drawing/2014/main" id="{EF35CF46-16E4-2245-882A-CAB739EB5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829" y="864948"/>
            <a:ext cx="4089400" cy="234349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9E61D728-9B66-2647-AC36-9930C10DB0DC}"/>
              </a:ext>
            </a:extLst>
          </p:cNvPr>
          <p:cNvCxnSpPr>
            <a:cxnSpLocks/>
            <a:stCxn id="4" idx="2"/>
          </p:cNvCxnSpPr>
          <p:nvPr/>
        </p:nvCxnSpPr>
        <p:spPr>
          <a:xfrm flipH="1">
            <a:off x="1651000" y="1888298"/>
            <a:ext cx="1860550" cy="630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1AB515C-5995-EC49-B5D4-6720CE1C33D8}"/>
              </a:ext>
            </a:extLst>
          </p:cNvPr>
          <p:cNvCxnSpPr>
            <a:cxnSpLocks/>
            <a:stCxn id="4" idx="2"/>
          </p:cNvCxnSpPr>
          <p:nvPr/>
        </p:nvCxnSpPr>
        <p:spPr>
          <a:xfrm>
            <a:off x="3511550" y="1888298"/>
            <a:ext cx="1627400" cy="626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4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1651000" y="1350202"/>
            <a:ext cx="3721100" cy="538096"/>
          </a:xfrm>
          <a:prstGeom prst="rect">
            <a:avLst/>
          </a:prstGeom>
          <a:noFill/>
        </p:spPr>
        <p:txBody>
          <a:bodyPr wrap="square" rtlCol="0">
            <a:spAutoFit/>
          </a:bodyPr>
          <a:lstStyle/>
          <a:p>
            <a:pPr algn="just">
              <a:lnSpc>
                <a:spcPct val="135000"/>
              </a:lnSpc>
            </a:pPr>
            <a:r>
              <a:rPr lang="en-US" sz="2400" b="1" dirty="0">
                <a:solidFill>
                  <a:schemeClr val="accent1"/>
                </a:solidFill>
              </a:rPr>
              <a:t>HEALTHCARE FRAUD</a:t>
            </a:r>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1342190" cy="461665"/>
          </a:xfrm>
          <a:prstGeom prst="rect">
            <a:avLst/>
          </a:prstGeom>
          <a:solidFill>
            <a:schemeClr val="accent2"/>
          </a:solidFill>
        </p:spPr>
        <p:txBody>
          <a:bodyPr wrap="square" rtlCol="0">
            <a:spAutoFit/>
          </a:bodyPr>
          <a:lstStyle/>
          <a:p>
            <a:r>
              <a:rPr lang="en-US" sz="2400" b="1" dirty="0">
                <a:solidFill>
                  <a:schemeClr val="bg1"/>
                </a:solidFill>
              </a:rPr>
              <a:t>Agenda</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Rectangle 9">
            <a:extLst>
              <a:ext uri="{FF2B5EF4-FFF2-40B4-BE49-F238E27FC236}">
                <a16:creationId xmlns:a16="http://schemas.microsoft.com/office/drawing/2014/main" id="{878E5B75-2A8E-354C-AA5D-EEC8B599B39B}"/>
              </a:ext>
            </a:extLst>
          </p:cNvPr>
          <p:cNvSpPr/>
          <p:nvPr/>
        </p:nvSpPr>
        <p:spPr>
          <a:xfrm>
            <a:off x="11239500" y="6057900"/>
            <a:ext cx="685800" cy="62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ealth Care Fraud — FBI">
            <a:extLst>
              <a:ext uri="{FF2B5EF4-FFF2-40B4-BE49-F238E27FC236}">
                <a16:creationId xmlns:a16="http://schemas.microsoft.com/office/drawing/2014/main" id="{F7AF8A4C-EB6C-1246-9FB5-963EEC5D2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429" y="3317637"/>
            <a:ext cx="3822275" cy="30956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8596A7A-6DDB-BA49-BA54-90FB8B6F3409}"/>
              </a:ext>
            </a:extLst>
          </p:cNvPr>
          <p:cNvSpPr txBox="1"/>
          <p:nvPr/>
        </p:nvSpPr>
        <p:spPr>
          <a:xfrm>
            <a:off x="4130300" y="2608196"/>
            <a:ext cx="1733550" cy="538096"/>
          </a:xfrm>
          <a:prstGeom prst="rect">
            <a:avLst/>
          </a:prstGeom>
          <a:noFill/>
        </p:spPr>
        <p:txBody>
          <a:bodyPr wrap="square" rtlCol="0">
            <a:spAutoFit/>
          </a:bodyPr>
          <a:lstStyle/>
          <a:p>
            <a:pPr algn="just">
              <a:lnSpc>
                <a:spcPct val="135000"/>
              </a:lnSpc>
            </a:pPr>
            <a:r>
              <a:rPr lang="en-US" sz="2400" b="1" dirty="0"/>
              <a:t>Insurance</a:t>
            </a:r>
          </a:p>
        </p:txBody>
      </p:sp>
      <p:sp>
        <p:nvSpPr>
          <p:cNvPr id="13" name="TextBox 12">
            <a:extLst>
              <a:ext uri="{FF2B5EF4-FFF2-40B4-BE49-F238E27FC236}">
                <a16:creationId xmlns:a16="http://schemas.microsoft.com/office/drawing/2014/main" id="{25A2F81E-969F-A645-8029-69B271CD7D30}"/>
              </a:ext>
            </a:extLst>
          </p:cNvPr>
          <p:cNvSpPr txBox="1"/>
          <p:nvPr/>
        </p:nvSpPr>
        <p:spPr>
          <a:xfrm>
            <a:off x="784225" y="2595496"/>
            <a:ext cx="1733550" cy="538096"/>
          </a:xfrm>
          <a:prstGeom prst="rect">
            <a:avLst/>
          </a:prstGeom>
          <a:noFill/>
        </p:spPr>
        <p:txBody>
          <a:bodyPr wrap="square" rtlCol="0">
            <a:spAutoFit/>
          </a:bodyPr>
          <a:lstStyle/>
          <a:p>
            <a:pPr algn="just">
              <a:lnSpc>
                <a:spcPct val="135000"/>
              </a:lnSpc>
            </a:pPr>
            <a:r>
              <a:rPr lang="en-US" sz="2400" b="1" dirty="0"/>
              <a:t>Hospitals</a:t>
            </a:r>
          </a:p>
        </p:txBody>
      </p:sp>
      <p:sp>
        <p:nvSpPr>
          <p:cNvPr id="14" name="TextBox 13">
            <a:extLst>
              <a:ext uri="{FF2B5EF4-FFF2-40B4-BE49-F238E27FC236}">
                <a16:creationId xmlns:a16="http://schemas.microsoft.com/office/drawing/2014/main" id="{B9BE4B93-CBCA-1B44-A845-BB78AEBD5696}"/>
              </a:ext>
            </a:extLst>
          </p:cNvPr>
          <p:cNvSpPr txBox="1"/>
          <p:nvPr/>
        </p:nvSpPr>
        <p:spPr>
          <a:xfrm>
            <a:off x="413296" y="4018591"/>
            <a:ext cx="7115176" cy="2033890"/>
          </a:xfrm>
          <a:prstGeom prst="rect">
            <a:avLst/>
          </a:prstGeom>
          <a:noFill/>
        </p:spPr>
        <p:txBody>
          <a:bodyPr wrap="square" rtlCol="0">
            <a:spAutoFit/>
          </a:bodyPr>
          <a:lstStyle/>
          <a:p>
            <a:pPr algn="ctr">
              <a:lnSpc>
                <a:spcPct val="135000"/>
              </a:lnSpc>
            </a:pPr>
            <a:r>
              <a:rPr lang="en-US" sz="2400" dirty="0"/>
              <a:t>Detect specific transaction which are suspicious</a:t>
            </a:r>
          </a:p>
          <a:p>
            <a:pPr algn="ctr">
              <a:lnSpc>
                <a:spcPct val="135000"/>
              </a:lnSpc>
            </a:pPr>
            <a:endParaRPr lang="en-US" sz="2400" dirty="0"/>
          </a:p>
          <a:p>
            <a:pPr algn="ctr">
              <a:lnSpc>
                <a:spcPct val="135000"/>
              </a:lnSpc>
            </a:pPr>
            <a:r>
              <a:rPr lang="en-US" sz="2400" i="1" dirty="0"/>
              <a:t>Techniques? Clustering?  What kind of clustering?</a:t>
            </a:r>
          </a:p>
          <a:p>
            <a:pPr algn="ctr">
              <a:lnSpc>
                <a:spcPct val="135000"/>
              </a:lnSpc>
            </a:pPr>
            <a:r>
              <a:rPr lang="en-US" sz="2400" i="1" dirty="0"/>
              <a:t>How to judge fraud? How to justify results?</a:t>
            </a:r>
          </a:p>
        </p:txBody>
      </p:sp>
      <p:pic>
        <p:nvPicPr>
          <p:cNvPr id="1030" name="Picture 6" descr="Speaking about fraud in healthcare and its relation to shipping - SAFETY4SEA">
            <a:extLst>
              <a:ext uri="{FF2B5EF4-FFF2-40B4-BE49-F238E27FC236}">
                <a16:creationId xmlns:a16="http://schemas.microsoft.com/office/drawing/2014/main" id="{EF35CF46-16E4-2245-882A-CAB739EB5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829" y="864948"/>
            <a:ext cx="4089400" cy="234349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9E61D728-9B66-2647-AC36-9930C10DB0DC}"/>
              </a:ext>
            </a:extLst>
          </p:cNvPr>
          <p:cNvCxnSpPr>
            <a:cxnSpLocks/>
            <a:stCxn id="4" idx="2"/>
          </p:cNvCxnSpPr>
          <p:nvPr/>
        </p:nvCxnSpPr>
        <p:spPr>
          <a:xfrm flipH="1">
            <a:off x="1651000" y="1888298"/>
            <a:ext cx="1860550" cy="630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1AB515C-5995-EC49-B5D4-6720CE1C33D8}"/>
              </a:ext>
            </a:extLst>
          </p:cNvPr>
          <p:cNvCxnSpPr>
            <a:cxnSpLocks/>
            <a:stCxn id="4" idx="2"/>
          </p:cNvCxnSpPr>
          <p:nvPr/>
        </p:nvCxnSpPr>
        <p:spPr>
          <a:xfrm>
            <a:off x="3511550" y="1888298"/>
            <a:ext cx="1627400" cy="626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ight Arrow 7">
            <a:extLst>
              <a:ext uri="{FF2B5EF4-FFF2-40B4-BE49-F238E27FC236}">
                <a16:creationId xmlns:a16="http://schemas.microsoft.com/office/drawing/2014/main" id="{70319EF0-9CDA-DE42-A17C-6E154BA9A956}"/>
              </a:ext>
            </a:extLst>
          </p:cNvPr>
          <p:cNvSpPr/>
          <p:nvPr/>
        </p:nvSpPr>
        <p:spPr>
          <a:xfrm rot="2436331">
            <a:off x="1463635" y="3533158"/>
            <a:ext cx="837531" cy="213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88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3AAA7-43F8-7840-95EB-8ABBE91FE935}"/>
              </a:ext>
            </a:extLst>
          </p:cNvPr>
          <p:cNvSpPr txBox="1"/>
          <p:nvPr/>
        </p:nvSpPr>
        <p:spPr>
          <a:xfrm>
            <a:off x="320515" y="215590"/>
            <a:ext cx="3818999" cy="461665"/>
          </a:xfrm>
          <a:prstGeom prst="rect">
            <a:avLst/>
          </a:prstGeom>
          <a:solidFill>
            <a:schemeClr val="accent2"/>
          </a:solidFill>
        </p:spPr>
        <p:txBody>
          <a:bodyPr wrap="square" rtlCol="0">
            <a:spAutoFit/>
          </a:bodyPr>
          <a:lstStyle/>
          <a:p>
            <a:r>
              <a:rPr lang="en-US" sz="2400" b="1" u="sng" dirty="0">
                <a:solidFill>
                  <a:schemeClr val="bg1"/>
                </a:solidFill>
              </a:rPr>
              <a:t>Autoencoder</a:t>
            </a:r>
            <a:r>
              <a:rPr lang="en-US" sz="2400" b="1" dirty="0">
                <a:solidFill>
                  <a:schemeClr val="bg1"/>
                </a:solidFill>
              </a:rPr>
              <a:t> Clustering</a:t>
            </a:r>
          </a:p>
        </p:txBody>
      </p:sp>
      <p:sp>
        <p:nvSpPr>
          <p:cNvPr id="3" name="TextBox 2">
            <a:extLst>
              <a:ext uri="{FF2B5EF4-FFF2-40B4-BE49-F238E27FC236}">
                <a16:creationId xmlns:a16="http://schemas.microsoft.com/office/drawing/2014/main" id="{295F85F6-8FB0-A549-AE14-6EB25DFE6C0A}"/>
              </a:ext>
            </a:extLst>
          </p:cNvPr>
          <p:cNvSpPr txBox="1"/>
          <p:nvPr/>
        </p:nvSpPr>
        <p:spPr>
          <a:xfrm>
            <a:off x="332872" y="896068"/>
            <a:ext cx="6143785" cy="1874744"/>
          </a:xfrm>
          <a:prstGeom prst="rect">
            <a:avLst/>
          </a:prstGeom>
          <a:noFill/>
        </p:spPr>
        <p:txBody>
          <a:bodyPr wrap="square" rtlCol="0">
            <a:spAutoFit/>
          </a:bodyPr>
          <a:lstStyle/>
          <a:p>
            <a:pPr>
              <a:lnSpc>
                <a:spcPct val="150000"/>
              </a:lnSpc>
            </a:pPr>
            <a:r>
              <a:rPr lang="en-US" dirty="0"/>
              <a:t>An autoencoder is a special type of neural network that copies the input values to the output values. It does not require the target variable like the conventional Y, thus it is categorized as unsupervised learning. </a:t>
            </a:r>
          </a:p>
        </p:txBody>
      </p:sp>
      <p:sp>
        <p:nvSpPr>
          <p:cNvPr id="5" name="Rectangle 4">
            <a:extLst>
              <a:ext uri="{FF2B5EF4-FFF2-40B4-BE49-F238E27FC236}">
                <a16:creationId xmlns:a16="http://schemas.microsoft.com/office/drawing/2014/main" id="{85411719-8C81-2247-8367-A9BFC5BCA446}"/>
              </a:ext>
            </a:extLst>
          </p:cNvPr>
          <p:cNvSpPr/>
          <p:nvPr/>
        </p:nvSpPr>
        <p:spPr>
          <a:xfrm>
            <a:off x="320515" y="2834610"/>
            <a:ext cx="6143785" cy="2535309"/>
          </a:xfrm>
          <a:prstGeom prst="rect">
            <a:avLst/>
          </a:prstGeom>
        </p:spPr>
        <p:txBody>
          <a:bodyPr wrap="square">
            <a:spAutoFit/>
          </a:bodyPr>
          <a:lstStyle/>
          <a:p>
            <a:pPr algn="just">
              <a:lnSpc>
                <a:spcPct val="150000"/>
              </a:lnSpc>
            </a:pPr>
            <a:r>
              <a:rPr lang="en-US" dirty="0"/>
              <a:t>If the number of neurons in the hidden layers is less than that of the input layers, the hidden layers will extract the essential information of the input values. This condition forces the hidden layers to learn the most patterns of the data and ignore the “noises”. </a:t>
            </a:r>
          </a:p>
          <a:p>
            <a:pPr algn="just">
              <a:lnSpc>
                <a:spcPct val="150000"/>
              </a:lnSpc>
            </a:pPr>
            <a:endParaRPr lang="en-US" dirty="0"/>
          </a:p>
        </p:txBody>
      </p:sp>
      <p:pic>
        <p:nvPicPr>
          <p:cNvPr id="4" name="Picture 2" descr="Denoising autoencoders with Keras, TensorFlow, and Deep Learning -  PyImageSearch">
            <a:extLst>
              <a:ext uri="{FF2B5EF4-FFF2-40B4-BE49-F238E27FC236}">
                <a16:creationId xmlns:a16="http://schemas.microsoft.com/office/drawing/2014/main" id="{400AF624-9D8D-7B47-9C85-99098D22A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300" y="904460"/>
            <a:ext cx="5582625" cy="3721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1FDAE4B-A7DB-8049-8170-2156AD63EB95}"/>
              </a:ext>
            </a:extLst>
          </p:cNvPr>
          <p:cNvSpPr/>
          <p:nvPr/>
        </p:nvSpPr>
        <p:spPr>
          <a:xfrm>
            <a:off x="320514" y="4754558"/>
            <a:ext cx="11146555" cy="1704313"/>
          </a:xfrm>
          <a:prstGeom prst="rect">
            <a:avLst/>
          </a:prstGeom>
        </p:spPr>
        <p:txBody>
          <a:bodyPr wrap="square">
            <a:spAutoFit/>
          </a:bodyPr>
          <a:lstStyle/>
          <a:p>
            <a:pPr algn="just">
              <a:lnSpc>
                <a:spcPct val="150000"/>
              </a:lnSpc>
            </a:pPr>
            <a:endParaRPr lang="en-US" dirty="0"/>
          </a:p>
          <a:p>
            <a:pPr algn="just">
              <a:lnSpc>
                <a:spcPct val="150000"/>
              </a:lnSpc>
            </a:pPr>
            <a:r>
              <a:rPr lang="en-US" dirty="0"/>
              <a:t>So in an autoencoder model, the hidden layers must have fewer dimensions than those of the input or output layers. If the number of neurons in the hidden layers is more than those of the input layers, the neural network will be given too much capacity to learn the data. </a:t>
            </a:r>
          </a:p>
        </p:txBody>
      </p:sp>
    </p:spTree>
    <p:extLst>
      <p:ext uri="{BB962C8B-B14F-4D97-AF65-F5344CB8AC3E}">
        <p14:creationId xmlns:p14="http://schemas.microsoft.com/office/powerpoint/2010/main" val="341006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308810" y="1082735"/>
            <a:ext cx="5033973" cy="5661935"/>
          </a:xfrm>
          <a:prstGeom prst="rect">
            <a:avLst/>
          </a:prstGeom>
          <a:noFill/>
        </p:spPr>
        <p:txBody>
          <a:bodyPr wrap="square" rtlCol="0">
            <a:spAutoFit/>
          </a:bodyPr>
          <a:lstStyle/>
          <a:p>
            <a:pPr algn="just">
              <a:lnSpc>
                <a:spcPct val="135000"/>
              </a:lnSpc>
            </a:pPr>
            <a:r>
              <a:rPr lang="en-US" b="1" dirty="0"/>
              <a:t>1.  Removed features</a:t>
            </a:r>
          </a:p>
          <a:p>
            <a:pPr algn="just">
              <a:lnSpc>
                <a:spcPct val="135000"/>
              </a:lnSpc>
            </a:pPr>
            <a:r>
              <a:rPr lang="en-US" dirty="0"/>
              <a:t>- Removed benchmark features such as ‘State Total’ and ‘Total Discharge’ from the scaled dataset</a:t>
            </a:r>
          </a:p>
          <a:p>
            <a:pPr algn="just">
              <a:lnSpc>
                <a:spcPct val="135000"/>
              </a:lnSpc>
            </a:pPr>
            <a:endParaRPr lang="en-US" dirty="0"/>
          </a:p>
          <a:p>
            <a:pPr algn="just">
              <a:lnSpc>
                <a:spcPct val="135000"/>
              </a:lnSpc>
            </a:pPr>
            <a:r>
              <a:rPr lang="en-US" b="1" dirty="0"/>
              <a:t>2.  Initial PCA plot to check data</a:t>
            </a:r>
          </a:p>
          <a:p>
            <a:pPr algn="just">
              <a:lnSpc>
                <a:spcPct val="135000"/>
              </a:lnSpc>
            </a:pPr>
            <a:r>
              <a:rPr lang="en-US" dirty="0"/>
              <a:t>-  Plot a 2 component initial PCA plot, to check data distribution</a:t>
            </a:r>
          </a:p>
          <a:p>
            <a:pPr algn="just">
              <a:lnSpc>
                <a:spcPct val="135000"/>
              </a:lnSpc>
            </a:pPr>
            <a:endParaRPr lang="en-US" dirty="0"/>
          </a:p>
          <a:p>
            <a:pPr algn="just">
              <a:lnSpc>
                <a:spcPct val="135000"/>
              </a:lnSpc>
            </a:pPr>
            <a:r>
              <a:rPr lang="en-US" b="1" dirty="0"/>
              <a:t>3.  Split to </a:t>
            </a:r>
            <a:r>
              <a:rPr lang="en-US" b="1" dirty="0" err="1"/>
              <a:t>train_test</a:t>
            </a:r>
            <a:r>
              <a:rPr lang="en-US" b="1" dirty="0"/>
              <a:t>:</a:t>
            </a:r>
          </a:p>
          <a:p>
            <a:pPr algn="just">
              <a:lnSpc>
                <a:spcPct val="135000"/>
              </a:lnSpc>
            </a:pPr>
            <a:r>
              <a:rPr lang="en-US" dirty="0"/>
              <a:t>-   75% split, train has 75% of the data.</a:t>
            </a:r>
          </a:p>
          <a:p>
            <a:pPr marL="285750" indent="-285750" algn="just">
              <a:lnSpc>
                <a:spcPct val="135000"/>
              </a:lnSpc>
              <a:buFontTx/>
              <a:buChar char="-"/>
            </a:pPr>
            <a:r>
              <a:rPr lang="en-US" dirty="0"/>
              <a:t>Now, for the test data, I will be using the </a:t>
            </a:r>
            <a:r>
              <a:rPr lang="en-US" b="1" dirty="0"/>
              <a:t>entire 100% data</a:t>
            </a:r>
            <a:r>
              <a:rPr lang="en-US" dirty="0"/>
              <a:t>, as even the train data has anomalies.</a:t>
            </a:r>
          </a:p>
          <a:p>
            <a:pPr marL="285750" indent="-285750" algn="just">
              <a:lnSpc>
                <a:spcPct val="135000"/>
              </a:lnSpc>
              <a:buFontTx/>
              <a:buChar char="-"/>
            </a:pPr>
            <a:endParaRPr lang="en-US" dirty="0"/>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2497890" cy="461665"/>
          </a:xfrm>
          <a:prstGeom prst="rect">
            <a:avLst/>
          </a:prstGeom>
          <a:solidFill>
            <a:schemeClr val="accent2"/>
          </a:solidFill>
        </p:spPr>
        <p:txBody>
          <a:bodyPr wrap="square" rtlCol="0">
            <a:spAutoFit/>
          </a:bodyPr>
          <a:lstStyle/>
          <a:p>
            <a:r>
              <a:rPr lang="en-US" sz="2400" b="1" dirty="0">
                <a:solidFill>
                  <a:schemeClr val="bg1"/>
                </a:solidFill>
              </a:rPr>
              <a:t>Considerations</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Rectangle 9">
            <a:extLst>
              <a:ext uri="{FF2B5EF4-FFF2-40B4-BE49-F238E27FC236}">
                <a16:creationId xmlns:a16="http://schemas.microsoft.com/office/drawing/2014/main" id="{878E5B75-2A8E-354C-AA5D-EEC8B599B39B}"/>
              </a:ext>
            </a:extLst>
          </p:cNvPr>
          <p:cNvSpPr/>
          <p:nvPr/>
        </p:nvSpPr>
        <p:spPr>
          <a:xfrm>
            <a:off x="11239500" y="6057900"/>
            <a:ext cx="685800" cy="62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944E24-27FA-1144-88F1-28C5E6DC3D6E}"/>
              </a:ext>
            </a:extLst>
          </p:cNvPr>
          <p:cNvPicPr>
            <a:picLocks noChangeAspect="1"/>
          </p:cNvPicPr>
          <p:nvPr/>
        </p:nvPicPr>
        <p:blipFill>
          <a:blip r:embed="rId2"/>
          <a:stretch>
            <a:fillRect/>
          </a:stretch>
        </p:blipFill>
        <p:spPr>
          <a:xfrm>
            <a:off x="5490103" y="1422228"/>
            <a:ext cx="6531820" cy="4200095"/>
          </a:xfrm>
          <a:prstGeom prst="rect">
            <a:avLst/>
          </a:prstGeom>
        </p:spPr>
      </p:pic>
    </p:spTree>
    <p:extLst>
      <p:ext uri="{BB962C8B-B14F-4D97-AF65-F5344CB8AC3E}">
        <p14:creationId xmlns:p14="http://schemas.microsoft.com/office/powerpoint/2010/main" val="181692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806642" cy="461665"/>
          </a:xfrm>
          <a:prstGeom prst="rect">
            <a:avLst/>
          </a:prstGeom>
          <a:solidFill>
            <a:schemeClr val="accent2"/>
          </a:solidFill>
        </p:spPr>
        <p:txBody>
          <a:bodyPr wrap="square" rtlCol="0">
            <a:spAutoFit/>
          </a:bodyPr>
          <a:lstStyle/>
          <a:p>
            <a:r>
              <a:rPr lang="en-US" sz="2400" b="1" u="sng" dirty="0">
                <a:solidFill>
                  <a:schemeClr val="bg1"/>
                </a:solidFill>
              </a:rPr>
              <a:t>Autoencoder</a:t>
            </a:r>
            <a:r>
              <a:rPr lang="en-US" sz="2400" b="1" dirty="0">
                <a:solidFill>
                  <a:schemeClr val="bg1"/>
                </a:solidFill>
              </a:rPr>
              <a:t> Clustering</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06512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054267"/>
            <a:ext cx="8899939" cy="369332"/>
          </a:xfrm>
          <a:prstGeom prst="rect">
            <a:avLst/>
          </a:prstGeom>
          <a:noFill/>
        </p:spPr>
        <p:txBody>
          <a:bodyPr wrap="square" rtlCol="0">
            <a:spAutoFit/>
          </a:bodyPr>
          <a:lstStyle/>
          <a:p>
            <a:r>
              <a:rPr lang="en-US" b="1" dirty="0"/>
              <a:t>Model</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1400383"/>
            <a:ext cx="5308242" cy="2535309"/>
          </a:xfrm>
          <a:prstGeom prst="rect">
            <a:avLst/>
          </a:prstGeom>
        </p:spPr>
        <p:txBody>
          <a:bodyPr wrap="square">
            <a:spAutoFit/>
          </a:bodyPr>
          <a:lstStyle/>
          <a:p>
            <a:pPr algn="just">
              <a:lnSpc>
                <a:spcPct val="150000"/>
              </a:lnSpc>
            </a:pPr>
            <a:r>
              <a:rPr lang="en-US" dirty="0"/>
              <a:t>Build 3 models, with different levels of hidden layers. Check model stability using the ‘average’ aggregate method:</a:t>
            </a:r>
          </a:p>
          <a:p>
            <a:pPr algn="just">
              <a:lnSpc>
                <a:spcPct val="150000"/>
              </a:lnSpc>
            </a:pPr>
            <a:r>
              <a:rPr lang="en-US" dirty="0"/>
              <a:t>[6, 5, 5, 6]</a:t>
            </a:r>
          </a:p>
          <a:p>
            <a:pPr algn="just">
              <a:lnSpc>
                <a:spcPct val="150000"/>
              </a:lnSpc>
            </a:pPr>
            <a:r>
              <a:rPr lang="en-US" dirty="0"/>
              <a:t>[6, 5, 2, 5, 6]</a:t>
            </a:r>
          </a:p>
          <a:p>
            <a:pPr algn="just">
              <a:lnSpc>
                <a:spcPct val="150000"/>
              </a:lnSpc>
            </a:pPr>
            <a:r>
              <a:rPr lang="en-US" dirty="0"/>
              <a:t>[6, 5, 3, 2, 3, 5, 6]</a:t>
            </a:r>
          </a:p>
        </p:txBody>
      </p:sp>
      <p:sp>
        <p:nvSpPr>
          <p:cNvPr id="25" name="Oval 24">
            <a:extLst>
              <a:ext uri="{FF2B5EF4-FFF2-40B4-BE49-F238E27FC236}">
                <a16:creationId xmlns:a16="http://schemas.microsoft.com/office/drawing/2014/main" id="{46018C2E-A549-2D42-A655-AD297F4D1C44}"/>
              </a:ext>
            </a:extLst>
          </p:cNvPr>
          <p:cNvSpPr/>
          <p:nvPr/>
        </p:nvSpPr>
        <p:spPr>
          <a:xfrm>
            <a:off x="256674" y="439122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TextBox 25">
            <a:extLst>
              <a:ext uri="{FF2B5EF4-FFF2-40B4-BE49-F238E27FC236}">
                <a16:creationId xmlns:a16="http://schemas.microsoft.com/office/drawing/2014/main" id="{F6608797-DC2A-B643-83F6-9D7C1E6B914D}"/>
              </a:ext>
            </a:extLst>
          </p:cNvPr>
          <p:cNvSpPr txBox="1"/>
          <p:nvPr/>
        </p:nvSpPr>
        <p:spPr>
          <a:xfrm>
            <a:off x="787758" y="4380370"/>
            <a:ext cx="5266638" cy="369332"/>
          </a:xfrm>
          <a:prstGeom prst="rect">
            <a:avLst/>
          </a:prstGeom>
          <a:noFill/>
        </p:spPr>
        <p:txBody>
          <a:bodyPr wrap="square" rtlCol="0">
            <a:spAutoFit/>
          </a:bodyPr>
          <a:lstStyle/>
          <a:p>
            <a:r>
              <a:rPr lang="en-US" b="1" dirty="0"/>
              <a:t>Visualize the Loss</a:t>
            </a:r>
          </a:p>
        </p:txBody>
      </p:sp>
      <p:sp>
        <p:nvSpPr>
          <p:cNvPr id="27" name="Rectangle 26">
            <a:extLst>
              <a:ext uri="{FF2B5EF4-FFF2-40B4-BE49-F238E27FC236}">
                <a16:creationId xmlns:a16="http://schemas.microsoft.com/office/drawing/2014/main" id="{88E34969-8BE5-5D41-B19B-5458F5952782}"/>
              </a:ext>
            </a:extLst>
          </p:cNvPr>
          <p:cNvSpPr/>
          <p:nvPr/>
        </p:nvSpPr>
        <p:spPr>
          <a:xfrm>
            <a:off x="787758" y="4726486"/>
            <a:ext cx="5266639" cy="1288814"/>
          </a:xfrm>
          <a:prstGeom prst="rect">
            <a:avLst/>
          </a:prstGeom>
        </p:spPr>
        <p:txBody>
          <a:bodyPr wrap="square">
            <a:spAutoFit/>
          </a:bodyPr>
          <a:lstStyle/>
          <a:p>
            <a:pPr algn="just">
              <a:lnSpc>
                <a:spcPct val="150000"/>
              </a:lnSpc>
            </a:pPr>
            <a:r>
              <a:rPr lang="en-US" dirty="0"/>
              <a:t>The goal of model training is to minimize the loss. This loss describes the objective that the autoencoder tries to reach.</a:t>
            </a:r>
          </a:p>
        </p:txBody>
      </p:sp>
      <p:sp>
        <p:nvSpPr>
          <p:cNvPr id="3" name="TextBox 2">
            <a:extLst>
              <a:ext uri="{FF2B5EF4-FFF2-40B4-BE49-F238E27FC236}">
                <a16:creationId xmlns:a16="http://schemas.microsoft.com/office/drawing/2014/main" id="{AD235020-13AF-1C44-8BED-34337B207338}"/>
              </a:ext>
            </a:extLst>
          </p:cNvPr>
          <p:cNvSpPr txBox="1"/>
          <p:nvPr/>
        </p:nvSpPr>
        <p:spPr>
          <a:xfrm>
            <a:off x="653716" y="6210021"/>
            <a:ext cx="5024132" cy="369332"/>
          </a:xfrm>
          <a:prstGeom prst="rect">
            <a:avLst/>
          </a:prstGeom>
          <a:noFill/>
          <a:ln>
            <a:solidFill>
              <a:schemeClr val="accent1"/>
            </a:solidFill>
          </a:ln>
        </p:spPr>
        <p:txBody>
          <a:bodyPr wrap="none" rtlCol="0">
            <a:spAutoFit/>
          </a:bodyPr>
          <a:lstStyle/>
          <a:p>
            <a:r>
              <a:rPr lang="en-US" dirty="0"/>
              <a:t>Epochs = 20        Contamination = 0.1 or 10%</a:t>
            </a:r>
          </a:p>
        </p:txBody>
      </p:sp>
      <p:pic>
        <p:nvPicPr>
          <p:cNvPr id="6" name="Picture 5">
            <a:extLst>
              <a:ext uri="{FF2B5EF4-FFF2-40B4-BE49-F238E27FC236}">
                <a16:creationId xmlns:a16="http://schemas.microsoft.com/office/drawing/2014/main" id="{6AEC58B9-58D3-6248-A5DA-FD3DA7B358D3}"/>
              </a:ext>
            </a:extLst>
          </p:cNvPr>
          <p:cNvPicPr>
            <a:picLocks noChangeAspect="1"/>
          </p:cNvPicPr>
          <p:nvPr/>
        </p:nvPicPr>
        <p:blipFill>
          <a:blip r:embed="rId2"/>
          <a:stretch>
            <a:fillRect/>
          </a:stretch>
        </p:blipFill>
        <p:spPr>
          <a:xfrm>
            <a:off x="6061674" y="1449468"/>
            <a:ext cx="6181126" cy="4163932"/>
          </a:xfrm>
          <a:prstGeom prst="rect">
            <a:avLst/>
          </a:prstGeom>
        </p:spPr>
      </p:pic>
      <p:sp>
        <p:nvSpPr>
          <p:cNvPr id="8" name="Rectangle 7">
            <a:extLst>
              <a:ext uri="{FF2B5EF4-FFF2-40B4-BE49-F238E27FC236}">
                <a16:creationId xmlns:a16="http://schemas.microsoft.com/office/drawing/2014/main" id="{86030682-C8FE-6F42-9FC2-ECDC02CBD241}"/>
              </a:ext>
            </a:extLst>
          </p:cNvPr>
          <p:cNvSpPr/>
          <p:nvPr/>
        </p:nvSpPr>
        <p:spPr>
          <a:xfrm>
            <a:off x="6243560" y="5843812"/>
            <a:ext cx="6096000" cy="646331"/>
          </a:xfrm>
          <a:prstGeom prst="rect">
            <a:avLst/>
          </a:prstGeom>
        </p:spPr>
        <p:txBody>
          <a:bodyPr>
            <a:spAutoFit/>
          </a:bodyPr>
          <a:lstStyle/>
          <a:p>
            <a:r>
              <a:rPr lang="en-US" dirty="0">
                <a:latin typeface="font00000000254345dd"/>
              </a:rPr>
              <a:t>One Epoch is when an ENTIRE dataset is passed forward and backward through the neural network only ONCE</a:t>
            </a:r>
            <a:endParaRPr lang="en-US" dirty="0"/>
          </a:p>
        </p:txBody>
      </p:sp>
    </p:spTree>
    <p:extLst>
      <p:ext uri="{BB962C8B-B14F-4D97-AF65-F5344CB8AC3E}">
        <p14:creationId xmlns:p14="http://schemas.microsoft.com/office/powerpoint/2010/main" val="305179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806985" cy="461665"/>
          </a:xfrm>
          <a:prstGeom prst="rect">
            <a:avLst/>
          </a:prstGeom>
          <a:solidFill>
            <a:schemeClr val="accent2"/>
          </a:solidFill>
        </p:spPr>
        <p:txBody>
          <a:bodyPr wrap="square" rtlCol="0">
            <a:spAutoFit/>
          </a:bodyPr>
          <a:lstStyle/>
          <a:p>
            <a:r>
              <a:rPr lang="en-US" sz="2400" b="1" u="sng" dirty="0">
                <a:solidFill>
                  <a:schemeClr val="bg1"/>
                </a:solidFill>
              </a:rPr>
              <a:t>Autoencoder</a:t>
            </a:r>
            <a:r>
              <a:rPr lang="en-US" sz="2400" b="1" dirty="0">
                <a:solidFill>
                  <a:schemeClr val="bg1"/>
                </a:solidFill>
              </a:rPr>
              <a:t> Clustering</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25" name="Oval 24">
            <a:extLst>
              <a:ext uri="{FF2B5EF4-FFF2-40B4-BE49-F238E27FC236}">
                <a16:creationId xmlns:a16="http://schemas.microsoft.com/office/drawing/2014/main" id="{46018C2E-A549-2D42-A655-AD297F4D1C44}"/>
              </a:ext>
            </a:extLst>
          </p:cNvPr>
          <p:cNvSpPr/>
          <p:nvPr/>
        </p:nvSpPr>
        <p:spPr>
          <a:xfrm>
            <a:off x="298277" y="112332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TextBox 25">
            <a:extLst>
              <a:ext uri="{FF2B5EF4-FFF2-40B4-BE49-F238E27FC236}">
                <a16:creationId xmlns:a16="http://schemas.microsoft.com/office/drawing/2014/main" id="{F6608797-DC2A-B643-83F6-9D7C1E6B914D}"/>
              </a:ext>
            </a:extLst>
          </p:cNvPr>
          <p:cNvSpPr txBox="1"/>
          <p:nvPr/>
        </p:nvSpPr>
        <p:spPr>
          <a:xfrm>
            <a:off x="817004" y="1124818"/>
            <a:ext cx="5849880" cy="369332"/>
          </a:xfrm>
          <a:prstGeom prst="rect">
            <a:avLst/>
          </a:prstGeom>
          <a:noFill/>
        </p:spPr>
        <p:txBody>
          <a:bodyPr wrap="square" rtlCol="0">
            <a:spAutoFit/>
          </a:bodyPr>
          <a:lstStyle/>
          <a:p>
            <a:r>
              <a:rPr lang="en-US" b="1" dirty="0"/>
              <a:t>Plotting all scores</a:t>
            </a:r>
          </a:p>
        </p:txBody>
      </p:sp>
      <p:sp>
        <p:nvSpPr>
          <p:cNvPr id="27" name="Rectangle 26">
            <a:extLst>
              <a:ext uri="{FF2B5EF4-FFF2-40B4-BE49-F238E27FC236}">
                <a16:creationId xmlns:a16="http://schemas.microsoft.com/office/drawing/2014/main" id="{88E34969-8BE5-5D41-B19B-5458F5952782}"/>
              </a:ext>
            </a:extLst>
          </p:cNvPr>
          <p:cNvSpPr/>
          <p:nvPr/>
        </p:nvSpPr>
        <p:spPr>
          <a:xfrm>
            <a:off x="829361" y="1458577"/>
            <a:ext cx="10328790" cy="457818"/>
          </a:xfrm>
          <a:prstGeom prst="rect">
            <a:avLst/>
          </a:prstGeom>
        </p:spPr>
        <p:txBody>
          <a:bodyPr wrap="square">
            <a:spAutoFit/>
          </a:bodyPr>
          <a:lstStyle/>
          <a:p>
            <a:pPr algn="just">
              <a:lnSpc>
                <a:spcPct val="150000"/>
              </a:lnSpc>
            </a:pPr>
            <a:r>
              <a:rPr lang="en-US" dirty="0"/>
              <a:t>Anomaly distances, with automatically calculated threshold, as per the Model 3 algorithm</a:t>
            </a:r>
          </a:p>
        </p:txBody>
      </p:sp>
      <p:pic>
        <p:nvPicPr>
          <p:cNvPr id="4" name="Picture 3">
            <a:extLst>
              <a:ext uri="{FF2B5EF4-FFF2-40B4-BE49-F238E27FC236}">
                <a16:creationId xmlns:a16="http://schemas.microsoft.com/office/drawing/2014/main" id="{2E0D2E9A-4A28-C440-A211-8D8063FFC1D2}"/>
              </a:ext>
            </a:extLst>
          </p:cNvPr>
          <p:cNvPicPr>
            <a:picLocks noChangeAspect="1"/>
          </p:cNvPicPr>
          <p:nvPr/>
        </p:nvPicPr>
        <p:blipFill rotWithShape="1">
          <a:blip r:embed="rId2"/>
          <a:srcRect t="2443"/>
          <a:stretch/>
        </p:blipFill>
        <p:spPr>
          <a:xfrm>
            <a:off x="474733" y="2342367"/>
            <a:ext cx="11391321" cy="3682184"/>
          </a:xfrm>
          <a:prstGeom prst="rect">
            <a:avLst/>
          </a:prstGeom>
        </p:spPr>
      </p:pic>
    </p:spTree>
    <p:extLst>
      <p:ext uri="{BB962C8B-B14F-4D97-AF65-F5344CB8AC3E}">
        <p14:creationId xmlns:p14="http://schemas.microsoft.com/office/powerpoint/2010/main" val="307404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97459A-C2FF-D547-849A-F83D16DD6D19}"/>
              </a:ext>
            </a:extLst>
          </p:cNvPr>
          <p:cNvPicPr>
            <a:picLocks noChangeAspect="1"/>
          </p:cNvPicPr>
          <p:nvPr/>
        </p:nvPicPr>
        <p:blipFill>
          <a:blip r:embed="rId2"/>
          <a:stretch>
            <a:fillRect/>
          </a:stretch>
        </p:blipFill>
        <p:spPr>
          <a:xfrm>
            <a:off x="635000" y="3048310"/>
            <a:ext cx="10960100" cy="3679650"/>
          </a:xfrm>
          <a:prstGeom prst="rect">
            <a:avLst/>
          </a:prstGeom>
        </p:spPr>
      </p:pic>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806642" cy="461665"/>
          </a:xfrm>
          <a:prstGeom prst="rect">
            <a:avLst/>
          </a:prstGeom>
          <a:solidFill>
            <a:schemeClr val="accent2"/>
          </a:solidFill>
        </p:spPr>
        <p:txBody>
          <a:bodyPr wrap="square" rtlCol="0">
            <a:spAutoFit/>
          </a:bodyPr>
          <a:lstStyle/>
          <a:p>
            <a:r>
              <a:rPr lang="en-US" sz="2400" b="1" u="sng" dirty="0">
                <a:solidFill>
                  <a:schemeClr val="bg1"/>
                </a:solidFill>
              </a:rPr>
              <a:t>Autoencoder</a:t>
            </a:r>
            <a:r>
              <a:rPr lang="en-US" sz="2400" b="1" dirty="0">
                <a:solidFill>
                  <a:schemeClr val="bg1"/>
                </a:solidFill>
              </a:rPr>
              <a:t> Clustering</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25" name="Oval 24">
            <a:extLst>
              <a:ext uri="{FF2B5EF4-FFF2-40B4-BE49-F238E27FC236}">
                <a16:creationId xmlns:a16="http://schemas.microsoft.com/office/drawing/2014/main" id="{46018C2E-A549-2D42-A655-AD297F4D1C44}"/>
              </a:ext>
            </a:extLst>
          </p:cNvPr>
          <p:cNvSpPr/>
          <p:nvPr/>
        </p:nvSpPr>
        <p:spPr>
          <a:xfrm>
            <a:off x="298277" y="112332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6" name="TextBox 25">
            <a:extLst>
              <a:ext uri="{FF2B5EF4-FFF2-40B4-BE49-F238E27FC236}">
                <a16:creationId xmlns:a16="http://schemas.microsoft.com/office/drawing/2014/main" id="{F6608797-DC2A-B643-83F6-9D7C1E6B914D}"/>
              </a:ext>
            </a:extLst>
          </p:cNvPr>
          <p:cNvSpPr txBox="1"/>
          <p:nvPr/>
        </p:nvSpPr>
        <p:spPr>
          <a:xfrm>
            <a:off x="817004" y="1124818"/>
            <a:ext cx="5849880" cy="369332"/>
          </a:xfrm>
          <a:prstGeom prst="rect">
            <a:avLst/>
          </a:prstGeom>
          <a:noFill/>
        </p:spPr>
        <p:txBody>
          <a:bodyPr wrap="square" rtlCol="0">
            <a:spAutoFit/>
          </a:bodyPr>
          <a:lstStyle/>
          <a:p>
            <a:r>
              <a:rPr lang="en-US" b="1" dirty="0"/>
              <a:t>Reasonable Boundaries</a:t>
            </a:r>
          </a:p>
        </p:txBody>
      </p:sp>
      <p:sp>
        <p:nvSpPr>
          <p:cNvPr id="27" name="Rectangle 26">
            <a:extLst>
              <a:ext uri="{FF2B5EF4-FFF2-40B4-BE49-F238E27FC236}">
                <a16:creationId xmlns:a16="http://schemas.microsoft.com/office/drawing/2014/main" id="{88E34969-8BE5-5D41-B19B-5458F5952782}"/>
              </a:ext>
            </a:extLst>
          </p:cNvPr>
          <p:cNvSpPr/>
          <p:nvPr/>
        </p:nvSpPr>
        <p:spPr>
          <a:xfrm>
            <a:off x="829361" y="1458577"/>
            <a:ext cx="10328790" cy="1288814"/>
          </a:xfrm>
          <a:prstGeom prst="rect">
            <a:avLst/>
          </a:prstGeom>
        </p:spPr>
        <p:txBody>
          <a:bodyPr wrap="square">
            <a:spAutoFit/>
          </a:bodyPr>
          <a:lstStyle/>
          <a:p>
            <a:pPr algn="just">
              <a:lnSpc>
                <a:spcPct val="150000"/>
              </a:lnSpc>
            </a:pPr>
            <a:r>
              <a:rPr lang="en-US" dirty="0"/>
              <a:t>I will chose 2 different cut points, which are:</a:t>
            </a:r>
          </a:p>
          <a:p>
            <a:pPr algn="just">
              <a:lnSpc>
                <a:spcPct val="150000"/>
              </a:lnSpc>
            </a:pPr>
            <a:r>
              <a:rPr lang="en-US" dirty="0"/>
              <a:t>2.0</a:t>
            </a:r>
          </a:p>
          <a:p>
            <a:pPr algn="just">
              <a:lnSpc>
                <a:spcPct val="150000"/>
              </a:lnSpc>
            </a:pPr>
            <a:r>
              <a:rPr lang="en-US" dirty="0"/>
              <a:t>10.0			This will result in a 3 cluster analysis</a:t>
            </a:r>
          </a:p>
        </p:txBody>
      </p:sp>
      <p:sp>
        <p:nvSpPr>
          <p:cNvPr id="6" name="Right Arrow 5">
            <a:extLst>
              <a:ext uri="{FF2B5EF4-FFF2-40B4-BE49-F238E27FC236}">
                <a16:creationId xmlns:a16="http://schemas.microsoft.com/office/drawing/2014/main" id="{D96D4396-E340-7145-86B5-1089DE0BCC46}"/>
              </a:ext>
            </a:extLst>
          </p:cNvPr>
          <p:cNvSpPr/>
          <p:nvPr/>
        </p:nvSpPr>
        <p:spPr>
          <a:xfrm rot="6077449">
            <a:off x="4622408" y="5663478"/>
            <a:ext cx="659357" cy="162909"/>
          </a:xfrm>
          <a:prstGeom prst="rightArrow">
            <a:avLst>
              <a:gd name="adj1" fmla="val 34307"/>
              <a:gd name="adj2" fmla="val 526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BE6D2E-BFE8-3049-80F6-72BFA2F092AA}"/>
              </a:ext>
            </a:extLst>
          </p:cNvPr>
          <p:cNvSpPr txBox="1"/>
          <p:nvPr/>
        </p:nvSpPr>
        <p:spPr>
          <a:xfrm>
            <a:off x="4379878" y="4967452"/>
            <a:ext cx="1144416" cy="369332"/>
          </a:xfrm>
          <a:prstGeom prst="rect">
            <a:avLst/>
          </a:prstGeom>
          <a:noFill/>
        </p:spPr>
        <p:txBody>
          <a:bodyPr wrap="none" rtlCol="0">
            <a:spAutoFit/>
          </a:bodyPr>
          <a:lstStyle/>
          <a:p>
            <a:r>
              <a:rPr lang="en-US" dirty="0"/>
              <a:t>Cut Point</a:t>
            </a:r>
          </a:p>
        </p:txBody>
      </p:sp>
    </p:spTree>
    <p:extLst>
      <p:ext uri="{BB962C8B-B14F-4D97-AF65-F5344CB8AC3E}">
        <p14:creationId xmlns:p14="http://schemas.microsoft.com/office/powerpoint/2010/main" val="19163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{7B49BC02-FCD0-434C-AE4F-6236621B95F7}tf10001070</Template>
  <TotalTime>2256</TotalTime>
  <Words>1388</Words>
  <Application>Microsoft Macintosh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font00000000254345dd</vt:lpstr>
      <vt:lpstr>HelveticaNeue</vt:lpstr>
      <vt:lpstr>Rockwell</vt:lpstr>
      <vt:lpstr>Rockwell Condensed</vt:lpstr>
      <vt:lpstr>Rockwell Extra Bold</vt:lpstr>
      <vt:lpstr>Wingdings</vt:lpstr>
      <vt:lpstr>Wood Type</vt:lpstr>
      <vt:lpstr>Assignment 7 Unsupervised Learning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Dhanuka</dc:creator>
  <cp:lastModifiedBy>Dhanuka</cp:lastModifiedBy>
  <cp:revision>55</cp:revision>
  <dcterms:created xsi:type="dcterms:W3CDTF">2020-09-14T22:43:55Z</dcterms:created>
  <dcterms:modified xsi:type="dcterms:W3CDTF">2020-10-24T03:58:22Z</dcterms:modified>
</cp:coreProperties>
</file>