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9" r:id="rId1"/>
  </p:sldMasterIdLst>
  <p:sldIdLst>
    <p:sldId id="256" r:id="rId2"/>
    <p:sldId id="287" r:id="rId3"/>
    <p:sldId id="274" r:id="rId4"/>
    <p:sldId id="284" r:id="rId5"/>
    <p:sldId id="258" r:id="rId6"/>
    <p:sldId id="294" r:id="rId7"/>
    <p:sldId id="295" r:id="rId8"/>
    <p:sldId id="293" r:id="rId9"/>
    <p:sldId id="292" r:id="rId10"/>
    <p:sldId id="291" r:id="rId11"/>
    <p:sldId id="266" r:id="rId12"/>
    <p:sldId id="289"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2"/>
    <p:restoredTop sz="94427"/>
  </p:normalViewPr>
  <p:slideViewPr>
    <p:cSldViewPr snapToGrid="0" snapToObjects="1">
      <p:cViewPr>
        <p:scale>
          <a:sx n="100" d="100"/>
          <a:sy n="100"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2"/>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18088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75EF5-1070-1E4B-B75A-4BCDDEDFDFB5}"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398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7840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75EF5-1070-1E4B-B75A-4BCDDEDFDFB5}" type="datetimeFigureOut">
              <a:rPr lang="en-US" smtClean="0"/>
              <a:t>11/11/20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39811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6575EF5-1070-1E4B-B75A-4BCDDEDFDFB5}" type="datetimeFigureOut">
              <a:rPr lang="en-US" smtClean="0"/>
              <a:t>11/11/20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6E4DA6-5771-F242-89F5-212E601D2EE3}" type="slidenum">
              <a:rPr lang="en-US" smtClean="0"/>
              <a:t>‹#›</a:t>
            </a:fld>
            <a:endParaRPr lang="en-US"/>
          </a:p>
        </p:txBody>
      </p:sp>
    </p:spTree>
    <p:extLst>
      <p:ext uri="{BB962C8B-B14F-4D97-AF65-F5344CB8AC3E}">
        <p14:creationId xmlns:p14="http://schemas.microsoft.com/office/powerpoint/2010/main" val="328356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75EF5-1070-1E4B-B75A-4BCDDEDFDFB5}" type="datetimeFigureOut">
              <a:rPr lang="en-US" smtClean="0"/>
              <a:t>11/11/20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385110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75EF5-1070-1E4B-B75A-4BCDDEDFDFB5}" type="datetimeFigureOut">
              <a:rPr lang="en-US" smtClean="0"/>
              <a:t>11/11/20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6E4DA6-5771-F242-89F5-212E601D2EE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0877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575EF5-1070-1E4B-B75A-4BCDDEDFDFB5}" type="datetimeFigureOut">
              <a:rPr lang="en-US" smtClean="0"/>
              <a:t>11/11/20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6E4DA6-5771-F242-89F5-212E601D2EE3}"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55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75EF5-1070-1E4B-B75A-4BCDDEDFDFB5}" type="datetimeFigureOut">
              <a:rPr lang="en-US" smtClean="0"/>
              <a:t>11/11/20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92717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11/11/20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48885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75EF5-1070-1E4B-B75A-4BCDDEDFDFB5}" type="datetimeFigureOut">
              <a:rPr lang="en-US" smtClean="0"/>
              <a:t>11/11/20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3A6E4DA6-5771-F242-89F5-212E601D2EE3}" type="slidenum">
              <a:rPr lang="en-US" smtClean="0"/>
              <a:t>‹#›</a:t>
            </a:fld>
            <a:endParaRPr lang="en-US"/>
          </a:p>
        </p:txBody>
      </p:sp>
    </p:spTree>
    <p:extLst>
      <p:ext uri="{BB962C8B-B14F-4D97-AF65-F5344CB8AC3E}">
        <p14:creationId xmlns:p14="http://schemas.microsoft.com/office/powerpoint/2010/main" val="1706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575EF5-1070-1E4B-B75A-4BCDDEDFDFB5}" type="datetimeFigureOut">
              <a:rPr lang="en-US" smtClean="0"/>
              <a:t>11/11/20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6E4DA6-5771-F242-89F5-212E601D2EE3}" type="slidenum">
              <a:rPr lang="en-US" smtClean="0"/>
              <a:t>‹#›</a:t>
            </a:fld>
            <a:endParaRPr lang="en-US"/>
          </a:p>
        </p:txBody>
      </p:sp>
    </p:spTree>
    <p:extLst>
      <p:ext uri="{BB962C8B-B14F-4D97-AF65-F5344CB8AC3E}">
        <p14:creationId xmlns:p14="http://schemas.microsoft.com/office/powerpoint/2010/main" val="1772518312"/>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l" defTabSz="914400" rtl="0" eaLnBrk="1" latinLnBrk="0" hangingPunct="1">
        <a:lnSpc>
          <a:spcPct val="90000"/>
        </a:lnSpc>
        <a:spcBef>
          <a:spcPct val="0"/>
        </a:spcBef>
        <a:buNone/>
        <a:defRPr sz="5400" kern="1200" cap="all" baseline="0">
          <a:blipFill>
            <a:blip r:embed="rId13">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5FD8-61BB-6442-9A5E-4BDD5BF130FD}"/>
              </a:ext>
            </a:extLst>
          </p:cNvPr>
          <p:cNvSpPr>
            <a:spLocks noGrp="1"/>
          </p:cNvSpPr>
          <p:nvPr>
            <p:ph type="ctrTitle"/>
          </p:nvPr>
        </p:nvSpPr>
        <p:spPr/>
        <p:txBody>
          <a:bodyPr/>
          <a:lstStyle/>
          <a:p>
            <a:r>
              <a:rPr lang="en-US" sz="7200" dirty="0"/>
              <a:t>Assignment 9</a:t>
            </a:r>
            <a:br>
              <a:rPr lang="en-US" sz="8800" dirty="0"/>
            </a:br>
            <a:r>
              <a:rPr lang="en-US" sz="8800" dirty="0"/>
              <a:t>supervised Learning</a:t>
            </a:r>
            <a:br>
              <a:rPr lang="en-US" sz="8800" dirty="0"/>
            </a:br>
            <a:r>
              <a:rPr lang="en-US" sz="2000" dirty="0"/>
              <a:t>Part 1</a:t>
            </a:r>
            <a:endParaRPr lang="en-US" sz="8800" dirty="0"/>
          </a:p>
        </p:txBody>
      </p:sp>
      <p:sp>
        <p:nvSpPr>
          <p:cNvPr id="3" name="Subtitle 2">
            <a:extLst>
              <a:ext uri="{FF2B5EF4-FFF2-40B4-BE49-F238E27FC236}">
                <a16:creationId xmlns:a16="http://schemas.microsoft.com/office/drawing/2014/main" id="{BF878884-B82F-4B47-80A8-14754FF0D40D}"/>
              </a:ext>
            </a:extLst>
          </p:cNvPr>
          <p:cNvSpPr>
            <a:spLocks noGrp="1"/>
          </p:cNvSpPr>
          <p:nvPr>
            <p:ph type="subTitle" idx="1"/>
          </p:nvPr>
        </p:nvSpPr>
        <p:spPr>
          <a:xfrm>
            <a:off x="1051560" y="4681220"/>
            <a:ext cx="7891272" cy="1069848"/>
          </a:xfrm>
        </p:spPr>
        <p:txBody>
          <a:bodyPr>
            <a:normAutofit/>
          </a:bodyPr>
          <a:lstStyle/>
          <a:p>
            <a:r>
              <a:rPr lang="en-US" sz="2400" dirty="0"/>
              <a:t>5420 Anomaly Detection, Fall 2020</a:t>
            </a:r>
          </a:p>
          <a:p>
            <a:r>
              <a:rPr lang="en-US" sz="2400" dirty="0"/>
              <a:t>- Harsh Dhanuka, hd2457</a:t>
            </a:r>
          </a:p>
        </p:txBody>
      </p:sp>
    </p:spTree>
    <p:extLst>
      <p:ext uri="{BB962C8B-B14F-4D97-AF65-F5344CB8AC3E}">
        <p14:creationId xmlns:p14="http://schemas.microsoft.com/office/powerpoint/2010/main" val="427811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C1C29B-4624-4C47-B37F-B98697FCE0CB}"/>
              </a:ext>
            </a:extLst>
          </p:cNvPr>
          <p:cNvPicPr>
            <a:picLocks noChangeAspect="1"/>
          </p:cNvPicPr>
          <p:nvPr/>
        </p:nvPicPr>
        <p:blipFill>
          <a:blip r:embed="rId2"/>
          <a:stretch>
            <a:fillRect/>
          </a:stretch>
        </p:blipFill>
        <p:spPr>
          <a:xfrm>
            <a:off x="127000" y="2870200"/>
            <a:ext cx="11938000" cy="3886200"/>
          </a:xfrm>
          <a:prstGeom prst="rect">
            <a:avLst/>
          </a:prstGeom>
        </p:spPr>
      </p:pic>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02461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051174"/>
            <a:ext cx="8899939" cy="369332"/>
          </a:xfrm>
          <a:prstGeom prst="rect">
            <a:avLst/>
          </a:prstGeom>
          <a:noFill/>
        </p:spPr>
        <p:txBody>
          <a:bodyPr wrap="square" rtlCol="0">
            <a:spAutoFit/>
          </a:bodyPr>
          <a:lstStyle/>
          <a:p>
            <a:r>
              <a:rPr lang="en-US" b="1" dirty="0"/>
              <a:t>Gains Table and Lift</a:t>
            </a:r>
            <a:endParaRPr lang="en-US" dirty="0"/>
          </a:p>
        </p:txBody>
      </p:sp>
      <p:sp>
        <p:nvSpPr>
          <p:cNvPr id="6" name="Rectangle 5">
            <a:extLst>
              <a:ext uri="{FF2B5EF4-FFF2-40B4-BE49-F238E27FC236}">
                <a16:creationId xmlns:a16="http://schemas.microsoft.com/office/drawing/2014/main" id="{B3B5CA11-706D-3140-A64C-30F8127B7D7C}"/>
              </a:ext>
            </a:extLst>
          </p:cNvPr>
          <p:cNvSpPr/>
          <p:nvPr/>
        </p:nvSpPr>
        <p:spPr>
          <a:xfrm>
            <a:off x="10553700" y="3517900"/>
            <a:ext cx="5334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4623078-4F12-014C-961D-6FF8DE6BAD3A}"/>
              </a:ext>
            </a:extLst>
          </p:cNvPr>
          <p:cNvSpPr txBox="1"/>
          <p:nvPr/>
        </p:nvSpPr>
        <p:spPr>
          <a:xfrm>
            <a:off x="787758" y="1593490"/>
            <a:ext cx="11121718" cy="873316"/>
          </a:xfrm>
          <a:prstGeom prst="rect">
            <a:avLst/>
          </a:prstGeom>
          <a:noFill/>
        </p:spPr>
        <p:txBody>
          <a:bodyPr wrap="square" rtlCol="0">
            <a:spAutoFit/>
          </a:bodyPr>
          <a:lstStyle/>
          <a:p>
            <a:pPr>
              <a:lnSpc>
                <a:spcPct val="150000"/>
              </a:lnSpc>
            </a:pPr>
            <a:r>
              <a:rPr lang="en-US" dirty="0"/>
              <a:t>Lift is a measure of the effectiveness of a predictive model calculated as the ratio between the results obtained with and without the predictive model.</a:t>
            </a:r>
          </a:p>
        </p:txBody>
      </p:sp>
      <p:sp>
        <p:nvSpPr>
          <p:cNvPr id="10" name="TextBox 9">
            <a:extLst>
              <a:ext uri="{FF2B5EF4-FFF2-40B4-BE49-F238E27FC236}">
                <a16:creationId xmlns:a16="http://schemas.microsoft.com/office/drawing/2014/main" id="{B0AA11E5-A660-A844-9B8D-8A3AECBE8117}"/>
              </a:ext>
            </a:extLst>
          </p:cNvPr>
          <p:cNvSpPr txBox="1"/>
          <p:nvPr/>
        </p:nvSpPr>
        <p:spPr>
          <a:xfrm>
            <a:off x="320515" y="215590"/>
            <a:ext cx="4029063" cy="461665"/>
          </a:xfrm>
          <a:prstGeom prst="rect">
            <a:avLst/>
          </a:prstGeom>
          <a:solidFill>
            <a:schemeClr val="accent2"/>
          </a:solidFill>
        </p:spPr>
        <p:txBody>
          <a:bodyPr wrap="square" rtlCol="0">
            <a:spAutoFit/>
          </a:bodyPr>
          <a:lstStyle/>
          <a:p>
            <a:pPr algn="ctr"/>
            <a:r>
              <a:rPr lang="en-US" sz="2400" b="1" u="sng" dirty="0">
                <a:solidFill>
                  <a:schemeClr val="bg1"/>
                </a:solidFill>
              </a:rPr>
              <a:t>Gradient Boosting</a:t>
            </a:r>
            <a:r>
              <a:rPr lang="en-US" sz="2400" b="1" dirty="0">
                <a:solidFill>
                  <a:schemeClr val="bg1"/>
                </a:solidFill>
              </a:rPr>
              <a:t> Model</a:t>
            </a:r>
          </a:p>
        </p:txBody>
      </p:sp>
    </p:spTree>
    <p:extLst>
      <p:ext uri="{BB962C8B-B14F-4D97-AF65-F5344CB8AC3E}">
        <p14:creationId xmlns:p14="http://schemas.microsoft.com/office/powerpoint/2010/main" val="342479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15161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165474"/>
            <a:ext cx="8899939" cy="369332"/>
          </a:xfrm>
          <a:prstGeom prst="rect">
            <a:avLst/>
          </a:prstGeom>
          <a:noFill/>
        </p:spPr>
        <p:txBody>
          <a:bodyPr wrap="square" rtlCol="0">
            <a:spAutoFit/>
          </a:bodyPr>
          <a:lstStyle/>
          <a:p>
            <a:r>
              <a:rPr lang="en-US" b="1" dirty="0"/>
              <a:t>AUC and Precision Recall</a:t>
            </a:r>
            <a:endParaRPr lang="en-US" dirty="0"/>
          </a:p>
        </p:txBody>
      </p:sp>
      <p:sp>
        <p:nvSpPr>
          <p:cNvPr id="24" name="Rectangle 23">
            <a:extLst>
              <a:ext uri="{FF2B5EF4-FFF2-40B4-BE49-F238E27FC236}">
                <a16:creationId xmlns:a16="http://schemas.microsoft.com/office/drawing/2014/main" id="{AC01D347-4930-EA4F-9E62-C86B9B9F30E5}"/>
              </a:ext>
            </a:extLst>
          </p:cNvPr>
          <p:cNvSpPr/>
          <p:nvPr/>
        </p:nvSpPr>
        <p:spPr>
          <a:xfrm>
            <a:off x="787758" y="1486876"/>
            <a:ext cx="11239142" cy="1288814"/>
          </a:xfrm>
          <a:prstGeom prst="rect">
            <a:avLst/>
          </a:prstGeom>
        </p:spPr>
        <p:txBody>
          <a:bodyPr wrap="square">
            <a:spAutoFit/>
          </a:bodyPr>
          <a:lstStyle/>
          <a:p>
            <a:pPr algn="just">
              <a:lnSpc>
                <a:spcPct val="150000"/>
              </a:lnSpc>
            </a:pPr>
            <a:r>
              <a:rPr lang="en-US" dirty="0"/>
              <a:t>ROC: The ROC curve plots the true positive rate vs. the false positive rate</a:t>
            </a:r>
          </a:p>
          <a:p>
            <a:pPr algn="just">
              <a:lnSpc>
                <a:spcPct val="150000"/>
              </a:lnSpc>
            </a:pPr>
            <a:r>
              <a:rPr lang="en-US" dirty="0"/>
              <a:t>AUC: A value between 0.5 (random) and 1.0 (perfect), measuring the prediction accuracy</a:t>
            </a:r>
          </a:p>
          <a:p>
            <a:pPr algn="just">
              <a:lnSpc>
                <a:spcPct val="150000"/>
              </a:lnSpc>
            </a:pPr>
            <a:r>
              <a:rPr lang="en-US" dirty="0"/>
              <a:t>Recall (R) = The number of true positives / (the number of true positives + the number of false negatives)</a:t>
            </a:r>
          </a:p>
        </p:txBody>
      </p:sp>
      <p:sp>
        <p:nvSpPr>
          <p:cNvPr id="8" name="TextBox 7">
            <a:extLst>
              <a:ext uri="{FF2B5EF4-FFF2-40B4-BE49-F238E27FC236}">
                <a16:creationId xmlns:a16="http://schemas.microsoft.com/office/drawing/2014/main" id="{16FA9A62-225E-1841-B93A-55DD0A1FC478}"/>
              </a:ext>
            </a:extLst>
          </p:cNvPr>
          <p:cNvSpPr txBox="1"/>
          <p:nvPr/>
        </p:nvSpPr>
        <p:spPr>
          <a:xfrm>
            <a:off x="320515" y="215590"/>
            <a:ext cx="4029063" cy="461665"/>
          </a:xfrm>
          <a:prstGeom prst="rect">
            <a:avLst/>
          </a:prstGeom>
          <a:solidFill>
            <a:schemeClr val="accent2"/>
          </a:solidFill>
        </p:spPr>
        <p:txBody>
          <a:bodyPr wrap="square" rtlCol="0">
            <a:spAutoFit/>
          </a:bodyPr>
          <a:lstStyle/>
          <a:p>
            <a:pPr algn="ctr"/>
            <a:r>
              <a:rPr lang="en-US" sz="2400" b="1" u="sng" dirty="0">
                <a:solidFill>
                  <a:schemeClr val="bg1"/>
                </a:solidFill>
              </a:rPr>
              <a:t>Gradient Boosting</a:t>
            </a:r>
            <a:r>
              <a:rPr lang="en-US" sz="2400" b="1" dirty="0">
                <a:solidFill>
                  <a:schemeClr val="bg1"/>
                </a:solidFill>
              </a:rPr>
              <a:t> Model</a:t>
            </a:r>
          </a:p>
        </p:txBody>
      </p:sp>
      <p:pic>
        <p:nvPicPr>
          <p:cNvPr id="4" name="Picture 3">
            <a:extLst>
              <a:ext uri="{FF2B5EF4-FFF2-40B4-BE49-F238E27FC236}">
                <a16:creationId xmlns:a16="http://schemas.microsoft.com/office/drawing/2014/main" id="{A9009190-0F7F-1C4C-BC0A-B6C4E14BB0AA}"/>
              </a:ext>
            </a:extLst>
          </p:cNvPr>
          <p:cNvPicPr>
            <a:picLocks noChangeAspect="1"/>
          </p:cNvPicPr>
          <p:nvPr/>
        </p:nvPicPr>
        <p:blipFill>
          <a:blip r:embed="rId2"/>
          <a:stretch>
            <a:fillRect/>
          </a:stretch>
        </p:blipFill>
        <p:spPr>
          <a:xfrm>
            <a:off x="1924050" y="2929135"/>
            <a:ext cx="8159750" cy="3789475"/>
          </a:xfrm>
          <a:prstGeom prst="rect">
            <a:avLst/>
          </a:prstGeom>
        </p:spPr>
      </p:pic>
    </p:spTree>
    <p:extLst>
      <p:ext uri="{BB962C8B-B14F-4D97-AF65-F5344CB8AC3E}">
        <p14:creationId xmlns:p14="http://schemas.microsoft.com/office/powerpoint/2010/main" val="170615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3AAA7-43F8-7840-95EB-8ABBE91FE935}"/>
              </a:ext>
            </a:extLst>
          </p:cNvPr>
          <p:cNvSpPr txBox="1"/>
          <p:nvPr/>
        </p:nvSpPr>
        <p:spPr>
          <a:xfrm>
            <a:off x="320516" y="215590"/>
            <a:ext cx="3476784" cy="461665"/>
          </a:xfrm>
          <a:prstGeom prst="rect">
            <a:avLst/>
          </a:prstGeom>
          <a:solidFill>
            <a:schemeClr val="accent2"/>
          </a:solidFill>
        </p:spPr>
        <p:txBody>
          <a:bodyPr wrap="square" rtlCol="0">
            <a:spAutoFit/>
          </a:bodyPr>
          <a:lstStyle/>
          <a:p>
            <a:r>
              <a:rPr lang="en-US" sz="2400" b="1" u="sng" dirty="0">
                <a:solidFill>
                  <a:schemeClr val="bg1"/>
                </a:solidFill>
              </a:rPr>
              <a:t>Deep Learning Model</a:t>
            </a:r>
            <a:endParaRPr lang="en-US" sz="2400" b="1" dirty="0">
              <a:solidFill>
                <a:schemeClr val="bg1"/>
              </a:solidFill>
            </a:endParaRPr>
          </a:p>
        </p:txBody>
      </p:sp>
      <p:sp>
        <p:nvSpPr>
          <p:cNvPr id="3" name="TextBox 2">
            <a:extLst>
              <a:ext uri="{FF2B5EF4-FFF2-40B4-BE49-F238E27FC236}">
                <a16:creationId xmlns:a16="http://schemas.microsoft.com/office/drawing/2014/main" id="{295F85F6-8FB0-A549-AE14-6EB25DFE6C0A}"/>
              </a:ext>
            </a:extLst>
          </p:cNvPr>
          <p:cNvSpPr txBox="1"/>
          <p:nvPr/>
        </p:nvSpPr>
        <p:spPr>
          <a:xfrm>
            <a:off x="320516" y="816583"/>
            <a:ext cx="5953284" cy="2535309"/>
          </a:xfrm>
          <a:prstGeom prst="rect">
            <a:avLst/>
          </a:prstGeom>
          <a:noFill/>
        </p:spPr>
        <p:txBody>
          <a:bodyPr wrap="square" rtlCol="0">
            <a:spAutoFit/>
          </a:bodyPr>
          <a:lstStyle/>
          <a:p>
            <a:pPr algn="just">
              <a:lnSpc>
                <a:spcPct val="150000"/>
              </a:lnSpc>
            </a:pPr>
            <a:r>
              <a:rPr lang="en-US" dirty="0"/>
              <a:t>Deep learning (also known as deep structured learning) is part of a broader family of machine learning methods based on artificial neural networks with representation learning. Learning can be supervised, semi-supervised or unsupervised.</a:t>
            </a:r>
          </a:p>
          <a:p>
            <a:pPr algn="just">
              <a:lnSpc>
                <a:spcPct val="150000"/>
              </a:lnSpc>
            </a:pPr>
            <a:endParaRPr lang="en-US" dirty="0"/>
          </a:p>
        </p:txBody>
      </p:sp>
      <p:pic>
        <p:nvPicPr>
          <p:cNvPr id="2050" name="Picture 2" descr="Artificial Neural Network-Deep Learning model | Download Scientific Diagram">
            <a:extLst>
              <a:ext uri="{FF2B5EF4-FFF2-40B4-BE49-F238E27FC236}">
                <a16:creationId xmlns:a16="http://schemas.microsoft.com/office/drawing/2014/main" id="{E36CB551-F570-804D-A79E-193D8742B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840" y="461665"/>
            <a:ext cx="5449888"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7903E8F-58B3-854D-BFD2-A32B67931867}"/>
              </a:ext>
            </a:extLst>
          </p:cNvPr>
          <p:cNvSpPr/>
          <p:nvPr/>
        </p:nvSpPr>
        <p:spPr>
          <a:xfrm>
            <a:off x="320040" y="3057549"/>
            <a:ext cx="6096000" cy="1288814"/>
          </a:xfrm>
          <a:prstGeom prst="rect">
            <a:avLst/>
          </a:prstGeom>
        </p:spPr>
        <p:txBody>
          <a:bodyPr>
            <a:spAutoFit/>
          </a:bodyPr>
          <a:lstStyle/>
          <a:p>
            <a:pPr algn="just">
              <a:lnSpc>
                <a:spcPct val="150000"/>
              </a:lnSpc>
            </a:pPr>
            <a:r>
              <a:rPr lang="en-US" dirty="0"/>
              <a:t>Deep learning architectures such as deep neural networks, deep belief networks, recurrent neural networks and convolutional neural networks have been</a:t>
            </a:r>
          </a:p>
        </p:txBody>
      </p:sp>
      <p:sp>
        <p:nvSpPr>
          <p:cNvPr id="6" name="Rectangle 5">
            <a:extLst>
              <a:ext uri="{FF2B5EF4-FFF2-40B4-BE49-F238E27FC236}">
                <a16:creationId xmlns:a16="http://schemas.microsoft.com/office/drawing/2014/main" id="{E859DCB1-A523-094C-B05A-F3FB5F697FBA}"/>
              </a:ext>
            </a:extLst>
          </p:cNvPr>
          <p:cNvSpPr/>
          <p:nvPr/>
        </p:nvSpPr>
        <p:spPr>
          <a:xfrm>
            <a:off x="304324" y="4269482"/>
            <a:ext cx="11100276" cy="1704313"/>
          </a:xfrm>
          <a:prstGeom prst="rect">
            <a:avLst/>
          </a:prstGeom>
        </p:spPr>
        <p:txBody>
          <a:bodyPr wrap="square">
            <a:spAutoFit/>
          </a:bodyPr>
          <a:lstStyle/>
          <a:p>
            <a:pPr algn="just">
              <a:lnSpc>
                <a:spcPct val="150000"/>
              </a:lnSpc>
            </a:pPr>
            <a:r>
              <a:rPr lang="en-US" dirty="0"/>
              <a:t>applied to fields including computer vision, machine vision, speech recognition, natural language processing, audio recognition, social network filtering, machine translation, bioinformatics, drug design, medical image analysis, material inspection and board game programs, where they have produced results comparable to and in some cases surpassing human expert performance.</a:t>
            </a:r>
          </a:p>
        </p:txBody>
      </p:sp>
    </p:spTree>
    <p:extLst>
      <p:ext uri="{BB962C8B-B14F-4D97-AF65-F5344CB8AC3E}">
        <p14:creationId xmlns:p14="http://schemas.microsoft.com/office/powerpoint/2010/main" val="150810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2B728-750B-D04F-BA40-6180BC876FF4}"/>
              </a:ext>
            </a:extLst>
          </p:cNvPr>
          <p:cNvSpPr txBox="1"/>
          <p:nvPr/>
        </p:nvSpPr>
        <p:spPr>
          <a:xfrm>
            <a:off x="308809" y="223934"/>
            <a:ext cx="2755667" cy="461665"/>
          </a:xfrm>
          <a:prstGeom prst="rect">
            <a:avLst/>
          </a:prstGeom>
          <a:solidFill>
            <a:schemeClr val="accent2"/>
          </a:solidFill>
        </p:spPr>
        <p:txBody>
          <a:bodyPr wrap="square" rtlCol="0">
            <a:spAutoFit/>
          </a:bodyPr>
          <a:lstStyle/>
          <a:p>
            <a:r>
              <a:rPr lang="en-US" sz="2400" b="1" dirty="0">
                <a:solidFill>
                  <a:schemeClr val="bg1"/>
                </a:solidFill>
              </a:rPr>
              <a:t>Business </a:t>
            </a:r>
            <a:r>
              <a:rPr lang="en-US" sz="2400" b="1" u="sng" dirty="0">
                <a:solidFill>
                  <a:schemeClr val="bg1"/>
                </a:solidFill>
              </a:rPr>
              <a:t>Insight</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2" name="TextBox 11">
            <a:extLst>
              <a:ext uri="{FF2B5EF4-FFF2-40B4-BE49-F238E27FC236}">
                <a16:creationId xmlns:a16="http://schemas.microsoft.com/office/drawing/2014/main" id="{05D7172B-79BF-5B4F-B3A8-3DC7B3101977}"/>
              </a:ext>
            </a:extLst>
          </p:cNvPr>
          <p:cNvSpPr txBox="1"/>
          <p:nvPr/>
        </p:nvSpPr>
        <p:spPr>
          <a:xfrm>
            <a:off x="308808" y="990468"/>
            <a:ext cx="11552991" cy="5751511"/>
          </a:xfrm>
          <a:prstGeom prst="rect">
            <a:avLst/>
          </a:prstGeom>
          <a:noFill/>
        </p:spPr>
        <p:txBody>
          <a:bodyPr wrap="square" rtlCol="0">
            <a:spAutoFit/>
          </a:bodyPr>
          <a:lstStyle/>
          <a:p>
            <a:pPr marL="285750" indent="-285750" algn="just">
              <a:lnSpc>
                <a:spcPct val="114000"/>
              </a:lnSpc>
              <a:buFont typeface="Wingdings" pitchFamily="2" charset="2"/>
              <a:buChar char="§"/>
            </a:pPr>
            <a:r>
              <a:rPr lang="en-US" b="1" dirty="0"/>
              <a:t>H2O package - Gradient Boosting, and Deep Learning </a:t>
            </a:r>
            <a:r>
              <a:rPr lang="en-US" dirty="0"/>
              <a:t>are both very effective and efficient tools to build a machine learning model for predicting loan defaults. Also, H2O package is very handy to display the variable importance, handle correlations, and also dummy code the categorical variables.</a:t>
            </a:r>
          </a:p>
          <a:p>
            <a:pPr marL="285750" indent="-285750">
              <a:lnSpc>
                <a:spcPct val="114000"/>
              </a:lnSpc>
              <a:buFont typeface="Wingdings" pitchFamily="2" charset="2"/>
              <a:buChar char="§"/>
            </a:pPr>
            <a:endParaRPr lang="en-US" dirty="0"/>
          </a:p>
          <a:p>
            <a:pPr marL="285750" indent="-285750" algn="just">
              <a:lnSpc>
                <a:spcPct val="114000"/>
              </a:lnSpc>
              <a:buFont typeface="Wingdings" pitchFamily="2" charset="2"/>
              <a:buChar char="§"/>
            </a:pPr>
            <a:r>
              <a:rPr lang="en-US" b="1" dirty="0"/>
              <a:t>Lift:</a:t>
            </a:r>
            <a:r>
              <a:rPr lang="en-US" dirty="0"/>
              <a:t> For the final model I built after tuning all the different models on various different values of each parameter, the highest Lift score I obtained is 2.10, which is acceptable as per industry standards. A Lift score of above 2 is suitable for the model to be of acceptable standards.</a:t>
            </a:r>
          </a:p>
          <a:p>
            <a:pPr marL="285750" indent="-285750">
              <a:lnSpc>
                <a:spcPct val="114000"/>
              </a:lnSpc>
              <a:buFont typeface="Wingdings" pitchFamily="2" charset="2"/>
              <a:buChar char="§"/>
            </a:pPr>
            <a:endParaRPr lang="en-US" dirty="0"/>
          </a:p>
          <a:p>
            <a:pPr marL="285750" indent="-285750">
              <a:lnSpc>
                <a:spcPct val="114000"/>
              </a:lnSpc>
              <a:buFont typeface="Wingdings" pitchFamily="2" charset="2"/>
              <a:buChar char="§"/>
            </a:pPr>
            <a:r>
              <a:rPr lang="en-US" b="1" dirty="0"/>
              <a:t>AUC </a:t>
            </a:r>
            <a:r>
              <a:rPr lang="en-US" dirty="0"/>
              <a:t>is 0.69 and </a:t>
            </a:r>
            <a:r>
              <a:rPr lang="en-US" b="1" dirty="0"/>
              <a:t>PR </a:t>
            </a:r>
            <a:r>
              <a:rPr lang="en-US" dirty="0"/>
              <a:t>score is 0.34 which is of acceptable standards. So the model is stable and fine.</a:t>
            </a:r>
          </a:p>
          <a:p>
            <a:pPr marL="285750" indent="-285750">
              <a:lnSpc>
                <a:spcPct val="114000"/>
              </a:lnSpc>
              <a:buFont typeface="Wingdings" pitchFamily="2" charset="2"/>
              <a:buChar char="§"/>
            </a:pPr>
            <a:endParaRPr lang="en-US" dirty="0"/>
          </a:p>
          <a:p>
            <a:pPr>
              <a:lnSpc>
                <a:spcPct val="114000"/>
              </a:lnSpc>
            </a:pPr>
            <a:r>
              <a:rPr lang="en-US" b="1" dirty="0"/>
              <a:t>Conclusion:</a:t>
            </a:r>
          </a:p>
          <a:p>
            <a:pPr>
              <a:lnSpc>
                <a:spcPct val="114000"/>
              </a:lnSpc>
            </a:pPr>
            <a:endParaRPr lang="en-US" sz="1100" dirty="0"/>
          </a:p>
          <a:p>
            <a:pPr>
              <a:lnSpc>
                <a:spcPct val="114000"/>
              </a:lnSpc>
            </a:pPr>
            <a:r>
              <a:rPr lang="en-US" dirty="0"/>
              <a:t>H2O Random Forest through manual oversampling gave the best Lift score of 3.02 as of  now.</a:t>
            </a:r>
          </a:p>
          <a:p>
            <a:pPr>
              <a:lnSpc>
                <a:spcPct val="114000"/>
              </a:lnSpc>
            </a:pPr>
            <a:r>
              <a:rPr lang="en-US" dirty="0"/>
              <a:t>Gradient Boosting through the H2O package is a good approach to predict loan default. </a:t>
            </a:r>
          </a:p>
          <a:p>
            <a:pPr>
              <a:lnSpc>
                <a:spcPct val="114000"/>
              </a:lnSpc>
            </a:pPr>
            <a:endParaRPr lang="en-US" dirty="0"/>
          </a:p>
          <a:p>
            <a:pPr>
              <a:lnSpc>
                <a:spcPct val="114000"/>
              </a:lnSpc>
            </a:pPr>
            <a:r>
              <a:rPr lang="en-US" dirty="0"/>
              <a:t>However, we should not undermine other good boosting models such as </a:t>
            </a:r>
            <a:r>
              <a:rPr lang="en-US" dirty="0" err="1"/>
              <a:t>xgboost</a:t>
            </a:r>
            <a:r>
              <a:rPr lang="en-US" dirty="0"/>
              <a:t>, or the Auto-ML and others. These might provide better results as well.</a:t>
            </a:r>
          </a:p>
          <a:p>
            <a:pPr algn="just">
              <a:lnSpc>
                <a:spcPct val="114000"/>
              </a:lnSpc>
            </a:pPr>
            <a:endParaRPr lang="en-US" dirty="0"/>
          </a:p>
        </p:txBody>
      </p:sp>
      <p:sp>
        <p:nvSpPr>
          <p:cNvPr id="2" name="Rectangle 1">
            <a:extLst>
              <a:ext uri="{FF2B5EF4-FFF2-40B4-BE49-F238E27FC236}">
                <a16:creationId xmlns:a16="http://schemas.microsoft.com/office/drawing/2014/main" id="{9F9C141F-3B54-CA4D-BFD4-41AED679A8EC}"/>
              </a:ext>
            </a:extLst>
          </p:cNvPr>
          <p:cNvSpPr/>
          <p:nvPr/>
        </p:nvSpPr>
        <p:spPr>
          <a:xfrm>
            <a:off x="321508" y="4610100"/>
            <a:ext cx="10168692"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11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AA5C0-2CA0-CD49-8B6C-0212B72AFA3F}"/>
              </a:ext>
            </a:extLst>
          </p:cNvPr>
          <p:cNvSpPr txBox="1"/>
          <p:nvPr/>
        </p:nvSpPr>
        <p:spPr>
          <a:xfrm>
            <a:off x="540547" y="1459598"/>
            <a:ext cx="6218598" cy="1299202"/>
          </a:xfrm>
          <a:prstGeom prst="rect">
            <a:avLst/>
          </a:prstGeom>
          <a:noFill/>
        </p:spPr>
        <p:txBody>
          <a:bodyPr wrap="square" rtlCol="0">
            <a:spAutoFit/>
          </a:bodyPr>
          <a:lstStyle/>
          <a:p>
            <a:pPr algn="ctr">
              <a:lnSpc>
                <a:spcPct val="135000"/>
              </a:lnSpc>
            </a:pPr>
            <a:r>
              <a:rPr lang="en-US" sz="2400" b="1" dirty="0">
                <a:solidFill>
                  <a:schemeClr val="accent1"/>
                </a:solidFill>
              </a:rPr>
              <a:t>LOAN DEFAULT</a:t>
            </a:r>
          </a:p>
          <a:p>
            <a:pPr algn="ctr">
              <a:lnSpc>
                <a:spcPct val="135000"/>
              </a:lnSpc>
            </a:pPr>
            <a:r>
              <a:rPr lang="en-US" dirty="0"/>
              <a:t>Loan default occurs when a borrower fails to pay back a debt according to the initial arrangement.</a:t>
            </a:r>
            <a:endParaRPr lang="en-US" sz="2400" b="1" dirty="0">
              <a:solidFill>
                <a:schemeClr val="accent1"/>
              </a:solidFill>
            </a:endParaRPr>
          </a:p>
        </p:txBody>
      </p:sp>
      <p:sp>
        <p:nvSpPr>
          <p:cNvPr id="5" name="TextBox 4">
            <a:extLst>
              <a:ext uri="{FF2B5EF4-FFF2-40B4-BE49-F238E27FC236}">
                <a16:creationId xmlns:a16="http://schemas.microsoft.com/office/drawing/2014/main" id="{06C2B728-750B-D04F-BA40-6180BC876FF4}"/>
              </a:ext>
            </a:extLst>
          </p:cNvPr>
          <p:cNvSpPr txBox="1"/>
          <p:nvPr/>
        </p:nvSpPr>
        <p:spPr>
          <a:xfrm>
            <a:off x="308810" y="223934"/>
            <a:ext cx="1342190" cy="461665"/>
          </a:xfrm>
          <a:prstGeom prst="rect">
            <a:avLst/>
          </a:prstGeom>
          <a:solidFill>
            <a:schemeClr val="accent2"/>
          </a:solidFill>
        </p:spPr>
        <p:txBody>
          <a:bodyPr wrap="square" rtlCol="0">
            <a:spAutoFit/>
          </a:bodyPr>
          <a:lstStyle/>
          <a:p>
            <a:r>
              <a:rPr lang="en-US" sz="2400" b="1" dirty="0">
                <a:solidFill>
                  <a:schemeClr val="bg1"/>
                </a:solidFill>
              </a:rPr>
              <a:t>Agenda</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4" name="TextBox 13">
            <a:extLst>
              <a:ext uri="{FF2B5EF4-FFF2-40B4-BE49-F238E27FC236}">
                <a16:creationId xmlns:a16="http://schemas.microsoft.com/office/drawing/2014/main" id="{B9BE4B93-CBCA-1B44-A845-BB78AEBD5696}"/>
              </a:ext>
            </a:extLst>
          </p:cNvPr>
          <p:cNvSpPr txBox="1"/>
          <p:nvPr/>
        </p:nvSpPr>
        <p:spPr>
          <a:xfrm>
            <a:off x="266700" y="3234720"/>
            <a:ext cx="7030359" cy="2541337"/>
          </a:xfrm>
          <a:prstGeom prst="rect">
            <a:avLst/>
          </a:prstGeom>
          <a:noFill/>
        </p:spPr>
        <p:txBody>
          <a:bodyPr wrap="square" rtlCol="0">
            <a:spAutoFit/>
          </a:bodyPr>
          <a:lstStyle/>
          <a:p>
            <a:pPr algn="ctr">
              <a:lnSpc>
                <a:spcPct val="135000"/>
              </a:lnSpc>
            </a:pPr>
            <a:r>
              <a:rPr lang="en-US" sz="2000" b="1" dirty="0"/>
              <a:t>Predict which loan holders will likely default</a:t>
            </a:r>
          </a:p>
          <a:p>
            <a:pPr algn="ctr">
              <a:lnSpc>
                <a:spcPct val="135000"/>
              </a:lnSpc>
            </a:pPr>
            <a:r>
              <a:rPr lang="en-US" sz="2000" b="1" dirty="0"/>
              <a:t>0 = No Default    1 = Default</a:t>
            </a:r>
          </a:p>
          <a:p>
            <a:pPr algn="ctr">
              <a:lnSpc>
                <a:spcPct val="135000"/>
              </a:lnSpc>
            </a:pPr>
            <a:endParaRPr lang="en-US" sz="2000" dirty="0"/>
          </a:p>
          <a:p>
            <a:pPr algn="ctr">
              <a:lnSpc>
                <a:spcPct val="135000"/>
              </a:lnSpc>
            </a:pPr>
            <a:r>
              <a:rPr lang="en-US" sz="2000" i="1" dirty="0"/>
              <a:t>Which techniques to use? </a:t>
            </a:r>
          </a:p>
          <a:p>
            <a:pPr algn="ctr">
              <a:lnSpc>
                <a:spcPct val="135000"/>
              </a:lnSpc>
            </a:pPr>
            <a:r>
              <a:rPr lang="en-US" sz="2000" i="1" dirty="0"/>
              <a:t>Which H2O packages to use? </a:t>
            </a:r>
          </a:p>
          <a:p>
            <a:pPr algn="ctr">
              <a:lnSpc>
                <a:spcPct val="135000"/>
              </a:lnSpc>
            </a:pPr>
            <a:r>
              <a:rPr lang="en-US" sz="2000" i="1" dirty="0"/>
              <a:t>How to convey the results?</a:t>
            </a:r>
          </a:p>
        </p:txBody>
      </p:sp>
      <p:pic>
        <p:nvPicPr>
          <p:cNvPr id="2" name="Picture 2" descr="1 Million Student Loan Defaults in 12 Months | IonTuition">
            <a:extLst>
              <a:ext uri="{FF2B5EF4-FFF2-40B4-BE49-F238E27FC236}">
                <a16:creationId xmlns:a16="http://schemas.microsoft.com/office/drawing/2014/main" id="{B22A8FB0-3634-3544-A9C8-37F5A088D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901" y="1394130"/>
            <a:ext cx="4999610" cy="31247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92932DB-3078-0E45-BB0C-2973B1065522}"/>
              </a:ext>
            </a:extLst>
          </p:cNvPr>
          <p:cNvSpPr txBox="1"/>
          <p:nvPr/>
        </p:nvSpPr>
        <p:spPr>
          <a:xfrm>
            <a:off x="7851689" y="5306978"/>
            <a:ext cx="4073611" cy="830997"/>
          </a:xfrm>
          <a:prstGeom prst="rect">
            <a:avLst/>
          </a:prstGeom>
          <a:noFill/>
        </p:spPr>
        <p:txBody>
          <a:bodyPr wrap="square" rtlCol="0">
            <a:spAutoFit/>
          </a:bodyPr>
          <a:lstStyle/>
          <a:p>
            <a:r>
              <a:rPr lang="en-US" sz="2400" dirty="0"/>
              <a:t>Around $20 billion defaults only in student loans in US</a:t>
            </a:r>
          </a:p>
        </p:txBody>
      </p:sp>
      <p:sp>
        <p:nvSpPr>
          <p:cNvPr id="11" name="Rectangle 10">
            <a:extLst>
              <a:ext uri="{FF2B5EF4-FFF2-40B4-BE49-F238E27FC236}">
                <a16:creationId xmlns:a16="http://schemas.microsoft.com/office/drawing/2014/main" id="{033890F5-6D26-FC49-A6BA-992AF42BA8CA}"/>
              </a:ext>
            </a:extLst>
          </p:cNvPr>
          <p:cNvSpPr/>
          <p:nvPr/>
        </p:nvSpPr>
        <p:spPr>
          <a:xfrm>
            <a:off x="7851689" y="5306978"/>
            <a:ext cx="3973727" cy="830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88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3AAA7-43F8-7840-95EB-8ABBE91FE935}"/>
              </a:ext>
            </a:extLst>
          </p:cNvPr>
          <p:cNvSpPr txBox="1"/>
          <p:nvPr/>
        </p:nvSpPr>
        <p:spPr>
          <a:xfrm>
            <a:off x="320515" y="215590"/>
            <a:ext cx="2966381" cy="461665"/>
          </a:xfrm>
          <a:prstGeom prst="rect">
            <a:avLst/>
          </a:prstGeom>
          <a:solidFill>
            <a:schemeClr val="accent2"/>
          </a:solidFill>
        </p:spPr>
        <p:txBody>
          <a:bodyPr wrap="square" rtlCol="0">
            <a:spAutoFit/>
          </a:bodyPr>
          <a:lstStyle/>
          <a:p>
            <a:r>
              <a:rPr lang="en-US" sz="2400" b="1" u="sng" dirty="0">
                <a:solidFill>
                  <a:schemeClr val="bg1"/>
                </a:solidFill>
              </a:rPr>
              <a:t>Gradient Boosting</a:t>
            </a:r>
            <a:endParaRPr lang="en-US" sz="2400" b="1" dirty="0">
              <a:solidFill>
                <a:schemeClr val="bg1"/>
              </a:solidFill>
            </a:endParaRPr>
          </a:p>
        </p:txBody>
      </p:sp>
      <p:sp>
        <p:nvSpPr>
          <p:cNvPr id="3" name="TextBox 2">
            <a:extLst>
              <a:ext uri="{FF2B5EF4-FFF2-40B4-BE49-F238E27FC236}">
                <a16:creationId xmlns:a16="http://schemas.microsoft.com/office/drawing/2014/main" id="{295F85F6-8FB0-A549-AE14-6EB25DFE6C0A}"/>
              </a:ext>
            </a:extLst>
          </p:cNvPr>
          <p:cNvSpPr txBox="1"/>
          <p:nvPr/>
        </p:nvSpPr>
        <p:spPr>
          <a:xfrm>
            <a:off x="320516" y="816583"/>
            <a:ext cx="6413915" cy="2950808"/>
          </a:xfrm>
          <a:prstGeom prst="rect">
            <a:avLst/>
          </a:prstGeom>
          <a:noFill/>
        </p:spPr>
        <p:txBody>
          <a:bodyPr wrap="square" rtlCol="0">
            <a:spAutoFit/>
          </a:bodyPr>
          <a:lstStyle/>
          <a:p>
            <a:pPr algn="just">
              <a:lnSpc>
                <a:spcPct val="150000"/>
              </a:lnSpc>
            </a:pPr>
            <a:r>
              <a:rPr lang="en-US" b="1" dirty="0"/>
              <a:t>Gradient boosting</a:t>
            </a:r>
            <a:r>
              <a:rPr lang="en-US" dirty="0"/>
              <a:t> is a boosting machine learning technique for regression and classification problems, which produces a prediction model in the form of an ensemble of weak prediction models, typically decision trees. It builds the model in a stage-wise fashion like other boosting methods do, and it generalizes them by allowing optimization of an arbitrary differentiable loss function.</a:t>
            </a:r>
          </a:p>
        </p:txBody>
      </p:sp>
      <p:sp>
        <p:nvSpPr>
          <p:cNvPr id="7" name="TextBox 6">
            <a:extLst>
              <a:ext uri="{FF2B5EF4-FFF2-40B4-BE49-F238E27FC236}">
                <a16:creationId xmlns:a16="http://schemas.microsoft.com/office/drawing/2014/main" id="{A63DC2DB-76B5-6C41-953C-604653B89104}"/>
              </a:ext>
            </a:extLst>
          </p:cNvPr>
          <p:cNvSpPr txBox="1"/>
          <p:nvPr/>
        </p:nvSpPr>
        <p:spPr>
          <a:xfrm>
            <a:off x="320516" y="4026813"/>
            <a:ext cx="865733" cy="461665"/>
          </a:xfrm>
          <a:prstGeom prst="rect">
            <a:avLst/>
          </a:prstGeom>
          <a:solidFill>
            <a:schemeClr val="accent2"/>
          </a:solidFill>
        </p:spPr>
        <p:txBody>
          <a:bodyPr wrap="square" rtlCol="0">
            <a:spAutoFit/>
          </a:bodyPr>
          <a:lstStyle/>
          <a:p>
            <a:r>
              <a:rPr lang="en-US" sz="2400" b="1" u="sng" dirty="0">
                <a:solidFill>
                  <a:schemeClr val="bg1"/>
                </a:solidFill>
              </a:rPr>
              <a:t>H2O</a:t>
            </a:r>
            <a:endParaRPr lang="en-US" sz="2400" b="1" dirty="0">
              <a:solidFill>
                <a:schemeClr val="bg1"/>
              </a:solidFill>
            </a:endParaRPr>
          </a:p>
        </p:txBody>
      </p:sp>
      <p:sp>
        <p:nvSpPr>
          <p:cNvPr id="10" name="TextBox 9">
            <a:extLst>
              <a:ext uri="{FF2B5EF4-FFF2-40B4-BE49-F238E27FC236}">
                <a16:creationId xmlns:a16="http://schemas.microsoft.com/office/drawing/2014/main" id="{A4CB08A8-D533-B542-AFC5-02250F07404A}"/>
              </a:ext>
            </a:extLst>
          </p:cNvPr>
          <p:cNvSpPr txBox="1"/>
          <p:nvPr/>
        </p:nvSpPr>
        <p:spPr>
          <a:xfrm>
            <a:off x="283657" y="4632099"/>
            <a:ext cx="11587827" cy="2119811"/>
          </a:xfrm>
          <a:prstGeom prst="rect">
            <a:avLst/>
          </a:prstGeom>
          <a:noFill/>
        </p:spPr>
        <p:txBody>
          <a:bodyPr wrap="square" rtlCol="0">
            <a:spAutoFit/>
          </a:bodyPr>
          <a:lstStyle/>
          <a:p>
            <a:pPr algn="just">
              <a:lnSpc>
                <a:spcPct val="150000"/>
              </a:lnSpc>
            </a:pPr>
            <a:r>
              <a:rPr lang="en-US" dirty="0"/>
              <a:t>H2O is a fully open source, distributed in-memory machine learning platform with linear scalability. H2O supports the most widely used statistical &amp; machine learning algorithms including gradient boosted machines, generalized linear models, deep learning and more. H2O also has an industry leading </a:t>
            </a:r>
            <a:r>
              <a:rPr lang="en-US" dirty="0" err="1"/>
              <a:t>AutoML</a:t>
            </a:r>
            <a:r>
              <a:rPr lang="en-US" dirty="0"/>
              <a:t> functionality that automatically runs through all the algorithms and their hyperparameters to produce a leaderboard of the best models. </a:t>
            </a:r>
          </a:p>
        </p:txBody>
      </p:sp>
      <p:pic>
        <p:nvPicPr>
          <p:cNvPr id="1026" name="Picture 2" descr="Introduction to Gradient Boosting Machines - Akira AI">
            <a:extLst>
              <a:ext uri="{FF2B5EF4-FFF2-40B4-BE49-F238E27FC236}">
                <a16:creationId xmlns:a16="http://schemas.microsoft.com/office/drawing/2014/main" id="{9C7D5501-8C8A-F843-86CB-AABBF2B31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1" y="832625"/>
            <a:ext cx="5316151" cy="299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6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AA5C0-2CA0-CD49-8B6C-0212B72AFA3F}"/>
              </a:ext>
            </a:extLst>
          </p:cNvPr>
          <p:cNvSpPr txBox="1"/>
          <p:nvPr/>
        </p:nvSpPr>
        <p:spPr>
          <a:xfrm>
            <a:off x="308809" y="1082735"/>
            <a:ext cx="8303850" cy="5287986"/>
          </a:xfrm>
          <a:prstGeom prst="rect">
            <a:avLst/>
          </a:prstGeom>
          <a:noFill/>
        </p:spPr>
        <p:txBody>
          <a:bodyPr wrap="square" rtlCol="0">
            <a:spAutoFit/>
          </a:bodyPr>
          <a:lstStyle/>
          <a:p>
            <a:pPr algn="just">
              <a:lnSpc>
                <a:spcPct val="135000"/>
              </a:lnSpc>
            </a:pPr>
            <a:r>
              <a:rPr lang="en-US" b="1" dirty="0"/>
              <a:t>1.  Feature Engineering</a:t>
            </a:r>
          </a:p>
          <a:p>
            <a:pPr marL="285750" indent="-285750" algn="just">
              <a:lnSpc>
                <a:spcPct val="135000"/>
              </a:lnSpc>
              <a:buFontTx/>
              <a:buChar char="-"/>
            </a:pPr>
            <a:r>
              <a:rPr lang="en-US" dirty="0"/>
              <a:t>Convert Date/Time columns</a:t>
            </a:r>
          </a:p>
          <a:p>
            <a:pPr marL="285750" indent="-285750" algn="just">
              <a:lnSpc>
                <a:spcPct val="135000"/>
              </a:lnSpc>
              <a:buFontTx/>
              <a:buChar char="-"/>
            </a:pPr>
            <a:r>
              <a:rPr lang="en-US" dirty="0"/>
              <a:t>Education Code, Gender, City converted to categorical type</a:t>
            </a:r>
          </a:p>
          <a:p>
            <a:pPr marL="285750" indent="-285750" algn="just">
              <a:lnSpc>
                <a:spcPct val="135000"/>
              </a:lnSpc>
              <a:buFontTx/>
              <a:buChar char="-"/>
            </a:pPr>
            <a:r>
              <a:rPr lang="en-US" dirty="0"/>
              <a:t>Drop empty value variables and constants</a:t>
            </a:r>
          </a:p>
          <a:p>
            <a:pPr marL="285750" indent="-285750" algn="just">
              <a:lnSpc>
                <a:spcPct val="135000"/>
              </a:lnSpc>
              <a:buFontTx/>
              <a:buChar char="-"/>
            </a:pPr>
            <a:r>
              <a:rPr lang="en-US" dirty="0"/>
              <a:t>Bin the Loan Amount column</a:t>
            </a:r>
          </a:p>
          <a:p>
            <a:pPr algn="just">
              <a:lnSpc>
                <a:spcPct val="135000"/>
              </a:lnSpc>
            </a:pPr>
            <a:endParaRPr lang="en-US" dirty="0"/>
          </a:p>
          <a:p>
            <a:pPr algn="just">
              <a:lnSpc>
                <a:spcPct val="135000"/>
              </a:lnSpc>
            </a:pPr>
            <a:r>
              <a:rPr lang="en-US" b="1" dirty="0"/>
              <a:t>2.  Missing values</a:t>
            </a:r>
          </a:p>
          <a:p>
            <a:pPr marL="285750" indent="-285750" algn="just">
              <a:lnSpc>
                <a:spcPct val="135000"/>
              </a:lnSpc>
              <a:buFontTx/>
              <a:buChar char="-"/>
            </a:pPr>
            <a:r>
              <a:rPr lang="en-US" dirty="0"/>
              <a:t>Convert mis-represented NA’s such as -99, to </a:t>
            </a:r>
            <a:r>
              <a:rPr lang="en-US" dirty="0" err="1"/>
              <a:t>np.nan</a:t>
            </a:r>
            <a:endParaRPr lang="en-US" dirty="0"/>
          </a:p>
          <a:p>
            <a:pPr marL="285750" indent="-285750" algn="just">
              <a:lnSpc>
                <a:spcPct val="135000"/>
              </a:lnSpc>
              <a:buFontTx/>
              <a:buChar char="-"/>
            </a:pPr>
            <a:r>
              <a:rPr lang="en-US" dirty="0"/>
              <a:t>Use Iterative Imputer to fill with median</a:t>
            </a:r>
          </a:p>
          <a:p>
            <a:pPr marL="285750" indent="-285750" algn="just">
              <a:lnSpc>
                <a:spcPct val="135000"/>
              </a:lnSpc>
              <a:buFontTx/>
              <a:buChar char="-"/>
            </a:pPr>
            <a:endParaRPr lang="en-US" dirty="0"/>
          </a:p>
          <a:p>
            <a:pPr algn="just">
              <a:lnSpc>
                <a:spcPct val="135000"/>
              </a:lnSpc>
            </a:pPr>
            <a:r>
              <a:rPr lang="en-US" b="1" dirty="0"/>
              <a:t>3. Dummy coding of Categorical variables not needed</a:t>
            </a:r>
          </a:p>
          <a:p>
            <a:pPr algn="just">
              <a:lnSpc>
                <a:spcPct val="135000"/>
              </a:lnSpc>
            </a:pPr>
            <a:endParaRPr lang="en-US" dirty="0"/>
          </a:p>
          <a:p>
            <a:pPr algn="just">
              <a:lnSpc>
                <a:spcPct val="135000"/>
              </a:lnSpc>
            </a:pPr>
            <a:r>
              <a:rPr lang="en-US" b="1" dirty="0"/>
              <a:t>4. Split to </a:t>
            </a:r>
            <a:r>
              <a:rPr lang="en-US" b="1" dirty="0" err="1"/>
              <a:t>train_test</a:t>
            </a:r>
            <a:endParaRPr lang="en-US" b="1" dirty="0"/>
          </a:p>
          <a:p>
            <a:pPr algn="just">
              <a:lnSpc>
                <a:spcPct val="135000"/>
              </a:lnSpc>
            </a:pPr>
            <a:r>
              <a:rPr lang="en-US" dirty="0"/>
              <a:t>-    I used 75% data in train set.  Convert all </a:t>
            </a:r>
            <a:r>
              <a:rPr lang="en-US" dirty="0" err="1"/>
              <a:t>dataframes</a:t>
            </a:r>
            <a:r>
              <a:rPr lang="en-US" dirty="0"/>
              <a:t> to H2O hex format.</a:t>
            </a:r>
          </a:p>
        </p:txBody>
      </p:sp>
      <p:sp>
        <p:nvSpPr>
          <p:cNvPr id="5" name="TextBox 4">
            <a:extLst>
              <a:ext uri="{FF2B5EF4-FFF2-40B4-BE49-F238E27FC236}">
                <a16:creationId xmlns:a16="http://schemas.microsoft.com/office/drawing/2014/main" id="{06C2B728-750B-D04F-BA40-6180BC876FF4}"/>
              </a:ext>
            </a:extLst>
          </p:cNvPr>
          <p:cNvSpPr txBox="1"/>
          <p:nvPr/>
        </p:nvSpPr>
        <p:spPr>
          <a:xfrm>
            <a:off x="308810" y="223934"/>
            <a:ext cx="2497890" cy="461665"/>
          </a:xfrm>
          <a:prstGeom prst="rect">
            <a:avLst/>
          </a:prstGeom>
          <a:solidFill>
            <a:schemeClr val="accent2"/>
          </a:solidFill>
        </p:spPr>
        <p:txBody>
          <a:bodyPr wrap="square" rtlCol="0">
            <a:spAutoFit/>
          </a:bodyPr>
          <a:lstStyle/>
          <a:p>
            <a:r>
              <a:rPr lang="en-US" sz="2400" b="1" dirty="0">
                <a:solidFill>
                  <a:schemeClr val="bg1"/>
                </a:solidFill>
              </a:rPr>
              <a:t>Considerations</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0" name="Rectangle 9">
            <a:extLst>
              <a:ext uri="{FF2B5EF4-FFF2-40B4-BE49-F238E27FC236}">
                <a16:creationId xmlns:a16="http://schemas.microsoft.com/office/drawing/2014/main" id="{878E5B75-2A8E-354C-AA5D-EEC8B599B39B}"/>
              </a:ext>
            </a:extLst>
          </p:cNvPr>
          <p:cNvSpPr/>
          <p:nvPr/>
        </p:nvSpPr>
        <p:spPr>
          <a:xfrm>
            <a:off x="11239500" y="6057900"/>
            <a:ext cx="685800" cy="62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165DEFD-2182-E14F-9482-9E40573310E1}"/>
              </a:ext>
            </a:extLst>
          </p:cNvPr>
          <p:cNvGrpSpPr/>
          <p:nvPr/>
        </p:nvGrpSpPr>
        <p:grpSpPr>
          <a:xfrm>
            <a:off x="7737671" y="1436099"/>
            <a:ext cx="4208334" cy="3985802"/>
            <a:chOff x="7860212" y="1425309"/>
            <a:chExt cx="4208334" cy="3985802"/>
          </a:xfrm>
        </p:grpSpPr>
        <p:pic>
          <p:nvPicPr>
            <p:cNvPr id="3" name="Picture 2">
              <a:extLst>
                <a:ext uri="{FF2B5EF4-FFF2-40B4-BE49-F238E27FC236}">
                  <a16:creationId xmlns:a16="http://schemas.microsoft.com/office/drawing/2014/main" id="{C9D80B0A-7704-7E47-89AE-7DE92DA3E106}"/>
                </a:ext>
              </a:extLst>
            </p:cNvPr>
            <p:cNvPicPr>
              <a:picLocks noChangeAspect="1"/>
            </p:cNvPicPr>
            <p:nvPr/>
          </p:nvPicPr>
          <p:blipFill>
            <a:blip r:embed="rId2"/>
            <a:stretch>
              <a:fillRect/>
            </a:stretch>
          </p:blipFill>
          <p:spPr>
            <a:xfrm>
              <a:off x="7860212" y="1920327"/>
              <a:ext cx="4208334" cy="3490784"/>
            </a:xfrm>
            <a:prstGeom prst="rect">
              <a:avLst/>
            </a:prstGeom>
          </p:spPr>
        </p:pic>
        <p:sp>
          <p:nvSpPr>
            <p:cNvPr id="7" name="TextBox 6">
              <a:extLst>
                <a:ext uri="{FF2B5EF4-FFF2-40B4-BE49-F238E27FC236}">
                  <a16:creationId xmlns:a16="http://schemas.microsoft.com/office/drawing/2014/main" id="{A0CC6671-E3F4-5E43-8F68-6574B4BE229D}"/>
                </a:ext>
              </a:extLst>
            </p:cNvPr>
            <p:cNvSpPr txBox="1"/>
            <p:nvPr/>
          </p:nvSpPr>
          <p:spPr>
            <a:xfrm>
              <a:off x="7964278" y="1425309"/>
              <a:ext cx="3921266" cy="369332"/>
            </a:xfrm>
            <a:prstGeom prst="rect">
              <a:avLst/>
            </a:prstGeom>
            <a:noFill/>
          </p:spPr>
          <p:txBody>
            <a:bodyPr wrap="none" rtlCol="0">
              <a:spAutoFit/>
            </a:bodyPr>
            <a:lstStyle/>
            <a:p>
              <a:r>
                <a:rPr lang="en-US" b="1" u="sng" dirty="0"/>
                <a:t>Loan Amount Bin ($)</a:t>
              </a:r>
              <a:r>
                <a:rPr lang="en-US" b="1" dirty="0"/>
                <a:t>             </a:t>
              </a:r>
              <a:r>
                <a:rPr lang="en-US" b="1" u="sng" dirty="0"/>
                <a:t>Count</a:t>
              </a:r>
            </a:p>
          </p:txBody>
        </p:sp>
      </p:grpSp>
      <p:sp>
        <p:nvSpPr>
          <p:cNvPr id="12" name="Rectangle 11">
            <a:extLst>
              <a:ext uri="{FF2B5EF4-FFF2-40B4-BE49-F238E27FC236}">
                <a16:creationId xmlns:a16="http://schemas.microsoft.com/office/drawing/2014/main" id="{BCCD857B-FB2A-DF4C-8C9E-816C7C4DD829}"/>
              </a:ext>
            </a:extLst>
          </p:cNvPr>
          <p:cNvSpPr/>
          <p:nvPr/>
        </p:nvSpPr>
        <p:spPr>
          <a:xfrm>
            <a:off x="7624119" y="1248032"/>
            <a:ext cx="4301181" cy="43742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92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4189701" cy="461665"/>
          </a:xfrm>
          <a:prstGeom prst="rect">
            <a:avLst/>
          </a:prstGeom>
          <a:solidFill>
            <a:schemeClr val="accent2"/>
          </a:solidFill>
        </p:spPr>
        <p:txBody>
          <a:bodyPr wrap="square" rtlCol="0">
            <a:spAutoFit/>
          </a:bodyPr>
          <a:lstStyle/>
          <a:p>
            <a:r>
              <a:rPr lang="en-US" sz="2400" b="1" u="sng" dirty="0">
                <a:solidFill>
                  <a:schemeClr val="bg1"/>
                </a:solidFill>
              </a:rPr>
              <a:t>Exploratory Data Analysis</a:t>
            </a:r>
            <a:endParaRPr lang="en-US" sz="2400" b="1"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29990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299002"/>
            <a:ext cx="8899939" cy="369332"/>
          </a:xfrm>
          <a:prstGeom prst="rect">
            <a:avLst/>
          </a:prstGeom>
          <a:noFill/>
        </p:spPr>
        <p:txBody>
          <a:bodyPr wrap="square" rtlCol="0">
            <a:spAutoFit/>
          </a:bodyPr>
          <a:lstStyle/>
          <a:p>
            <a:r>
              <a:rPr lang="en-US" b="1" dirty="0"/>
              <a:t>Distribution of AP006 – OS Type</a:t>
            </a:r>
            <a:endParaRPr lang="en-US" dirty="0"/>
          </a:p>
        </p:txBody>
      </p:sp>
      <p:sp>
        <p:nvSpPr>
          <p:cNvPr id="25" name="Oval 24">
            <a:extLst>
              <a:ext uri="{FF2B5EF4-FFF2-40B4-BE49-F238E27FC236}">
                <a16:creationId xmlns:a16="http://schemas.microsoft.com/office/drawing/2014/main" id="{46018C2E-A549-2D42-A655-AD297F4D1C44}"/>
              </a:ext>
            </a:extLst>
          </p:cNvPr>
          <p:cNvSpPr/>
          <p:nvPr/>
        </p:nvSpPr>
        <p:spPr>
          <a:xfrm>
            <a:off x="256674" y="4119380"/>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TextBox 25">
            <a:extLst>
              <a:ext uri="{FF2B5EF4-FFF2-40B4-BE49-F238E27FC236}">
                <a16:creationId xmlns:a16="http://schemas.microsoft.com/office/drawing/2014/main" id="{F6608797-DC2A-B643-83F6-9D7C1E6B914D}"/>
              </a:ext>
            </a:extLst>
          </p:cNvPr>
          <p:cNvSpPr txBox="1"/>
          <p:nvPr/>
        </p:nvSpPr>
        <p:spPr>
          <a:xfrm>
            <a:off x="787758" y="4108521"/>
            <a:ext cx="3327042" cy="1477328"/>
          </a:xfrm>
          <a:prstGeom prst="rect">
            <a:avLst/>
          </a:prstGeom>
          <a:noFill/>
        </p:spPr>
        <p:txBody>
          <a:bodyPr wrap="square" rtlCol="0">
            <a:spAutoFit/>
          </a:bodyPr>
          <a:lstStyle/>
          <a:p>
            <a:r>
              <a:rPr lang="en-US" b="1" dirty="0"/>
              <a:t>Distribution of Application City (AP007) by the Count of Query in 7 days</a:t>
            </a:r>
          </a:p>
          <a:p>
            <a:endParaRPr lang="en-US" b="1" dirty="0"/>
          </a:p>
          <a:p>
            <a:r>
              <a:rPr lang="en-US" b="1" dirty="0"/>
              <a:t>Colored by Gender (AP002)</a:t>
            </a:r>
          </a:p>
        </p:txBody>
      </p:sp>
      <p:pic>
        <p:nvPicPr>
          <p:cNvPr id="10" name="Picture 9">
            <a:extLst>
              <a:ext uri="{FF2B5EF4-FFF2-40B4-BE49-F238E27FC236}">
                <a16:creationId xmlns:a16="http://schemas.microsoft.com/office/drawing/2014/main" id="{02171B3E-316E-B046-91C8-415968829C39}"/>
              </a:ext>
            </a:extLst>
          </p:cNvPr>
          <p:cNvPicPr>
            <a:picLocks noChangeAspect="1"/>
          </p:cNvPicPr>
          <p:nvPr/>
        </p:nvPicPr>
        <p:blipFill>
          <a:blip r:embed="rId2"/>
          <a:stretch>
            <a:fillRect/>
          </a:stretch>
        </p:blipFill>
        <p:spPr>
          <a:xfrm>
            <a:off x="5570481" y="1055687"/>
            <a:ext cx="4697983" cy="2745324"/>
          </a:xfrm>
          <a:prstGeom prst="rect">
            <a:avLst/>
          </a:prstGeom>
        </p:spPr>
      </p:pic>
      <p:pic>
        <p:nvPicPr>
          <p:cNvPr id="12" name="Picture 11">
            <a:extLst>
              <a:ext uri="{FF2B5EF4-FFF2-40B4-BE49-F238E27FC236}">
                <a16:creationId xmlns:a16="http://schemas.microsoft.com/office/drawing/2014/main" id="{0995405F-C8F7-D144-A9B7-7E281D052FFD}"/>
              </a:ext>
            </a:extLst>
          </p:cNvPr>
          <p:cNvPicPr>
            <a:picLocks noChangeAspect="1"/>
          </p:cNvPicPr>
          <p:nvPr/>
        </p:nvPicPr>
        <p:blipFill>
          <a:blip r:embed="rId2"/>
          <a:stretch>
            <a:fillRect/>
          </a:stretch>
        </p:blipFill>
        <p:spPr>
          <a:xfrm>
            <a:off x="4337225" y="4096164"/>
            <a:ext cx="6820929" cy="2658225"/>
          </a:xfrm>
          <a:prstGeom prst="rect">
            <a:avLst/>
          </a:prstGeom>
        </p:spPr>
      </p:pic>
    </p:spTree>
    <p:extLst>
      <p:ext uri="{BB962C8B-B14F-4D97-AF65-F5344CB8AC3E}">
        <p14:creationId xmlns:p14="http://schemas.microsoft.com/office/powerpoint/2010/main" val="305179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4189701" cy="461665"/>
          </a:xfrm>
          <a:prstGeom prst="rect">
            <a:avLst/>
          </a:prstGeom>
          <a:solidFill>
            <a:schemeClr val="accent2"/>
          </a:solidFill>
        </p:spPr>
        <p:txBody>
          <a:bodyPr wrap="square" rtlCol="0">
            <a:spAutoFit/>
          </a:bodyPr>
          <a:lstStyle/>
          <a:p>
            <a:r>
              <a:rPr lang="en-US" sz="2400" b="1" u="sng" dirty="0">
                <a:solidFill>
                  <a:schemeClr val="bg1"/>
                </a:solidFill>
              </a:rPr>
              <a:t>Exploratory Data Analysis</a:t>
            </a:r>
            <a:endParaRPr lang="en-US" sz="2400" b="1" dirty="0">
              <a:solidFill>
                <a:schemeClr val="bg1"/>
              </a:solidFill>
            </a:endParaRP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299906"/>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123638"/>
            <a:ext cx="4686287" cy="2223686"/>
          </a:xfrm>
          <a:prstGeom prst="rect">
            <a:avLst/>
          </a:prstGeom>
          <a:noFill/>
        </p:spPr>
        <p:txBody>
          <a:bodyPr wrap="square" rtlCol="0">
            <a:spAutoFit/>
          </a:bodyPr>
          <a:lstStyle/>
          <a:p>
            <a:pPr>
              <a:lnSpc>
                <a:spcPct val="200000"/>
              </a:lnSpc>
            </a:pPr>
            <a:r>
              <a:rPr lang="en-US" b="1" dirty="0"/>
              <a:t>Checking relations between:</a:t>
            </a:r>
          </a:p>
          <a:p>
            <a:pPr>
              <a:lnSpc>
                <a:spcPct val="200000"/>
              </a:lnSpc>
            </a:pPr>
            <a:r>
              <a:rPr lang="en-US" dirty="0"/>
              <a:t>AP002 – Gender</a:t>
            </a:r>
          </a:p>
          <a:p>
            <a:pPr>
              <a:lnSpc>
                <a:spcPct val="200000"/>
              </a:lnSpc>
            </a:pPr>
            <a:r>
              <a:rPr lang="en-US" dirty="0"/>
              <a:t>AP003 – Education Code</a:t>
            </a:r>
          </a:p>
          <a:p>
            <a:pPr>
              <a:lnSpc>
                <a:spcPct val="200000"/>
              </a:lnSpc>
            </a:pPr>
            <a:r>
              <a:rPr lang="en-US" dirty="0"/>
              <a:t>AP004 – Loan Term</a:t>
            </a:r>
          </a:p>
        </p:txBody>
      </p:sp>
      <p:pic>
        <p:nvPicPr>
          <p:cNvPr id="14" name="Picture 13">
            <a:extLst>
              <a:ext uri="{FF2B5EF4-FFF2-40B4-BE49-F238E27FC236}">
                <a16:creationId xmlns:a16="http://schemas.microsoft.com/office/drawing/2014/main" id="{5183FC72-83B8-C043-BC9E-83080580B2D2}"/>
              </a:ext>
            </a:extLst>
          </p:cNvPr>
          <p:cNvPicPr>
            <a:picLocks noChangeAspect="1"/>
          </p:cNvPicPr>
          <p:nvPr/>
        </p:nvPicPr>
        <p:blipFill>
          <a:blip r:embed="rId2"/>
          <a:stretch>
            <a:fillRect/>
          </a:stretch>
        </p:blipFill>
        <p:spPr>
          <a:xfrm>
            <a:off x="5221833" y="826003"/>
            <a:ext cx="6649652" cy="6031997"/>
          </a:xfrm>
          <a:prstGeom prst="rect">
            <a:avLst/>
          </a:prstGeom>
        </p:spPr>
      </p:pic>
    </p:spTree>
    <p:extLst>
      <p:ext uri="{BB962C8B-B14F-4D97-AF65-F5344CB8AC3E}">
        <p14:creationId xmlns:p14="http://schemas.microsoft.com/office/powerpoint/2010/main" val="3659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345867-7160-D24B-BA2B-8F6DE2968B7A}"/>
              </a:ext>
            </a:extLst>
          </p:cNvPr>
          <p:cNvPicPr>
            <a:picLocks noChangeAspect="1"/>
          </p:cNvPicPr>
          <p:nvPr/>
        </p:nvPicPr>
        <p:blipFill>
          <a:blip r:embed="rId2"/>
          <a:stretch>
            <a:fillRect/>
          </a:stretch>
        </p:blipFill>
        <p:spPr>
          <a:xfrm>
            <a:off x="1828800" y="5466844"/>
            <a:ext cx="8280400" cy="1358900"/>
          </a:xfrm>
          <a:prstGeom prst="rect">
            <a:avLst/>
          </a:prstGeom>
          <a:ln>
            <a:solidFill>
              <a:schemeClr val="tx1"/>
            </a:solidFill>
          </a:ln>
        </p:spPr>
      </p:pic>
      <p:sp>
        <p:nvSpPr>
          <p:cNvPr id="2" name="TextBox 1">
            <a:extLst>
              <a:ext uri="{FF2B5EF4-FFF2-40B4-BE49-F238E27FC236}">
                <a16:creationId xmlns:a16="http://schemas.microsoft.com/office/drawing/2014/main" id="{6702DB68-02BA-B947-98BB-96CABDB39AE5}"/>
              </a:ext>
            </a:extLst>
          </p:cNvPr>
          <p:cNvSpPr txBox="1"/>
          <p:nvPr/>
        </p:nvSpPr>
        <p:spPr>
          <a:xfrm>
            <a:off x="320515" y="215590"/>
            <a:ext cx="4029063" cy="461665"/>
          </a:xfrm>
          <a:prstGeom prst="rect">
            <a:avLst/>
          </a:prstGeom>
          <a:solidFill>
            <a:schemeClr val="accent2"/>
          </a:solidFill>
        </p:spPr>
        <p:txBody>
          <a:bodyPr wrap="square" rtlCol="0">
            <a:spAutoFit/>
          </a:bodyPr>
          <a:lstStyle/>
          <a:p>
            <a:pPr algn="ctr"/>
            <a:r>
              <a:rPr lang="en-US" sz="2400" b="1" u="sng" dirty="0">
                <a:solidFill>
                  <a:schemeClr val="bg1"/>
                </a:solidFill>
              </a:rPr>
              <a:t>Gradient Boosting</a:t>
            </a:r>
            <a:r>
              <a:rPr lang="en-US" sz="2400" b="1" dirty="0">
                <a:solidFill>
                  <a:schemeClr val="bg1"/>
                </a:solidFill>
              </a:rPr>
              <a:t> Model</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13706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136164"/>
            <a:ext cx="5291157" cy="369332"/>
          </a:xfrm>
          <a:prstGeom prst="rect">
            <a:avLst/>
          </a:prstGeom>
          <a:noFill/>
        </p:spPr>
        <p:txBody>
          <a:bodyPr wrap="square" rtlCol="0">
            <a:spAutoFit/>
          </a:bodyPr>
          <a:lstStyle/>
          <a:p>
            <a:r>
              <a:rPr lang="en-US" b="1" dirty="0"/>
              <a:t>Run a Basic Model with default parameters</a:t>
            </a:r>
          </a:p>
        </p:txBody>
      </p:sp>
      <p:sp>
        <p:nvSpPr>
          <p:cNvPr id="24" name="Rectangle 23">
            <a:extLst>
              <a:ext uri="{FF2B5EF4-FFF2-40B4-BE49-F238E27FC236}">
                <a16:creationId xmlns:a16="http://schemas.microsoft.com/office/drawing/2014/main" id="{AC01D347-4930-EA4F-9E62-C86B9B9F30E5}"/>
              </a:ext>
            </a:extLst>
          </p:cNvPr>
          <p:cNvSpPr/>
          <p:nvPr/>
        </p:nvSpPr>
        <p:spPr>
          <a:xfrm>
            <a:off x="787758" y="1472325"/>
            <a:ext cx="5191286" cy="873316"/>
          </a:xfrm>
          <a:prstGeom prst="rect">
            <a:avLst/>
          </a:prstGeom>
        </p:spPr>
        <p:txBody>
          <a:bodyPr wrap="square">
            <a:spAutoFit/>
          </a:bodyPr>
          <a:lstStyle/>
          <a:p>
            <a:pPr algn="just">
              <a:lnSpc>
                <a:spcPct val="150000"/>
              </a:lnSpc>
            </a:pPr>
            <a:r>
              <a:rPr lang="en-US" dirty="0"/>
              <a:t>This gives an overall idea of the computational time, and potential output.</a:t>
            </a:r>
          </a:p>
        </p:txBody>
      </p:sp>
      <p:sp>
        <p:nvSpPr>
          <p:cNvPr id="3" name="TextBox 2">
            <a:extLst>
              <a:ext uri="{FF2B5EF4-FFF2-40B4-BE49-F238E27FC236}">
                <a16:creationId xmlns:a16="http://schemas.microsoft.com/office/drawing/2014/main" id="{AD235020-13AF-1C44-8BED-34337B207338}"/>
              </a:ext>
            </a:extLst>
          </p:cNvPr>
          <p:cNvSpPr txBox="1"/>
          <p:nvPr/>
        </p:nvSpPr>
        <p:spPr>
          <a:xfrm>
            <a:off x="582049" y="2476500"/>
            <a:ext cx="5678904" cy="1169551"/>
          </a:xfrm>
          <a:prstGeom prst="rect">
            <a:avLst/>
          </a:prstGeom>
          <a:noFill/>
          <a:ln>
            <a:solidFill>
              <a:schemeClr val="accent1"/>
            </a:solidFill>
          </a:ln>
        </p:spPr>
        <p:txBody>
          <a:bodyPr wrap="square" rtlCol="0">
            <a:spAutoFit/>
          </a:bodyPr>
          <a:lstStyle/>
          <a:p>
            <a:pPr algn="ctr">
              <a:lnSpc>
                <a:spcPct val="150000"/>
              </a:lnSpc>
            </a:pPr>
            <a:r>
              <a:rPr lang="en-US" sz="2000" b="1" dirty="0"/>
              <a:t>Grid Search takes around 10 minutes to run</a:t>
            </a:r>
          </a:p>
          <a:p>
            <a:pPr algn="ctr"/>
            <a:r>
              <a:rPr lang="en-US" sz="2000" b="1" dirty="0">
                <a:solidFill>
                  <a:schemeClr val="accent1"/>
                </a:solidFill>
              </a:rPr>
              <a:t>Best Model is judged by checking R</a:t>
            </a:r>
            <a:r>
              <a:rPr lang="en-US" sz="2000" b="1" baseline="30000" dirty="0">
                <a:solidFill>
                  <a:schemeClr val="accent1"/>
                </a:solidFill>
              </a:rPr>
              <a:t>2</a:t>
            </a:r>
            <a:r>
              <a:rPr lang="en-US" sz="2000" b="1" dirty="0">
                <a:solidFill>
                  <a:schemeClr val="accent1"/>
                </a:solidFill>
              </a:rPr>
              <a:t> and </a:t>
            </a:r>
            <a:r>
              <a:rPr lang="en-US" sz="2000" b="1" i="1" dirty="0" err="1">
                <a:solidFill>
                  <a:schemeClr val="accent1"/>
                </a:solidFill>
              </a:rPr>
              <a:t>rmse</a:t>
            </a:r>
            <a:r>
              <a:rPr lang="en-US" sz="2000" b="1" i="1" dirty="0">
                <a:solidFill>
                  <a:schemeClr val="accent1"/>
                </a:solidFill>
              </a:rPr>
              <a:t> </a:t>
            </a:r>
            <a:r>
              <a:rPr lang="en-US" sz="2000" b="1" dirty="0">
                <a:solidFill>
                  <a:schemeClr val="accent1"/>
                </a:solidFill>
              </a:rPr>
              <a:t>scores</a:t>
            </a:r>
          </a:p>
        </p:txBody>
      </p:sp>
      <p:sp>
        <p:nvSpPr>
          <p:cNvPr id="13" name="Oval 12">
            <a:extLst>
              <a:ext uri="{FF2B5EF4-FFF2-40B4-BE49-F238E27FC236}">
                <a16:creationId xmlns:a16="http://schemas.microsoft.com/office/drawing/2014/main" id="{89513935-D3EE-224B-961F-B4B43B584710}"/>
              </a:ext>
            </a:extLst>
          </p:cNvPr>
          <p:cNvSpPr/>
          <p:nvPr/>
        </p:nvSpPr>
        <p:spPr>
          <a:xfrm>
            <a:off x="6416157" y="107645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4" name="Rectangle 13">
            <a:extLst>
              <a:ext uri="{FF2B5EF4-FFF2-40B4-BE49-F238E27FC236}">
                <a16:creationId xmlns:a16="http://schemas.microsoft.com/office/drawing/2014/main" id="{7A5D317E-C420-D649-8AB0-E4A98D9D8EDB}"/>
              </a:ext>
            </a:extLst>
          </p:cNvPr>
          <p:cNvSpPr/>
          <p:nvPr/>
        </p:nvSpPr>
        <p:spPr>
          <a:xfrm>
            <a:off x="6947241" y="1729216"/>
            <a:ext cx="5191286" cy="1288814"/>
          </a:xfrm>
          <a:prstGeom prst="rect">
            <a:avLst/>
          </a:prstGeom>
        </p:spPr>
        <p:txBody>
          <a:bodyPr wrap="square">
            <a:spAutoFit/>
          </a:bodyPr>
          <a:lstStyle/>
          <a:p>
            <a:pPr algn="just">
              <a:lnSpc>
                <a:spcPct val="150000"/>
              </a:lnSpc>
            </a:pPr>
            <a:r>
              <a:rPr lang="en-US" dirty="0" err="1"/>
              <a:t>learn_rate</a:t>
            </a:r>
            <a:r>
              <a:rPr lang="en-US" dirty="0"/>
              <a:t>: [0.01, 0.02, 0.03, 0.04, 0.05, 0.1] </a:t>
            </a:r>
            <a:r>
              <a:rPr lang="en-US" dirty="0" err="1"/>
              <a:t>max_depth</a:t>
            </a:r>
            <a:r>
              <a:rPr lang="en-US" dirty="0"/>
              <a:t>: [2, 3, 4, 5, 6, 7, 8]</a:t>
            </a:r>
          </a:p>
          <a:p>
            <a:pPr algn="just">
              <a:lnSpc>
                <a:spcPct val="150000"/>
              </a:lnSpc>
            </a:pPr>
            <a:r>
              <a:rPr lang="en-US" dirty="0" err="1"/>
              <a:t>ntrees</a:t>
            </a:r>
            <a:r>
              <a:rPr lang="en-US" dirty="0"/>
              <a:t>: [200, 300, 350, 400, 450, 500]</a:t>
            </a:r>
          </a:p>
        </p:txBody>
      </p:sp>
      <p:sp>
        <p:nvSpPr>
          <p:cNvPr id="15" name="TextBox 14">
            <a:extLst>
              <a:ext uri="{FF2B5EF4-FFF2-40B4-BE49-F238E27FC236}">
                <a16:creationId xmlns:a16="http://schemas.microsoft.com/office/drawing/2014/main" id="{A48B64CA-83DD-3E4D-815E-3AAFD1A61BB6}"/>
              </a:ext>
            </a:extLst>
          </p:cNvPr>
          <p:cNvSpPr txBox="1"/>
          <p:nvPr/>
        </p:nvSpPr>
        <p:spPr>
          <a:xfrm>
            <a:off x="6947241" y="1102993"/>
            <a:ext cx="5092359" cy="646331"/>
          </a:xfrm>
          <a:prstGeom prst="rect">
            <a:avLst/>
          </a:prstGeom>
          <a:noFill/>
        </p:spPr>
        <p:txBody>
          <a:bodyPr wrap="square" rtlCol="0">
            <a:spAutoFit/>
          </a:bodyPr>
          <a:lstStyle/>
          <a:p>
            <a:r>
              <a:rPr lang="en-US" b="1" dirty="0"/>
              <a:t>Use H2O GBM Grid Search to find optimal parameters</a:t>
            </a:r>
          </a:p>
        </p:txBody>
      </p:sp>
      <p:pic>
        <p:nvPicPr>
          <p:cNvPr id="10" name="Picture 9">
            <a:extLst>
              <a:ext uri="{FF2B5EF4-FFF2-40B4-BE49-F238E27FC236}">
                <a16:creationId xmlns:a16="http://schemas.microsoft.com/office/drawing/2014/main" id="{D256DD53-D7BF-7C4B-81CF-A760F58A37D8}"/>
              </a:ext>
            </a:extLst>
          </p:cNvPr>
          <p:cNvPicPr>
            <a:picLocks noChangeAspect="1"/>
          </p:cNvPicPr>
          <p:nvPr/>
        </p:nvPicPr>
        <p:blipFill>
          <a:blip r:embed="rId3"/>
          <a:stretch>
            <a:fillRect/>
          </a:stretch>
        </p:blipFill>
        <p:spPr>
          <a:xfrm>
            <a:off x="1775326" y="3910589"/>
            <a:ext cx="8407400" cy="1358900"/>
          </a:xfrm>
          <a:prstGeom prst="rect">
            <a:avLst/>
          </a:prstGeom>
          <a:ln>
            <a:solidFill>
              <a:schemeClr val="tx1"/>
            </a:solidFill>
          </a:ln>
        </p:spPr>
      </p:pic>
      <p:sp>
        <p:nvSpPr>
          <p:cNvPr id="20" name="Rectangle 19">
            <a:extLst>
              <a:ext uri="{FF2B5EF4-FFF2-40B4-BE49-F238E27FC236}">
                <a16:creationId xmlns:a16="http://schemas.microsoft.com/office/drawing/2014/main" id="{769D946C-CCC8-B045-B434-5D18BC7F6479}"/>
              </a:ext>
            </a:extLst>
          </p:cNvPr>
          <p:cNvSpPr/>
          <p:nvPr/>
        </p:nvSpPr>
        <p:spPr>
          <a:xfrm>
            <a:off x="9791700" y="3935989"/>
            <a:ext cx="365626" cy="21414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0AC7C7-D42F-C245-B98A-1152E17F0176}"/>
              </a:ext>
            </a:extLst>
          </p:cNvPr>
          <p:cNvSpPr/>
          <p:nvPr/>
        </p:nvSpPr>
        <p:spPr>
          <a:xfrm>
            <a:off x="9575800" y="5498089"/>
            <a:ext cx="505326" cy="18833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2309D4-39C5-A04B-9474-3F76EB1DFD31}"/>
              </a:ext>
            </a:extLst>
          </p:cNvPr>
          <p:cNvSpPr/>
          <p:nvPr/>
        </p:nvSpPr>
        <p:spPr>
          <a:xfrm>
            <a:off x="2953410" y="5693262"/>
            <a:ext cx="2698090" cy="1995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BE0549-E992-0541-9D6C-01335B2BC6E9}"/>
              </a:ext>
            </a:extLst>
          </p:cNvPr>
          <p:cNvSpPr/>
          <p:nvPr/>
        </p:nvSpPr>
        <p:spPr>
          <a:xfrm>
            <a:off x="2851810" y="4156562"/>
            <a:ext cx="2698090" cy="19953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15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DB68-02BA-B947-98BB-96CABDB39AE5}"/>
              </a:ext>
            </a:extLst>
          </p:cNvPr>
          <p:cNvSpPr txBox="1"/>
          <p:nvPr/>
        </p:nvSpPr>
        <p:spPr>
          <a:xfrm>
            <a:off x="320515" y="215590"/>
            <a:ext cx="4029063" cy="461665"/>
          </a:xfrm>
          <a:prstGeom prst="rect">
            <a:avLst/>
          </a:prstGeom>
          <a:solidFill>
            <a:schemeClr val="accent2"/>
          </a:solidFill>
        </p:spPr>
        <p:txBody>
          <a:bodyPr wrap="square" rtlCol="0">
            <a:spAutoFit/>
          </a:bodyPr>
          <a:lstStyle/>
          <a:p>
            <a:pPr algn="ctr"/>
            <a:r>
              <a:rPr lang="en-US" sz="2400" b="1" u="sng" dirty="0">
                <a:solidFill>
                  <a:schemeClr val="bg1"/>
                </a:solidFill>
              </a:rPr>
              <a:t>Gradient Boosting</a:t>
            </a:r>
            <a:r>
              <a:rPr lang="en-US" sz="2400" b="1" dirty="0">
                <a:solidFill>
                  <a:schemeClr val="bg1"/>
                </a:solidFill>
              </a:rPr>
              <a:t> Model</a:t>
            </a:r>
          </a:p>
        </p:txBody>
      </p:sp>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137068"/>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136164"/>
            <a:ext cx="5291157" cy="646331"/>
          </a:xfrm>
          <a:prstGeom prst="rect">
            <a:avLst/>
          </a:prstGeom>
          <a:noFill/>
        </p:spPr>
        <p:txBody>
          <a:bodyPr wrap="square" rtlCol="0">
            <a:spAutoFit/>
          </a:bodyPr>
          <a:lstStyle/>
          <a:p>
            <a:r>
              <a:rPr lang="en-US" b="1" dirty="0"/>
              <a:t>Run and Train GBM Model with optimal parameters</a:t>
            </a:r>
          </a:p>
        </p:txBody>
      </p:sp>
      <p:sp>
        <p:nvSpPr>
          <p:cNvPr id="24" name="Rectangle 23">
            <a:extLst>
              <a:ext uri="{FF2B5EF4-FFF2-40B4-BE49-F238E27FC236}">
                <a16:creationId xmlns:a16="http://schemas.microsoft.com/office/drawing/2014/main" id="{AC01D347-4930-EA4F-9E62-C86B9B9F30E5}"/>
              </a:ext>
            </a:extLst>
          </p:cNvPr>
          <p:cNvSpPr/>
          <p:nvPr/>
        </p:nvSpPr>
        <p:spPr>
          <a:xfrm>
            <a:off x="787758" y="1815225"/>
            <a:ext cx="5191286" cy="4612801"/>
          </a:xfrm>
          <a:prstGeom prst="rect">
            <a:avLst/>
          </a:prstGeom>
        </p:spPr>
        <p:txBody>
          <a:bodyPr wrap="square">
            <a:spAutoFit/>
          </a:bodyPr>
          <a:lstStyle/>
          <a:p>
            <a:pPr algn="just">
              <a:lnSpc>
                <a:spcPct val="150000"/>
              </a:lnSpc>
            </a:pPr>
            <a:r>
              <a:rPr lang="en-US" dirty="0"/>
              <a:t>After identifying the best parameters, I will run the final GBM model and train it using the train set, and  validate it  on the test set.</a:t>
            </a:r>
          </a:p>
          <a:p>
            <a:pPr algn="just">
              <a:lnSpc>
                <a:spcPct val="150000"/>
              </a:lnSpc>
            </a:pPr>
            <a:endParaRPr lang="en-US" sz="1050" dirty="0"/>
          </a:p>
          <a:p>
            <a:pPr algn="just">
              <a:lnSpc>
                <a:spcPct val="150000"/>
              </a:lnSpc>
            </a:pPr>
            <a:r>
              <a:rPr lang="en-US" b="1" dirty="0"/>
              <a:t>Final Parameters:</a:t>
            </a:r>
          </a:p>
          <a:p>
            <a:pPr algn="just">
              <a:lnSpc>
                <a:spcPct val="150000"/>
              </a:lnSpc>
            </a:pPr>
            <a:r>
              <a:rPr lang="en-US" dirty="0" err="1"/>
              <a:t>ntrees</a:t>
            </a:r>
            <a:r>
              <a:rPr lang="en-US" dirty="0"/>
              <a:t> = 350</a:t>
            </a:r>
          </a:p>
          <a:p>
            <a:pPr algn="just">
              <a:lnSpc>
                <a:spcPct val="150000"/>
              </a:lnSpc>
            </a:pPr>
            <a:r>
              <a:rPr lang="en-US" dirty="0" err="1"/>
              <a:t>nfolds</a:t>
            </a:r>
            <a:r>
              <a:rPr lang="en-US" dirty="0"/>
              <a:t> = 10</a:t>
            </a:r>
          </a:p>
          <a:p>
            <a:pPr algn="just">
              <a:lnSpc>
                <a:spcPct val="150000"/>
              </a:lnSpc>
            </a:pPr>
            <a:r>
              <a:rPr lang="en-US" dirty="0" err="1"/>
              <a:t>min_rows</a:t>
            </a:r>
            <a:r>
              <a:rPr lang="en-US" dirty="0"/>
              <a:t> = 100</a:t>
            </a:r>
          </a:p>
          <a:p>
            <a:pPr algn="just">
              <a:lnSpc>
                <a:spcPct val="150000"/>
              </a:lnSpc>
            </a:pPr>
            <a:r>
              <a:rPr lang="en-US" dirty="0" err="1"/>
              <a:t>max_depth</a:t>
            </a:r>
            <a:r>
              <a:rPr lang="en-US" dirty="0"/>
              <a:t> = 5</a:t>
            </a:r>
          </a:p>
          <a:p>
            <a:pPr algn="just">
              <a:lnSpc>
                <a:spcPct val="150000"/>
              </a:lnSpc>
            </a:pPr>
            <a:r>
              <a:rPr lang="en-US" dirty="0" err="1"/>
              <a:t>learn_rate</a:t>
            </a:r>
            <a:r>
              <a:rPr lang="en-US" dirty="0"/>
              <a:t> = 0.02</a:t>
            </a:r>
          </a:p>
          <a:p>
            <a:pPr algn="just">
              <a:lnSpc>
                <a:spcPct val="150000"/>
              </a:lnSpc>
            </a:pPr>
            <a:r>
              <a:rPr lang="en-US" dirty="0" err="1"/>
              <a:t>stopping_rounds</a:t>
            </a:r>
            <a:r>
              <a:rPr lang="en-US" dirty="0"/>
              <a:t> = 15</a:t>
            </a:r>
          </a:p>
        </p:txBody>
      </p:sp>
      <p:sp>
        <p:nvSpPr>
          <p:cNvPr id="3" name="TextBox 2">
            <a:extLst>
              <a:ext uri="{FF2B5EF4-FFF2-40B4-BE49-F238E27FC236}">
                <a16:creationId xmlns:a16="http://schemas.microsoft.com/office/drawing/2014/main" id="{AD235020-13AF-1C44-8BED-34337B207338}"/>
              </a:ext>
            </a:extLst>
          </p:cNvPr>
          <p:cNvSpPr txBox="1"/>
          <p:nvPr/>
        </p:nvSpPr>
        <p:spPr>
          <a:xfrm>
            <a:off x="6989025" y="4804982"/>
            <a:ext cx="4701318" cy="1323439"/>
          </a:xfrm>
          <a:prstGeom prst="rect">
            <a:avLst/>
          </a:prstGeom>
          <a:noFill/>
          <a:ln>
            <a:solidFill>
              <a:schemeClr val="accent1"/>
            </a:solidFill>
          </a:ln>
        </p:spPr>
        <p:txBody>
          <a:bodyPr wrap="square" rtlCol="0">
            <a:spAutoFit/>
          </a:bodyPr>
          <a:lstStyle/>
          <a:p>
            <a:pPr algn="ctr"/>
            <a:r>
              <a:rPr lang="en-US" sz="2000" b="1" dirty="0" err="1"/>
              <a:t>balanced_classes</a:t>
            </a:r>
            <a:r>
              <a:rPr lang="en-US" sz="2000" b="1" dirty="0"/>
              <a:t> parameter did not make any difference in results</a:t>
            </a:r>
          </a:p>
          <a:p>
            <a:pPr algn="ctr"/>
            <a:endParaRPr lang="en-US" sz="2000" b="1" dirty="0"/>
          </a:p>
          <a:p>
            <a:pPr algn="ctr"/>
            <a:r>
              <a:rPr lang="en-US" sz="2000" b="1" dirty="0">
                <a:solidFill>
                  <a:schemeClr val="accent1"/>
                </a:solidFill>
              </a:rPr>
              <a:t>19.3% data is minority class</a:t>
            </a:r>
          </a:p>
        </p:txBody>
      </p:sp>
      <p:sp>
        <p:nvSpPr>
          <p:cNvPr id="13" name="Oval 12">
            <a:extLst>
              <a:ext uri="{FF2B5EF4-FFF2-40B4-BE49-F238E27FC236}">
                <a16:creationId xmlns:a16="http://schemas.microsoft.com/office/drawing/2014/main" id="{89513935-D3EE-224B-961F-B4B43B584710}"/>
              </a:ext>
            </a:extLst>
          </p:cNvPr>
          <p:cNvSpPr/>
          <p:nvPr/>
        </p:nvSpPr>
        <p:spPr>
          <a:xfrm>
            <a:off x="6212957" y="1136164"/>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4" name="Rectangle 13">
            <a:extLst>
              <a:ext uri="{FF2B5EF4-FFF2-40B4-BE49-F238E27FC236}">
                <a16:creationId xmlns:a16="http://schemas.microsoft.com/office/drawing/2014/main" id="{7A5D317E-C420-D649-8AB0-E4A98D9D8EDB}"/>
              </a:ext>
            </a:extLst>
          </p:cNvPr>
          <p:cNvSpPr/>
          <p:nvPr/>
        </p:nvSpPr>
        <p:spPr>
          <a:xfrm>
            <a:off x="6744041" y="1534921"/>
            <a:ext cx="5191286" cy="2812308"/>
          </a:xfrm>
          <a:prstGeom prst="rect">
            <a:avLst/>
          </a:prstGeom>
        </p:spPr>
        <p:txBody>
          <a:bodyPr wrap="square">
            <a:spAutoFit/>
          </a:bodyPr>
          <a:lstStyle/>
          <a:p>
            <a:pPr algn="just">
              <a:lnSpc>
                <a:spcPct val="150000"/>
              </a:lnSpc>
            </a:pPr>
            <a:r>
              <a:rPr lang="en-US" dirty="0"/>
              <a:t>Out of the total 75 variables, I pick a combination of different number of variables such as top 20, top 30, top 40 and 50 variables to re-run the model. </a:t>
            </a:r>
          </a:p>
          <a:p>
            <a:pPr algn="just">
              <a:lnSpc>
                <a:spcPct val="150000"/>
              </a:lnSpc>
            </a:pPr>
            <a:endParaRPr lang="en-US" sz="1100" dirty="0"/>
          </a:p>
          <a:p>
            <a:pPr algn="just">
              <a:lnSpc>
                <a:spcPct val="150000"/>
              </a:lnSpc>
            </a:pPr>
            <a:r>
              <a:rPr lang="en-US" dirty="0"/>
              <a:t>But, the best Lift score is given when I use all the 75 variables.</a:t>
            </a:r>
          </a:p>
        </p:txBody>
      </p:sp>
      <p:sp>
        <p:nvSpPr>
          <p:cNvPr id="15" name="TextBox 14">
            <a:extLst>
              <a:ext uri="{FF2B5EF4-FFF2-40B4-BE49-F238E27FC236}">
                <a16:creationId xmlns:a16="http://schemas.microsoft.com/office/drawing/2014/main" id="{A48B64CA-83DD-3E4D-815E-3AAFD1A61BB6}"/>
              </a:ext>
            </a:extLst>
          </p:cNvPr>
          <p:cNvSpPr txBox="1"/>
          <p:nvPr/>
        </p:nvSpPr>
        <p:spPr>
          <a:xfrm>
            <a:off x="6744041" y="1137298"/>
            <a:ext cx="5724253" cy="369332"/>
          </a:xfrm>
          <a:prstGeom prst="rect">
            <a:avLst/>
          </a:prstGeom>
          <a:noFill/>
        </p:spPr>
        <p:txBody>
          <a:bodyPr wrap="square" rtlCol="0">
            <a:spAutoFit/>
          </a:bodyPr>
          <a:lstStyle/>
          <a:p>
            <a:r>
              <a:rPr lang="en-US" b="1" dirty="0"/>
              <a:t>Check variable importance and re-run</a:t>
            </a:r>
          </a:p>
        </p:txBody>
      </p:sp>
    </p:spTree>
    <p:extLst>
      <p:ext uri="{BB962C8B-B14F-4D97-AF65-F5344CB8AC3E}">
        <p14:creationId xmlns:p14="http://schemas.microsoft.com/office/powerpoint/2010/main" val="193555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6E7F08E-BEB4-D24B-9409-9F010FDE8531}"/>
              </a:ext>
            </a:extLst>
          </p:cNvPr>
          <p:cNvPicPr>
            <a:picLocks noChangeAspect="1"/>
          </p:cNvPicPr>
          <p:nvPr/>
        </p:nvPicPr>
        <p:blipFill>
          <a:blip r:embed="rId2"/>
          <a:stretch>
            <a:fillRect/>
          </a:stretch>
        </p:blipFill>
        <p:spPr>
          <a:xfrm>
            <a:off x="7823708" y="588355"/>
            <a:ext cx="3856762" cy="3155532"/>
          </a:xfrm>
          <a:prstGeom prst="rect">
            <a:avLst/>
          </a:prstGeom>
        </p:spPr>
      </p:pic>
      <p:sp>
        <p:nvSpPr>
          <p:cNvPr id="9" name="Rectangle 8">
            <a:extLst>
              <a:ext uri="{FF2B5EF4-FFF2-40B4-BE49-F238E27FC236}">
                <a16:creationId xmlns:a16="http://schemas.microsoft.com/office/drawing/2014/main" id="{90A625C5-977A-B04E-80D3-B8CA2789120F}"/>
              </a:ext>
            </a:extLst>
          </p:cNvPr>
          <p:cNvSpPr/>
          <p:nvPr/>
        </p:nvSpPr>
        <p:spPr>
          <a:xfrm>
            <a:off x="8273717" y="-15012"/>
            <a:ext cx="3930315" cy="523220"/>
          </a:xfrm>
          <a:prstGeom prst="rect">
            <a:avLst/>
          </a:prstGeom>
        </p:spPr>
        <p:txBody>
          <a:bodyPr wrap="square">
            <a:spAutoFit/>
          </a:bodyPr>
          <a:lstStyle/>
          <a:p>
            <a:pPr algn="r"/>
            <a:r>
              <a:rPr lang="en-US" sz="1400" dirty="0"/>
              <a:t>5420 Anomaly Detection, Fall 2020</a:t>
            </a:r>
          </a:p>
          <a:p>
            <a:pPr algn="r"/>
            <a:r>
              <a:rPr lang="en-US" sz="1400" dirty="0"/>
              <a:t>- Harsh Dhanuka, hd2457</a:t>
            </a:r>
          </a:p>
        </p:txBody>
      </p:sp>
      <p:sp>
        <p:nvSpPr>
          <p:cNvPr id="19" name="Oval 18">
            <a:extLst>
              <a:ext uri="{FF2B5EF4-FFF2-40B4-BE49-F238E27FC236}">
                <a16:creationId xmlns:a16="http://schemas.microsoft.com/office/drawing/2014/main" id="{A00579CA-E20F-5249-B893-DDEDDBC4FB1E}"/>
              </a:ext>
            </a:extLst>
          </p:cNvPr>
          <p:cNvSpPr/>
          <p:nvPr/>
        </p:nvSpPr>
        <p:spPr>
          <a:xfrm>
            <a:off x="256674" y="1050019"/>
            <a:ext cx="397042" cy="397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1" name="TextBox 20">
            <a:extLst>
              <a:ext uri="{FF2B5EF4-FFF2-40B4-BE49-F238E27FC236}">
                <a16:creationId xmlns:a16="http://schemas.microsoft.com/office/drawing/2014/main" id="{B5245EC7-53BE-F442-A051-8E7056A1B202}"/>
              </a:ext>
            </a:extLst>
          </p:cNvPr>
          <p:cNvSpPr txBox="1"/>
          <p:nvPr/>
        </p:nvSpPr>
        <p:spPr>
          <a:xfrm>
            <a:off x="787758" y="1063874"/>
            <a:ext cx="8899939" cy="369332"/>
          </a:xfrm>
          <a:prstGeom prst="rect">
            <a:avLst/>
          </a:prstGeom>
          <a:noFill/>
        </p:spPr>
        <p:txBody>
          <a:bodyPr wrap="square" rtlCol="0">
            <a:spAutoFit/>
          </a:bodyPr>
          <a:lstStyle/>
          <a:p>
            <a:r>
              <a:rPr lang="en-US" b="1" dirty="0"/>
              <a:t>Feature Importance</a:t>
            </a:r>
            <a:endParaRPr lang="en-US" dirty="0"/>
          </a:p>
        </p:txBody>
      </p:sp>
      <p:sp>
        <p:nvSpPr>
          <p:cNvPr id="8" name="TextBox 7">
            <a:extLst>
              <a:ext uri="{FF2B5EF4-FFF2-40B4-BE49-F238E27FC236}">
                <a16:creationId xmlns:a16="http://schemas.microsoft.com/office/drawing/2014/main" id="{68FB6316-11BF-1D4D-BFD7-CF0AF073537B}"/>
              </a:ext>
            </a:extLst>
          </p:cNvPr>
          <p:cNvSpPr txBox="1"/>
          <p:nvPr/>
        </p:nvSpPr>
        <p:spPr>
          <a:xfrm>
            <a:off x="830847" y="1452574"/>
            <a:ext cx="5897577" cy="873316"/>
          </a:xfrm>
          <a:prstGeom prst="rect">
            <a:avLst/>
          </a:prstGeom>
          <a:noFill/>
        </p:spPr>
        <p:txBody>
          <a:bodyPr wrap="none" rtlCol="0">
            <a:spAutoFit/>
          </a:bodyPr>
          <a:lstStyle/>
          <a:p>
            <a:pPr>
              <a:lnSpc>
                <a:spcPct val="150000"/>
              </a:lnSpc>
            </a:pPr>
            <a:r>
              <a:rPr lang="en-US" dirty="0"/>
              <a:t>MB007 – Type of Device/OS used for  Loan application</a:t>
            </a:r>
          </a:p>
          <a:p>
            <a:pPr>
              <a:lnSpc>
                <a:spcPct val="150000"/>
              </a:lnSpc>
            </a:pPr>
            <a:r>
              <a:rPr lang="en-US" dirty="0"/>
              <a:t>TD013 – TD Count of Queries in last 6 months (P2P)</a:t>
            </a:r>
          </a:p>
        </p:txBody>
      </p:sp>
      <p:sp>
        <p:nvSpPr>
          <p:cNvPr id="10" name="TextBox 9">
            <a:extLst>
              <a:ext uri="{FF2B5EF4-FFF2-40B4-BE49-F238E27FC236}">
                <a16:creationId xmlns:a16="http://schemas.microsoft.com/office/drawing/2014/main" id="{143A8EE2-725F-2D40-B333-265E129DFD83}"/>
              </a:ext>
            </a:extLst>
          </p:cNvPr>
          <p:cNvSpPr txBox="1"/>
          <p:nvPr/>
        </p:nvSpPr>
        <p:spPr>
          <a:xfrm>
            <a:off x="320515" y="215590"/>
            <a:ext cx="4029063" cy="461665"/>
          </a:xfrm>
          <a:prstGeom prst="rect">
            <a:avLst/>
          </a:prstGeom>
          <a:solidFill>
            <a:schemeClr val="accent2"/>
          </a:solidFill>
        </p:spPr>
        <p:txBody>
          <a:bodyPr wrap="square" rtlCol="0">
            <a:spAutoFit/>
          </a:bodyPr>
          <a:lstStyle/>
          <a:p>
            <a:pPr algn="ctr"/>
            <a:r>
              <a:rPr lang="en-US" sz="2400" b="1" u="sng" dirty="0">
                <a:solidFill>
                  <a:schemeClr val="bg1"/>
                </a:solidFill>
              </a:rPr>
              <a:t>Gradient Boosting</a:t>
            </a:r>
            <a:r>
              <a:rPr lang="en-US" sz="2400" b="1" dirty="0">
                <a:solidFill>
                  <a:schemeClr val="bg1"/>
                </a:solidFill>
              </a:rPr>
              <a:t> Model</a:t>
            </a:r>
          </a:p>
        </p:txBody>
      </p:sp>
      <p:pic>
        <p:nvPicPr>
          <p:cNvPr id="5" name="Picture 4">
            <a:extLst>
              <a:ext uri="{FF2B5EF4-FFF2-40B4-BE49-F238E27FC236}">
                <a16:creationId xmlns:a16="http://schemas.microsoft.com/office/drawing/2014/main" id="{B71431B8-716D-6745-A1D8-E6922375A33C}"/>
              </a:ext>
            </a:extLst>
          </p:cNvPr>
          <p:cNvPicPr>
            <a:picLocks noChangeAspect="1"/>
          </p:cNvPicPr>
          <p:nvPr/>
        </p:nvPicPr>
        <p:blipFill>
          <a:blip r:embed="rId3"/>
          <a:stretch>
            <a:fillRect/>
          </a:stretch>
        </p:blipFill>
        <p:spPr>
          <a:xfrm>
            <a:off x="1016000" y="2512811"/>
            <a:ext cx="6070600" cy="4343400"/>
          </a:xfrm>
          <a:prstGeom prst="rect">
            <a:avLst/>
          </a:prstGeom>
        </p:spPr>
      </p:pic>
      <p:pic>
        <p:nvPicPr>
          <p:cNvPr id="13" name="Picture 12">
            <a:extLst>
              <a:ext uri="{FF2B5EF4-FFF2-40B4-BE49-F238E27FC236}">
                <a16:creationId xmlns:a16="http://schemas.microsoft.com/office/drawing/2014/main" id="{1002367C-7F77-9646-A200-6CA71BDD3607}"/>
              </a:ext>
            </a:extLst>
          </p:cNvPr>
          <p:cNvPicPr>
            <a:picLocks noChangeAspect="1"/>
          </p:cNvPicPr>
          <p:nvPr/>
        </p:nvPicPr>
        <p:blipFill rotWithShape="1">
          <a:blip r:embed="rId4"/>
          <a:srcRect t="8881"/>
          <a:stretch/>
        </p:blipFill>
        <p:spPr>
          <a:xfrm>
            <a:off x="7937500" y="3749018"/>
            <a:ext cx="3856762" cy="3039482"/>
          </a:xfrm>
          <a:prstGeom prst="rect">
            <a:avLst/>
          </a:prstGeom>
        </p:spPr>
      </p:pic>
    </p:spTree>
    <p:extLst>
      <p:ext uri="{BB962C8B-B14F-4D97-AF65-F5344CB8AC3E}">
        <p14:creationId xmlns:p14="http://schemas.microsoft.com/office/powerpoint/2010/main" val="2775039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{7B49BC02-FCD0-434C-AE4F-6236621B95F7}tf10001070</Template>
  <TotalTime>3280</TotalTime>
  <Words>1161</Words>
  <Application>Microsoft Macintosh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Rockwell Condensed</vt:lpstr>
      <vt:lpstr>Rockwell Extra Bold</vt:lpstr>
      <vt:lpstr>Wingdings</vt:lpstr>
      <vt:lpstr>Wood Type</vt:lpstr>
      <vt:lpstr>Assignment 9 supervised Learning 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Assignment</dc:title>
  <dc:creator>Dhanuka</dc:creator>
  <cp:lastModifiedBy>Dhanuka</cp:lastModifiedBy>
  <cp:revision>93</cp:revision>
  <dcterms:created xsi:type="dcterms:W3CDTF">2020-09-14T22:43:55Z</dcterms:created>
  <dcterms:modified xsi:type="dcterms:W3CDTF">2020-11-11T22:42:41Z</dcterms:modified>
</cp:coreProperties>
</file>