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21383625" cy="30545088"/>
  <p:notesSz cx="6858000" cy="9144000"/>
  <p:defaultTextStyle>
    <a:defPPr>
      <a:defRPr lang="en-US"/>
    </a:defPPr>
    <a:lvl1pPr marL="0" algn="l" defTabSz="2119488" rtl="0" eaLnBrk="1" latinLnBrk="0" hangingPunct="1">
      <a:defRPr sz="4172" kern="1200">
        <a:solidFill>
          <a:schemeClr val="tx1"/>
        </a:solidFill>
        <a:latin typeface="+mn-lt"/>
        <a:ea typeface="+mn-ea"/>
        <a:cs typeface="+mn-cs"/>
      </a:defRPr>
    </a:lvl1pPr>
    <a:lvl2pPr marL="1059744" algn="l" defTabSz="2119488" rtl="0" eaLnBrk="1" latinLnBrk="0" hangingPunct="1">
      <a:defRPr sz="4172" kern="1200">
        <a:solidFill>
          <a:schemeClr val="tx1"/>
        </a:solidFill>
        <a:latin typeface="+mn-lt"/>
        <a:ea typeface="+mn-ea"/>
        <a:cs typeface="+mn-cs"/>
      </a:defRPr>
    </a:lvl2pPr>
    <a:lvl3pPr marL="2119488" algn="l" defTabSz="2119488" rtl="0" eaLnBrk="1" latinLnBrk="0" hangingPunct="1">
      <a:defRPr sz="4172" kern="1200">
        <a:solidFill>
          <a:schemeClr val="tx1"/>
        </a:solidFill>
        <a:latin typeface="+mn-lt"/>
        <a:ea typeface="+mn-ea"/>
        <a:cs typeface="+mn-cs"/>
      </a:defRPr>
    </a:lvl3pPr>
    <a:lvl4pPr marL="3179232" algn="l" defTabSz="2119488" rtl="0" eaLnBrk="1" latinLnBrk="0" hangingPunct="1">
      <a:defRPr sz="4172" kern="1200">
        <a:solidFill>
          <a:schemeClr val="tx1"/>
        </a:solidFill>
        <a:latin typeface="+mn-lt"/>
        <a:ea typeface="+mn-ea"/>
        <a:cs typeface="+mn-cs"/>
      </a:defRPr>
    </a:lvl4pPr>
    <a:lvl5pPr marL="4238976" algn="l" defTabSz="2119488" rtl="0" eaLnBrk="1" latinLnBrk="0" hangingPunct="1">
      <a:defRPr sz="4172" kern="1200">
        <a:solidFill>
          <a:schemeClr val="tx1"/>
        </a:solidFill>
        <a:latin typeface="+mn-lt"/>
        <a:ea typeface="+mn-ea"/>
        <a:cs typeface="+mn-cs"/>
      </a:defRPr>
    </a:lvl5pPr>
    <a:lvl6pPr marL="5298719" algn="l" defTabSz="2119488" rtl="0" eaLnBrk="1" latinLnBrk="0" hangingPunct="1">
      <a:defRPr sz="4172" kern="1200">
        <a:solidFill>
          <a:schemeClr val="tx1"/>
        </a:solidFill>
        <a:latin typeface="+mn-lt"/>
        <a:ea typeface="+mn-ea"/>
        <a:cs typeface="+mn-cs"/>
      </a:defRPr>
    </a:lvl6pPr>
    <a:lvl7pPr marL="6358463" algn="l" defTabSz="2119488" rtl="0" eaLnBrk="1" latinLnBrk="0" hangingPunct="1">
      <a:defRPr sz="4172" kern="1200">
        <a:solidFill>
          <a:schemeClr val="tx1"/>
        </a:solidFill>
        <a:latin typeface="+mn-lt"/>
        <a:ea typeface="+mn-ea"/>
        <a:cs typeface="+mn-cs"/>
      </a:defRPr>
    </a:lvl7pPr>
    <a:lvl8pPr marL="7418207" algn="l" defTabSz="2119488" rtl="0" eaLnBrk="1" latinLnBrk="0" hangingPunct="1">
      <a:defRPr sz="4172" kern="1200">
        <a:solidFill>
          <a:schemeClr val="tx1"/>
        </a:solidFill>
        <a:latin typeface="+mn-lt"/>
        <a:ea typeface="+mn-ea"/>
        <a:cs typeface="+mn-cs"/>
      </a:defRPr>
    </a:lvl8pPr>
    <a:lvl9pPr marL="8477951" algn="l" defTabSz="2119488" rtl="0" eaLnBrk="1" latinLnBrk="0" hangingPunct="1">
      <a:defRPr sz="417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50" d="100"/>
          <a:sy n="50" d="100"/>
        </p:scale>
        <p:origin x="-3278"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98932"/>
            <a:ext cx="18176081" cy="10634216"/>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6043244"/>
            <a:ext cx="16037719" cy="7374657"/>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812842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90344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26243"/>
            <a:ext cx="4610844" cy="258855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26243"/>
            <a:ext cx="13565237" cy="25885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7100738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100812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615069"/>
            <a:ext cx="18443377" cy="12705906"/>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441178"/>
            <a:ext cx="18443377" cy="6681736"/>
          </a:xfrm>
        </p:spPr>
        <p:txBody>
          <a:bodyPr/>
          <a:lstStyle>
            <a:lvl1pPr marL="0" indent="0">
              <a:buNone/>
              <a:defRPr sz="5612">
                <a:solidFill>
                  <a:schemeClr val="tx1"/>
                </a:solidFill>
              </a:defRPr>
            </a:lvl1pPr>
            <a:lvl2pPr marL="1069162" indent="0">
              <a:buNone/>
              <a:defRPr sz="4677">
                <a:solidFill>
                  <a:schemeClr val="tx1">
                    <a:tint val="75000"/>
                  </a:schemeClr>
                </a:solidFill>
              </a:defRPr>
            </a:lvl2pPr>
            <a:lvl3pPr marL="2138324" indent="0">
              <a:buNone/>
              <a:defRPr sz="4209">
                <a:solidFill>
                  <a:schemeClr val="tx1">
                    <a:tint val="75000"/>
                  </a:schemeClr>
                </a:solidFill>
              </a:defRPr>
            </a:lvl3pPr>
            <a:lvl4pPr marL="3207487" indent="0">
              <a:buNone/>
              <a:defRPr sz="3742">
                <a:solidFill>
                  <a:schemeClr val="tx1">
                    <a:tint val="75000"/>
                  </a:schemeClr>
                </a:solidFill>
              </a:defRPr>
            </a:lvl4pPr>
            <a:lvl5pPr marL="4276649" indent="0">
              <a:buNone/>
              <a:defRPr sz="3742">
                <a:solidFill>
                  <a:schemeClr val="tx1">
                    <a:tint val="75000"/>
                  </a:schemeClr>
                </a:solidFill>
              </a:defRPr>
            </a:lvl5pPr>
            <a:lvl6pPr marL="5345811" indent="0">
              <a:buNone/>
              <a:defRPr sz="3742">
                <a:solidFill>
                  <a:schemeClr val="tx1">
                    <a:tint val="75000"/>
                  </a:schemeClr>
                </a:solidFill>
              </a:defRPr>
            </a:lvl6pPr>
            <a:lvl7pPr marL="6414973" indent="0">
              <a:buNone/>
              <a:defRPr sz="3742">
                <a:solidFill>
                  <a:schemeClr val="tx1">
                    <a:tint val="75000"/>
                  </a:schemeClr>
                </a:solidFill>
              </a:defRPr>
            </a:lvl7pPr>
            <a:lvl8pPr marL="7484135" indent="0">
              <a:buNone/>
              <a:defRPr sz="3742">
                <a:solidFill>
                  <a:schemeClr val="tx1">
                    <a:tint val="75000"/>
                  </a:schemeClr>
                </a:solidFill>
              </a:defRPr>
            </a:lvl8pPr>
            <a:lvl9pPr marL="8553298" indent="0">
              <a:buNone/>
              <a:defRPr sz="3742">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035159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131215"/>
            <a:ext cx="9088041" cy="193805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4281645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26250"/>
            <a:ext cx="18443377" cy="590397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87791"/>
            <a:ext cx="9046274"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157442"/>
            <a:ext cx="9046274"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87791"/>
            <a:ext cx="9090826" cy="3669651"/>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157442"/>
            <a:ext cx="9090826" cy="164109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9570546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112606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20981657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97934"/>
            <a:ext cx="10825460" cy="21706810"/>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4259372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36339"/>
            <a:ext cx="6896776" cy="7127187"/>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97934"/>
            <a:ext cx="10825460" cy="21706810"/>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dirty="0"/>
              <a:t>Click icon to add picture</a:t>
            </a:r>
          </a:p>
        </p:txBody>
      </p:sp>
      <p:sp>
        <p:nvSpPr>
          <p:cNvPr id="4" name="Text Placeholder 3"/>
          <p:cNvSpPr>
            <a:spLocks noGrp="1"/>
          </p:cNvSpPr>
          <p:nvPr>
            <p:ph type="body" sz="half" idx="2"/>
          </p:nvPr>
        </p:nvSpPr>
        <p:spPr>
          <a:xfrm>
            <a:off x="1472909" y="9163526"/>
            <a:ext cx="6896776" cy="16976566"/>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fld id="{8453E2C6-8CDE-4FA4-9434-0173729C9153}" type="datetimeFigureOut">
              <a:rPr lang="en-IN" smtClean="0"/>
              <a:t>21-04-2025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A8FA1BF-A921-4444-88C6-9EFD5BFD1773}" type="slidenum">
              <a:rPr lang="en-IN" smtClean="0"/>
              <a:t>‹#›</a:t>
            </a:fld>
            <a:endParaRPr lang="en-IN" dirty="0"/>
          </a:p>
        </p:txBody>
      </p:sp>
    </p:spTree>
    <p:extLst>
      <p:ext uri="{BB962C8B-B14F-4D97-AF65-F5344CB8AC3E}">
        <p14:creationId xmlns:p14="http://schemas.microsoft.com/office/powerpoint/2010/main" val="34284849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26250"/>
            <a:ext cx="18443377" cy="590397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131215"/>
            <a:ext cx="18443377" cy="193805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310778"/>
            <a:ext cx="4811316" cy="1626243"/>
          </a:xfrm>
          <a:prstGeom prst="rect">
            <a:avLst/>
          </a:prstGeom>
        </p:spPr>
        <p:txBody>
          <a:bodyPr vert="horz" lIns="91440" tIns="45720" rIns="91440" bIns="45720" rtlCol="0" anchor="ctr"/>
          <a:lstStyle>
            <a:lvl1pPr algn="l">
              <a:defRPr sz="2806">
                <a:solidFill>
                  <a:schemeClr val="tx1">
                    <a:tint val="75000"/>
                  </a:schemeClr>
                </a:solidFill>
              </a:defRPr>
            </a:lvl1pPr>
          </a:lstStyle>
          <a:p>
            <a:fld id="{8453E2C6-8CDE-4FA4-9434-0173729C9153}" type="datetimeFigureOut">
              <a:rPr lang="en-IN" smtClean="0"/>
              <a:t>21-04-2025</a:t>
            </a:fld>
            <a:endParaRPr lang="en-IN" dirty="0"/>
          </a:p>
        </p:txBody>
      </p:sp>
      <p:sp>
        <p:nvSpPr>
          <p:cNvPr id="5" name="Footer Placeholder 4"/>
          <p:cNvSpPr>
            <a:spLocks noGrp="1"/>
          </p:cNvSpPr>
          <p:nvPr>
            <p:ph type="ftr" sz="quarter" idx="3"/>
          </p:nvPr>
        </p:nvSpPr>
        <p:spPr>
          <a:xfrm>
            <a:off x="7083326" y="28310778"/>
            <a:ext cx="7216973" cy="1626243"/>
          </a:xfrm>
          <a:prstGeom prst="rect">
            <a:avLst/>
          </a:prstGeom>
        </p:spPr>
        <p:txBody>
          <a:bodyPr vert="horz" lIns="91440" tIns="45720" rIns="91440" bIns="45720" rtlCol="0" anchor="ctr"/>
          <a:lstStyle>
            <a:lvl1pPr algn="ctr">
              <a:defRPr sz="2806">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15102185" y="28310778"/>
            <a:ext cx="4811316" cy="1626243"/>
          </a:xfrm>
          <a:prstGeom prst="rect">
            <a:avLst/>
          </a:prstGeom>
        </p:spPr>
        <p:txBody>
          <a:bodyPr vert="horz" lIns="91440" tIns="45720" rIns="91440" bIns="45720" rtlCol="0" anchor="ctr"/>
          <a:lstStyle>
            <a:lvl1pPr algn="r">
              <a:defRPr sz="2806">
                <a:solidFill>
                  <a:schemeClr val="tx1">
                    <a:tint val="75000"/>
                  </a:schemeClr>
                </a:solidFill>
              </a:defRPr>
            </a:lvl1pPr>
          </a:lstStyle>
          <a:p>
            <a:fld id="{AA8FA1BF-A921-4444-88C6-9EFD5BFD1773}" type="slidenum">
              <a:rPr lang="en-IN" smtClean="0"/>
              <a:t>‹#›</a:t>
            </a:fld>
            <a:endParaRPr lang="en-IN" dirty="0"/>
          </a:p>
        </p:txBody>
      </p:sp>
    </p:spTree>
    <p:extLst>
      <p:ext uri="{BB962C8B-B14F-4D97-AF65-F5344CB8AC3E}">
        <p14:creationId xmlns:p14="http://schemas.microsoft.com/office/powerpoint/2010/main" val="28736146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23813" y="494544"/>
            <a:ext cx="20664000" cy="29556000"/>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6" name="Title 3"/>
          <p:cNvSpPr txBox="1">
            <a:spLocks/>
          </p:cNvSpPr>
          <p:nvPr/>
        </p:nvSpPr>
        <p:spPr>
          <a:xfrm>
            <a:off x="2633472" y="365760"/>
            <a:ext cx="18390340" cy="1133856"/>
          </a:xfrm>
          <a:prstGeom prst="rect">
            <a:avLst/>
          </a:prstGeom>
        </p:spPr>
        <p:txBody>
          <a:bodyPr vert="horz" lIns="91440" tIns="45720" rIns="91440" bIns="45720" rtlCol="0" anchor="ctr">
            <a:normAutofit/>
          </a:bodyPr>
          <a:lst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a:lstStyle>
          <a:p>
            <a:r>
              <a:rPr lang="en-US" sz="4800" dirty="0"/>
              <a:t>EXPLAINABLE ARTIFICIAL INTELLIGENCE IN PNEUMONIA DETECTION</a:t>
            </a:r>
            <a:endParaRPr lang="en-IN" sz="4800" dirty="0"/>
          </a:p>
        </p:txBody>
      </p:sp>
      <p:sp>
        <p:nvSpPr>
          <p:cNvPr id="7" name="Text Placeholder 22"/>
          <p:cNvSpPr txBox="1">
            <a:spLocks/>
          </p:cNvSpPr>
          <p:nvPr/>
        </p:nvSpPr>
        <p:spPr>
          <a:xfrm>
            <a:off x="2633472" y="1499616"/>
            <a:ext cx="18390340" cy="692658"/>
          </a:xfrm>
          <a:prstGeom prst="rect">
            <a:avLst/>
          </a:prstGeom>
          <a:noFill/>
        </p:spPr>
        <p:txBody>
          <a:bodyPr/>
          <a:lst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a:lstStyle>
          <a:p>
            <a:pPr marL="0" indent="0">
              <a:buNone/>
            </a:pPr>
            <a:r>
              <a:rPr lang="en-US" sz="4400" dirty="0">
                <a:solidFill>
                  <a:srgbClr val="FF0000"/>
                </a:solidFill>
                <a:highlight>
                  <a:srgbClr val="FFFF00"/>
                </a:highlight>
              </a:rPr>
              <a:t>Harsh Raj </a:t>
            </a:r>
            <a:r>
              <a:rPr lang="en-US" sz="4400" dirty="0" err="1">
                <a:solidFill>
                  <a:srgbClr val="FF0000"/>
                </a:solidFill>
                <a:highlight>
                  <a:srgbClr val="FFFF00"/>
                </a:highlight>
              </a:rPr>
              <a:t>Anand</a:t>
            </a:r>
            <a:r>
              <a:rPr lang="en-US" sz="4400" dirty="0" err="1"/>
              <a:t>|Dr</a:t>
            </a:r>
            <a:r>
              <a:rPr lang="en-US" sz="4400" dirty="0"/>
              <a:t>. Anil Kumar K</a:t>
            </a:r>
            <a:r>
              <a:rPr lang="en-US" sz="4400" dirty="0">
                <a:solidFill>
                  <a:srgbClr val="FF0000"/>
                </a:solidFill>
                <a:highlight>
                  <a:srgbClr val="FFFF00"/>
                </a:highlight>
              </a:rPr>
              <a:t>| School of Computer Science and Engineering</a:t>
            </a:r>
          </a:p>
        </p:txBody>
      </p:sp>
      <p:sp>
        <p:nvSpPr>
          <p:cNvPr id="10" name="Content Placeholder 10"/>
          <p:cNvSpPr txBox="1">
            <a:spLocks/>
          </p:cNvSpPr>
          <p:nvPr/>
        </p:nvSpPr>
        <p:spPr>
          <a:xfrm>
            <a:off x="359812" y="10955038"/>
            <a:ext cx="10350000" cy="1825034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thaiDist"/>
            <a:r>
              <a:rPr lang="en-US" sz="2400" dirty="0"/>
              <a:t>The methodology involves a structured, modular approach to building an end-to-end AI-based pneumonia detection system using chest X-ray images. It begins with data collection and preprocessing, where labeled X-ray images from datasets like NIH ChestX-ray8 are resized, normalized, and enhanced using techniques like CLAHE for better image clarity. Next, the deep learning model is developed using architectures such as </a:t>
            </a:r>
            <a:r>
              <a:rPr lang="en-US" sz="2400" dirty="0" err="1"/>
              <a:t>DenseNet</a:t>
            </a:r>
            <a:r>
              <a:rPr lang="en-US" sz="2400" dirty="0"/>
              <a:t> and CNN. The model is trained to classify images as “Normal” or “Pneumonia” and evaluated using metrics like accuracy, precision, recall, F1-score, and AUC-ROC. To address the black-box issue of AI, Explainable AI (XAI) techniques—Grad-CAM and LIME—are incorporated to generate heatmaps and visual cues highlighting key image regions that influenced predictions. A web-based user interface allows clinicians to upload X-ray images and view predictions with interpretability overlays. The feedback module enables users to validate predictions and contribute to a continuous learning loop, improving future model accuracy. Extensive testing is performed, including unit, integration, and usability testing, along with validation of XAI outputs against clinical standards. relevance.</a:t>
            </a:r>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a:p>
            <a:endParaRPr lang="en-IN" sz="2400" dirty="0"/>
          </a:p>
        </p:txBody>
      </p:sp>
      <p:sp>
        <p:nvSpPr>
          <p:cNvPr id="11" name="Text Placeholder 68"/>
          <p:cNvSpPr txBox="1">
            <a:spLocks/>
          </p:cNvSpPr>
          <p:nvPr/>
        </p:nvSpPr>
        <p:spPr>
          <a:xfrm>
            <a:off x="10709812" y="3095034"/>
            <a:ext cx="10276865" cy="11291998"/>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thaiDist"/>
            <a:r>
              <a:rPr lang="en-US" dirty="0"/>
              <a:t>The developed system successfully detected pneumonia from chest X-ray images using a deep learning model integrated with Explainable AI (XAI) techniques. The </a:t>
            </a:r>
            <a:r>
              <a:rPr lang="en-US" dirty="0" err="1"/>
              <a:t>DenseNet</a:t>
            </a:r>
            <a:r>
              <a:rPr lang="en-US" dirty="0"/>
              <a:t>-based model achieved a high classification accuracy of approximately 96.4%, demonstrating strong performance across evaluation metrics such as precision, recall, F1-score, and AUC-ROC, indicating its reliability in clinical diagnostics. </a:t>
            </a:r>
            <a:r>
              <a:rPr lang="en-US" dirty="0" err="1"/>
              <a:t>Explainability</a:t>
            </a:r>
            <a:r>
              <a:rPr lang="en-US" dirty="0"/>
              <a:t> was a key feature, with Grad-CAM and LIME providing visual interpretations of the model’s predictions. Grad-CAM effectively highlighted lung regions associated with pneumonia, while LIME offered pixel-level relevance explanations. These visualizations aligned well with radiologist assessments, improving the system’s trustworthiness and clinical acceptability. The user interface allowed seamless image uploads, prediction display, and interpretability overlays. Feedback from a consulting clinician confirmed that the system’s predictions were medically relevant, further validating its real-world applicability. Despite its success, the integration of XAI increased computational complexity slightly, affecting prediction time. In cases of poor image quality, explanations were occasionally ambiguous, suggesting areas for further refinement. Overall, the system bridged the gap between high-performance AI and clinical usability. It demonstrated how integrating </a:t>
            </a:r>
            <a:r>
              <a:rPr lang="en-US" dirty="0" err="1"/>
              <a:t>explainability</a:t>
            </a:r>
            <a:r>
              <a:rPr lang="en-US" dirty="0"/>
              <a:t> enhances medical decision-making, fosters clinician trust, and paves the way for responsible AI deployment in healthcare environments. The feedback loop supports continuous improvement, ensuring long-term adaptability and effectiveness.</a:t>
            </a:r>
            <a:endParaRPr lang="en-IN" dirty="0"/>
          </a:p>
          <a:p>
            <a:endParaRPr lang="en-IN" dirty="0"/>
          </a:p>
          <a:p>
            <a:endParaRPr lang="en-IN" dirty="0"/>
          </a:p>
          <a:p>
            <a:endParaRPr lang="en-IN" dirty="0"/>
          </a:p>
          <a:p>
            <a:endParaRPr lang="en-IN" dirty="0"/>
          </a:p>
          <a:p>
            <a:endParaRPr lang="en-IN" dirty="0"/>
          </a:p>
          <a:p>
            <a:pPr algn="ctr"/>
            <a:r>
              <a:rPr lang="en-AU" i="1" dirty="0"/>
              <a:t>LIME Result</a:t>
            </a:r>
          </a:p>
          <a:p>
            <a:endParaRPr lang="en-IN" dirty="0"/>
          </a:p>
        </p:txBody>
      </p:sp>
      <p:sp>
        <p:nvSpPr>
          <p:cNvPr id="3" name="Rectangle 2"/>
          <p:cNvSpPr/>
          <p:nvPr/>
        </p:nvSpPr>
        <p:spPr>
          <a:xfrm>
            <a:off x="413417" y="6737576"/>
            <a:ext cx="3950056" cy="646331"/>
          </a:xfrm>
          <a:prstGeom prst="rect">
            <a:avLst/>
          </a:prstGeom>
        </p:spPr>
        <p:txBody>
          <a:bodyPr wrap="none">
            <a:spAutoFit/>
          </a:bodyPr>
          <a:lstStyle/>
          <a:p>
            <a:pPr algn="ctr"/>
            <a:r>
              <a:rPr lang="en-US" sz="3600" dirty="0">
                <a:solidFill>
                  <a:srgbClr val="FF0000"/>
                </a:solidFill>
                <a:highlight>
                  <a:srgbClr val="FFFF00"/>
                </a:highlight>
              </a:rPr>
              <a:t>Scope </a:t>
            </a:r>
            <a:r>
              <a:rPr lang="en-US" sz="3600" dirty="0">
                <a:highlight>
                  <a:srgbClr val="FFFF00"/>
                </a:highlight>
              </a:rPr>
              <a:t>of the Project</a:t>
            </a:r>
          </a:p>
        </p:txBody>
      </p:sp>
      <p:sp>
        <p:nvSpPr>
          <p:cNvPr id="12" name="Rectangle 11"/>
          <p:cNvSpPr/>
          <p:nvPr/>
        </p:nvSpPr>
        <p:spPr>
          <a:xfrm>
            <a:off x="10655812" y="2481980"/>
            <a:ext cx="1519840" cy="646331"/>
          </a:xfrm>
          <a:prstGeom prst="rect">
            <a:avLst/>
          </a:prstGeom>
        </p:spPr>
        <p:txBody>
          <a:bodyPr wrap="none">
            <a:spAutoFit/>
          </a:bodyPr>
          <a:lstStyle/>
          <a:p>
            <a:pPr algn="ctr"/>
            <a:r>
              <a:rPr lang="en-US" sz="3600" dirty="0">
                <a:highlight>
                  <a:srgbClr val="FFFF00"/>
                </a:highlight>
              </a:rPr>
              <a:t>Results</a:t>
            </a:r>
          </a:p>
        </p:txBody>
      </p:sp>
      <p:sp>
        <p:nvSpPr>
          <p:cNvPr id="13" name="Rectangle 12"/>
          <p:cNvSpPr/>
          <p:nvPr/>
        </p:nvSpPr>
        <p:spPr>
          <a:xfrm>
            <a:off x="359812" y="10298296"/>
            <a:ext cx="2706895" cy="646331"/>
          </a:xfrm>
          <a:prstGeom prst="rect">
            <a:avLst/>
          </a:prstGeom>
        </p:spPr>
        <p:txBody>
          <a:bodyPr wrap="none">
            <a:spAutoFit/>
          </a:bodyPr>
          <a:lstStyle/>
          <a:p>
            <a:r>
              <a:rPr lang="en-US" altLang="zh-CN" sz="3600" dirty="0">
                <a:highlight>
                  <a:srgbClr val="FFFF00"/>
                </a:highlight>
              </a:rPr>
              <a:t>Methodology</a:t>
            </a:r>
          </a:p>
        </p:txBody>
      </p:sp>
      <p:sp>
        <p:nvSpPr>
          <p:cNvPr id="14" name="Content Placeholder 10"/>
          <p:cNvSpPr txBox="1">
            <a:spLocks/>
          </p:cNvSpPr>
          <p:nvPr/>
        </p:nvSpPr>
        <p:spPr>
          <a:xfrm>
            <a:off x="359812" y="7410004"/>
            <a:ext cx="10350000" cy="2765483"/>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36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thaiDist"/>
            <a:r>
              <a:rPr lang="en-US" sz="2400" dirty="0"/>
              <a:t>The project aims to develop an AI-based system for pneumonia detection from chest X-ray images, integrating Explainable Artificial Intelligence (XAI) techniques such as Grad-CAM, LIME, and saliency maps. Its scope includes improving model transparency, interpretability, and clinical trust in AI-driven diagnostics. By bridging the gap between high-accuracy deep learning models and medical decision-making, the system supports ethical AI deployment, facilitates real-time diagnosis, and sets a foundation for broader applications in medical imaging.</a:t>
            </a:r>
          </a:p>
        </p:txBody>
      </p:sp>
      <p:sp>
        <p:nvSpPr>
          <p:cNvPr id="16" name="Rectangle 15"/>
          <p:cNvSpPr/>
          <p:nvPr/>
        </p:nvSpPr>
        <p:spPr>
          <a:xfrm>
            <a:off x="654047" y="24351096"/>
            <a:ext cx="2412660" cy="830997"/>
          </a:xfrm>
          <a:prstGeom prst="rect">
            <a:avLst/>
          </a:prstGeom>
        </p:spPr>
        <p:txBody>
          <a:bodyPr wrap="square">
            <a:spAutoFit/>
          </a:bodyPr>
          <a:lstStyle/>
          <a:p>
            <a:pPr algn="r"/>
            <a:r>
              <a:rPr lang="en-AU" sz="2400" i="1" dirty="0" err="1"/>
              <a:t>DenseNet</a:t>
            </a:r>
            <a:r>
              <a:rPr lang="en-AU" sz="2400" i="1" dirty="0"/>
              <a:t> Model </a:t>
            </a:r>
          </a:p>
          <a:p>
            <a:pPr algn="r"/>
            <a:r>
              <a:rPr lang="en-AU" sz="2400" i="1" dirty="0"/>
              <a:t>Architecture</a:t>
            </a:r>
          </a:p>
        </p:txBody>
      </p:sp>
      <p:sp>
        <p:nvSpPr>
          <p:cNvPr id="19" name="Rectangle 18"/>
          <p:cNvSpPr/>
          <p:nvPr/>
        </p:nvSpPr>
        <p:spPr>
          <a:xfrm>
            <a:off x="7039098" y="17840359"/>
            <a:ext cx="3151520" cy="830997"/>
          </a:xfrm>
          <a:prstGeom prst="rect">
            <a:avLst/>
          </a:prstGeom>
        </p:spPr>
        <p:txBody>
          <a:bodyPr wrap="square">
            <a:spAutoFit/>
          </a:bodyPr>
          <a:lstStyle/>
          <a:p>
            <a:r>
              <a:rPr lang="en-AU" sz="2400" i="1" dirty="0"/>
              <a:t>AUC-ROC for Combined Classes</a:t>
            </a:r>
          </a:p>
        </p:txBody>
      </p:sp>
      <p:sp>
        <p:nvSpPr>
          <p:cNvPr id="21" name="Text Placeholder 68"/>
          <p:cNvSpPr txBox="1">
            <a:spLocks/>
          </p:cNvSpPr>
          <p:nvPr/>
        </p:nvSpPr>
        <p:spPr>
          <a:xfrm>
            <a:off x="359812" y="3092216"/>
            <a:ext cx="10350000" cy="1754596"/>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r>
              <a:rPr lang="en-US" dirty="0"/>
              <a:t>Existing studies demonstrate that XAI techniques like Grad-CAM, and LIME enhance interpretability in pneumonia detection using chest X-rays. However, gaps persist due to limited real-time clinical integration, lack of standardized evaluation metrics. This study addresses these gaps by evaluating ensemble XAI models and promoting clinical relevance.</a:t>
            </a:r>
            <a:br>
              <a:rPr lang="en-US" dirty="0"/>
            </a:br>
            <a:endParaRPr lang="en-IN" dirty="0"/>
          </a:p>
        </p:txBody>
      </p:sp>
      <p:sp>
        <p:nvSpPr>
          <p:cNvPr id="22" name="Rectangle 21"/>
          <p:cNvSpPr/>
          <p:nvPr/>
        </p:nvSpPr>
        <p:spPr>
          <a:xfrm>
            <a:off x="415049" y="2481980"/>
            <a:ext cx="2514919" cy="646331"/>
          </a:xfrm>
          <a:prstGeom prst="rect">
            <a:avLst/>
          </a:prstGeom>
        </p:spPr>
        <p:txBody>
          <a:bodyPr wrap="none">
            <a:spAutoFit/>
          </a:bodyPr>
          <a:lstStyle/>
          <a:p>
            <a:pPr algn="ctr"/>
            <a:r>
              <a:rPr lang="en-US" sz="3600" dirty="0">
                <a:highlight>
                  <a:srgbClr val="FFFF00"/>
                </a:highlight>
              </a:rPr>
              <a:t>Introduction</a:t>
            </a:r>
          </a:p>
        </p:txBody>
      </p:sp>
      <p:sp>
        <p:nvSpPr>
          <p:cNvPr id="27" name="Text Placeholder 68"/>
          <p:cNvSpPr txBox="1">
            <a:spLocks/>
          </p:cNvSpPr>
          <p:nvPr/>
        </p:nvSpPr>
        <p:spPr>
          <a:xfrm>
            <a:off x="10709812" y="23366950"/>
            <a:ext cx="10276865" cy="3839052"/>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thaiDist"/>
            <a:r>
              <a:rPr lang="en-US" dirty="0"/>
              <a:t>The project successfully demonstrated the integration of Explainable Artificial Intelligence (XAI) techniques into a deep learning model for pneumonia detection using chest X-ray images. By employing methods like Grad-CAM and LIME, the system achieved not only high diagnostic accuracy (~96.4%) but also enhanced interpretability, making AI predictions transparent and trustworthy for clinical use. The inclusion of a feedback mechanism and user-friendly interface further supported real-time application and continuous learning. This approach addressed the critical challenge of AI’s black-box nature in healthcare, promoting ethical and responsible deployment. Overall, the project bridges the gap between AI accuracy and medical trust, contributing meaningfully to the field of explainable medical diagnostics.</a:t>
            </a:r>
            <a:endParaRPr lang="en-IN" dirty="0"/>
          </a:p>
        </p:txBody>
      </p:sp>
      <p:sp>
        <p:nvSpPr>
          <p:cNvPr id="28" name="Rectangle 27"/>
          <p:cNvSpPr/>
          <p:nvPr/>
        </p:nvSpPr>
        <p:spPr>
          <a:xfrm>
            <a:off x="10655812" y="27243740"/>
            <a:ext cx="10362150" cy="2862322"/>
          </a:xfrm>
          <a:prstGeom prst="rect">
            <a:avLst/>
          </a:prstGeom>
        </p:spPr>
        <p:txBody>
          <a:bodyPr wrap="square">
            <a:spAutoFit/>
          </a:bodyPr>
          <a:lstStyle/>
          <a:p>
            <a:r>
              <a:rPr lang="en-US" sz="3600" dirty="0">
                <a:highlight>
                  <a:srgbClr val="FFFF00"/>
                </a:highlight>
              </a:rPr>
              <a:t>References</a:t>
            </a:r>
          </a:p>
          <a:p>
            <a:pPr algn="thaiDist"/>
            <a:r>
              <a:rPr lang="en-IN" sz="2400" dirty="0" err="1"/>
              <a:t>Ruga</a:t>
            </a:r>
            <a:r>
              <a:rPr lang="en-IN" sz="2400" dirty="0"/>
              <a:t>, T., </a:t>
            </a:r>
            <a:r>
              <a:rPr lang="en-IN" sz="2400" dirty="0" err="1"/>
              <a:t>Vocaturo</a:t>
            </a:r>
            <a:r>
              <a:rPr lang="en-IN" sz="2400" dirty="0"/>
              <a:t>, E., &amp; </a:t>
            </a:r>
            <a:r>
              <a:rPr lang="en-IN" sz="2400" dirty="0" err="1"/>
              <a:t>Zumpano</a:t>
            </a:r>
            <a:r>
              <a:rPr lang="en-IN" sz="2400" dirty="0"/>
              <a:t>, E. (2024). Explainable deep learning for chest              X-ray classification. In Proceedings of the 2024 International Conference on    Bioinformatics and Biomedicine (BIBM) (pp. 6561–6566). IEEE.</a:t>
            </a:r>
          </a:p>
          <a:p>
            <a:pPr algn="thaiDist"/>
            <a:r>
              <a:rPr lang="en-IN" sz="2400" dirty="0"/>
              <a:t>Liu, Y.-K., &amp; Tsai, Y.-C. (2024). Explainable AI for trustworthy clinical decision     support: A case-based reasoning system for nursing assistants. In Proceedings of the 2024 IEEE International Conference on Big Data (Big Data) (p. 6502). IEEE.</a:t>
            </a:r>
          </a:p>
        </p:txBody>
      </p:sp>
      <p:sp>
        <p:nvSpPr>
          <p:cNvPr id="29" name="Rectangle 28"/>
          <p:cNvSpPr/>
          <p:nvPr/>
        </p:nvSpPr>
        <p:spPr>
          <a:xfrm>
            <a:off x="10788168" y="22741062"/>
            <a:ext cx="2233304" cy="646331"/>
          </a:xfrm>
          <a:prstGeom prst="rect">
            <a:avLst/>
          </a:prstGeom>
        </p:spPr>
        <p:txBody>
          <a:bodyPr wrap="none">
            <a:spAutoFit/>
          </a:bodyPr>
          <a:lstStyle/>
          <a:p>
            <a:pPr algn="ctr"/>
            <a:r>
              <a:rPr lang="en-US" sz="3600" dirty="0">
                <a:highlight>
                  <a:srgbClr val="FFFF00"/>
                </a:highlight>
              </a:rPr>
              <a:t>Conclusion</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5402" y="529024"/>
            <a:ext cx="2142948" cy="1959639"/>
          </a:xfrm>
          <a:prstGeom prst="rect">
            <a:avLst/>
          </a:prstGeom>
        </p:spPr>
      </p:pic>
      <p:sp>
        <p:nvSpPr>
          <p:cNvPr id="24" name="Text Placeholder 68"/>
          <p:cNvSpPr txBox="1">
            <a:spLocks/>
          </p:cNvSpPr>
          <p:nvPr/>
        </p:nvSpPr>
        <p:spPr>
          <a:xfrm>
            <a:off x="341812" y="5630310"/>
            <a:ext cx="10350000" cy="1161304"/>
          </a:xfrm>
          <a:prstGeom prst="rect">
            <a:avLst/>
          </a:prstGeom>
          <a:noFill/>
          <a:ln w="15875">
            <a:solidFill>
              <a:schemeClr val="accent1">
                <a:shade val="50000"/>
              </a:schemeClr>
            </a:solidFill>
          </a:ln>
        </p:spPr>
        <p:txBody>
          <a:bodyPr>
            <a:noAutofit/>
          </a:bodyPr>
          <a:lstStyle>
            <a:defPPr>
              <a:defRPr lang="en-US"/>
            </a:defPPr>
            <a:lvl1pPr indent="0" defTabSz="2138324">
              <a:lnSpc>
                <a:spcPct val="90000"/>
              </a:lnSpc>
              <a:spcBef>
                <a:spcPts val="2339"/>
              </a:spcBef>
              <a:buFont typeface="Arial" panose="020B0604020202020204" pitchFamily="34" charset="0"/>
              <a:buNone/>
              <a:defRPr sz="2400"/>
            </a:lvl1pPr>
            <a:lvl2pPr marL="1603743" indent="-534581" defTabSz="2138324">
              <a:lnSpc>
                <a:spcPct val="90000"/>
              </a:lnSpc>
              <a:spcBef>
                <a:spcPts val="1169"/>
              </a:spcBef>
              <a:buFont typeface="Arial" panose="020B0604020202020204" pitchFamily="34" charset="0"/>
              <a:buChar char="•"/>
              <a:defRPr sz="5612"/>
            </a:lvl2pPr>
            <a:lvl3pPr marL="2672906" indent="-534581" defTabSz="2138324">
              <a:lnSpc>
                <a:spcPct val="90000"/>
              </a:lnSpc>
              <a:spcBef>
                <a:spcPts val="1169"/>
              </a:spcBef>
              <a:buFont typeface="Arial" panose="020B0604020202020204" pitchFamily="34" charset="0"/>
              <a:buChar char="•"/>
              <a:defRPr sz="4677"/>
            </a:lvl3pPr>
            <a:lvl4pPr marL="3742068" indent="-534581" defTabSz="2138324">
              <a:lnSpc>
                <a:spcPct val="90000"/>
              </a:lnSpc>
              <a:spcBef>
                <a:spcPts val="1169"/>
              </a:spcBef>
              <a:buFont typeface="Arial" panose="020B0604020202020204" pitchFamily="34" charset="0"/>
              <a:buChar char="•"/>
              <a:defRPr sz="4209"/>
            </a:lvl4pPr>
            <a:lvl5pPr marL="4811230" indent="-534581" defTabSz="2138324">
              <a:lnSpc>
                <a:spcPct val="90000"/>
              </a:lnSpc>
              <a:spcBef>
                <a:spcPts val="1169"/>
              </a:spcBef>
              <a:buFont typeface="Arial" panose="020B0604020202020204" pitchFamily="34" charset="0"/>
              <a:buChar char="•"/>
              <a:defRPr sz="4209"/>
            </a:lvl5pPr>
            <a:lvl6pPr marL="5880392" indent="-534581" defTabSz="2138324">
              <a:lnSpc>
                <a:spcPct val="90000"/>
              </a:lnSpc>
              <a:spcBef>
                <a:spcPts val="1169"/>
              </a:spcBef>
              <a:buFont typeface="Arial" panose="020B0604020202020204" pitchFamily="34" charset="0"/>
              <a:buChar char="•"/>
              <a:defRPr sz="4209"/>
            </a:lvl6pPr>
            <a:lvl7pPr marL="6949554" indent="-534581" defTabSz="2138324">
              <a:lnSpc>
                <a:spcPct val="90000"/>
              </a:lnSpc>
              <a:spcBef>
                <a:spcPts val="1169"/>
              </a:spcBef>
              <a:buFont typeface="Arial" panose="020B0604020202020204" pitchFamily="34" charset="0"/>
              <a:buChar char="•"/>
              <a:defRPr sz="4209"/>
            </a:lvl7pPr>
            <a:lvl8pPr marL="8018717" indent="-534581" defTabSz="2138324">
              <a:lnSpc>
                <a:spcPct val="90000"/>
              </a:lnSpc>
              <a:spcBef>
                <a:spcPts val="1169"/>
              </a:spcBef>
              <a:buFont typeface="Arial" panose="020B0604020202020204" pitchFamily="34" charset="0"/>
              <a:buChar char="•"/>
              <a:defRPr sz="4209"/>
            </a:lvl8pPr>
            <a:lvl9pPr marL="9087879" indent="-534581" defTabSz="2138324">
              <a:lnSpc>
                <a:spcPct val="90000"/>
              </a:lnSpc>
              <a:spcBef>
                <a:spcPts val="1169"/>
              </a:spcBef>
              <a:buFont typeface="Arial" panose="020B0604020202020204" pitchFamily="34" charset="0"/>
              <a:buChar char="•"/>
              <a:defRPr sz="4209"/>
            </a:lvl9pPr>
          </a:lstStyle>
          <a:p>
            <a:pPr algn="thaiDist"/>
            <a:r>
              <a:rPr lang="en-US" dirty="0"/>
              <a:t>Pneumonia poses a significant global health risk, especially in low-resource areas where timely diagnosis is vital. This project aims to enhance diagnostic transparency through explainable AI, fostering trust and ethical medical adoption.</a:t>
            </a:r>
            <a:endParaRPr lang="en-IN" dirty="0"/>
          </a:p>
        </p:txBody>
      </p:sp>
      <p:sp>
        <p:nvSpPr>
          <p:cNvPr id="25" name="Rectangle 24"/>
          <p:cNvSpPr/>
          <p:nvPr/>
        </p:nvSpPr>
        <p:spPr>
          <a:xfrm>
            <a:off x="396948" y="4878812"/>
            <a:ext cx="2246321" cy="646331"/>
          </a:xfrm>
          <a:prstGeom prst="rect">
            <a:avLst/>
          </a:prstGeom>
        </p:spPr>
        <p:txBody>
          <a:bodyPr wrap="none">
            <a:spAutoFit/>
          </a:bodyPr>
          <a:lstStyle/>
          <a:p>
            <a:pPr algn="ctr"/>
            <a:r>
              <a:rPr lang="en-US" sz="3600" dirty="0">
                <a:highlight>
                  <a:srgbClr val="FFFF00"/>
                </a:highlight>
              </a:rPr>
              <a:t>Motivation</a:t>
            </a:r>
          </a:p>
        </p:txBody>
      </p:sp>
      <p:pic>
        <p:nvPicPr>
          <p:cNvPr id="9" name="Picture 8">
            <a:extLst>
              <a:ext uri="{FF2B5EF4-FFF2-40B4-BE49-F238E27FC236}">
                <a16:creationId xmlns:a16="http://schemas.microsoft.com/office/drawing/2014/main" id="{591B1970-D691-49D7-BC36-1ACBB1629C8E}"/>
              </a:ext>
            </a:extLst>
          </p:cNvPr>
          <p:cNvPicPr>
            <a:picLocks noChangeAspect="1"/>
          </p:cNvPicPr>
          <p:nvPr/>
        </p:nvPicPr>
        <p:blipFill>
          <a:blip r:embed="rId3"/>
          <a:stretch>
            <a:fillRect/>
          </a:stretch>
        </p:blipFill>
        <p:spPr>
          <a:xfrm>
            <a:off x="10878941" y="10347177"/>
            <a:ext cx="9938606" cy="3479553"/>
          </a:xfrm>
          <a:prstGeom prst="rect">
            <a:avLst/>
          </a:prstGeom>
        </p:spPr>
      </p:pic>
      <p:pic>
        <p:nvPicPr>
          <p:cNvPr id="17" name="Picture 16">
            <a:extLst>
              <a:ext uri="{FF2B5EF4-FFF2-40B4-BE49-F238E27FC236}">
                <a16:creationId xmlns:a16="http://schemas.microsoft.com/office/drawing/2014/main" id="{4D4A2C09-B616-4A5A-BDB6-ADC8281C0AD6}"/>
              </a:ext>
            </a:extLst>
          </p:cNvPr>
          <p:cNvPicPr>
            <a:picLocks noChangeAspect="1"/>
          </p:cNvPicPr>
          <p:nvPr/>
        </p:nvPicPr>
        <p:blipFill>
          <a:blip r:embed="rId4"/>
          <a:stretch>
            <a:fillRect/>
          </a:stretch>
        </p:blipFill>
        <p:spPr>
          <a:xfrm>
            <a:off x="11455588" y="19005745"/>
            <a:ext cx="8785312" cy="3631761"/>
          </a:xfrm>
          <a:prstGeom prst="rect">
            <a:avLst/>
          </a:prstGeom>
        </p:spPr>
      </p:pic>
      <p:pic>
        <p:nvPicPr>
          <p:cNvPr id="18" name="Picture 17">
            <a:extLst>
              <a:ext uri="{FF2B5EF4-FFF2-40B4-BE49-F238E27FC236}">
                <a16:creationId xmlns:a16="http://schemas.microsoft.com/office/drawing/2014/main" id="{8D73FE8B-A860-4F68-B84F-107E0402DC1D}"/>
              </a:ext>
            </a:extLst>
          </p:cNvPr>
          <p:cNvPicPr>
            <a:picLocks noChangeAspect="1"/>
          </p:cNvPicPr>
          <p:nvPr/>
        </p:nvPicPr>
        <p:blipFill rotWithShape="1">
          <a:blip r:embed="rId5"/>
          <a:srcRect r="50636"/>
          <a:stretch/>
        </p:blipFill>
        <p:spPr>
          <a:xfrm>
            <a:off x="11058096" y="14501426"/>
            <a:ext cx="3911759" cy="3949091"/>
          </a:xfrm>
          <a:prstGeom prst="rect">
            <a:avLst/>
          </a:prstGeom>
        </p:spPr>
      </p:pic>
      <p:pic>
        <p:nvPicPr>
          <p:cNvPr id="20" name="Picture 19">
            <a:extLst>
              <a:ext uri="{FF2B5EF4-FFF2-40B4-BE49-F238E27FC236}">
                <a16:creationId xmlns:a16="http://schemas.microsoft.com/office/drawing/2014/main" id="{50C255BB-8E74-48BF-93F7-4E1DB0CB9948}"/>
              </a:ext>
            </a:extLst>
          </p:cNvPr>
          <p:cNvPicPr>
            <a:picLocks noChangeAspect="1"/>
          </p:cNvPicPr>
          <p:nvPr/>
        </p:nvPicPr>
        <p:blipFill>
          <a:blip r:embed="rId6"/>
          <a:stretch>
            <a:fillRect/>
          </a:stretch>
        </p:blipFill>
        <p:spPr>
          <a:xfrm>
            <a:off x="16570496" y="14490647"/>
            <a:ext cx="4048095" cy="3974937"/>
          </a:xfrm>
          <a:prstGeom prst="rect">
            <a:avLst/>
          </a:prstGeom>
        </p:spPr>
      </p:pic>
      <p:sp>
        <p:nvSpPr>
          <p:cNvPr id="23" name="TextBox 22">
            <a:extLst>
              <a:ext uri="{FF2B5EF4-FFF2-40B4-BE49-F238E27FC236}">
                <a16:creationId xmlns:a16="http://schemas.microsoft.com/office/drawing/2014/main" id="{89483C1C-14DD-438F-B66C-8357755FFCD6}"/>
              </a:ext>
            </a:extLst>
          </p:cNvPr>
          <p:cNvSpPr txBox="1"/>
          <p:nvPr/>
        </p:nvSpPr>
        <p:spPr>
          <a:xfrm>
            <a:off x="11729800" y="18440524"/>
            <a:ext cx="2583343" cy="461665"/>
          </a:xfrm>
          <a:prstGeom prst="rect">
            <a:avLst/>
          </a:prstGeom>
          <a:noFill/>
        </p:spPr>
        <p:txBody>
          <a:bodyPr wrap="square" rtlCol="0">
            <a:spAutoFit/>
          </a:bodyPr>
          <a:lstStyle/>
          <a:p>
            <a:r>
              <a:rPr lang="en-US" sz="2400" i="1" dirty="0" err="1"/>
              <a:t>GradCam</a:t>
            </a:r>
            <a:r>
              <a:rPr lang="en-US" sz="2400" i="1" dirty="0"/>
              <a:t> Heatmap</a:t>
            </a:r>
          </a:p>
        </p:txBody>
      </p:sp>
      <p:sp>
        <p:nvSpPr>
          <p:cNvPr id="33" name="TextBox 32">
            <a:extLst>
              <a:ext uri="{FF2B5EF4-FFF2-40B4-BE49-F238E27FC236}">
                <a16:creationId xmlns:a16="http://schemas.microsoft.com/office/drawing/2014/main" id="{1CB2FDBD-7B60-49EC-A5B8-8AE22924EF5B}"/>
              </a:ext>
            </a:extLst>
          </p:cNvPr>
          <p:cNvSpPr txBox="1"/>
          <p:nvPr/>
        </p:nvSpPr>
        <p:spPr>
          <a:xfrm>
            <a:off x="17622793" y="18440524"/>
            <a:ext cx="2583343" cy="461665"/>
          </a:xfrm>
          <a:prstGeom prst="rect">
            <a:avLst/>
          </a:prstGeom>
          <a:noFill/>
        </p:spPr>
        <p:txBody>
          <a:bodyPr wrap="square" rtlCol="0">
            <a:spAutoFit/>
          </a:bodyPr>
          <a:lstStyle/>
          <a:p>
            <a:r>
              <a:rPr lang="en-US" sz="2400" i="1" dirty="0"/>
              <a:t>LIME Explanation</a:t>
            </a:r>
          </a:p>
        </p:txBody>
      </p:sp>
      <p:pic>
        <p:nvPicPr>
          <p:cNvPr id="30" name="Picture 29">
            <a:extLst>
              <a:ext uri="{FF2B5EF4-FFF2-40B4-BE49-F238E27FC236}">
                <a16:creationId xmlns:a16="http://schemas.microsoft.com/office/drawing/2014/main" id="{D8AE090C-8AED-40BD-A1C5-6E43AE359D13}"/>
              </a:ext>
            </a:extLst>
          </p:cNvPr>
          <p:cNvPicPr>
            <a:picLocks noChangeAspect="1"/>
          </p:cNvPicPr>
          <p:nvPr/>
        </p:nvPicPr>
        <p:blipFill>
          <a:blip r:embed="rId7"/>
          <a:stretch>
            <a:fillRect/>
          </a:stretch>
        </p:blipFill>
        <p:spPr>
          <a:xfrm>
            <a:off x="372969" y="16171749"/>
            <a:ext cx="6600479" cy="4561181"/>
          </a:xfrm>
          <a:prstGeom prst="rect">
            <a:avLst/>
          </a:prstGeom>
        </p:spPr>
      </p:pic>
      <p:pic>
        <p:nvPicPr>
          <p:cNvPr id="32" name="Picture 31">
            <a:extLst>
              <a:ext uri="{FF2B5EF4-FFF2-40B4-BE49-F238E27FC236}">
                <a16:creationId xmlns:a16="http://schemas.microsoft.com/office/drawing/2014/main" id="{046E66A1-D7AC-49CD-8642-2C766E708FA5}"/>
              </a:ext>
            </a:extLst>
          </p:cNvPr>
          <p:cNvPicPr>
            <a:picLocks noChangeAspect="1"/>
          </p:cNvPicPr>
          <p:nvPr/>
        </p:nvPicPr>
        <p:blipFill>
          <a:blip r:embed="rId8"/>
          <a:stretch>
            <a:fillRect/>
          </a:stretch>
        </p:blipFill>
        <p:spPr>
          <a:xfrm>
            <a:off x="3742831" y="20858290"/>
            <a:ext cx="6834625" cy="7816611"/>
          </a:xfrm>
          <a:prstGeom prst="rect">
            <a:avLst/>
          </a:prstGeom>
        </p:spPr>
      </p:pic>
    </p:spTree>
    <p:extLst>
      <p:ext uri="{BB962C8B-B14F-4D97-AF65-F5344CB8AC3E}">
        <p14:creationId xmlns:p14="http://schemas.microsoft.com/office/powerpoint/2010/main" val="36060411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oster_2016_m.potx" id="{C99F4834-73B2-44AB-9211-DD57E3EBE727}" vid="{C99B119E-4D31-4661-B76A-37761BBBC0B1}"/>
    </a:ext>
  </a:extLst>
</a:theme>
</file>

<file path=docProps/app.xml><?xml version="1.0" encoding="utf-8"?>
<Properties xmlns="http://schemas.openxmlformats.org/officeDocument/2006/extended-properties" xmlns:vt="http://schemas.openxmlformats.org/officeDocument/2006/docPropsVTypes">
  <Template/>
  <TotalTime>944</TotalTime>
  <Words>871</Words>
  <Application>Microsoft Office PowerPoint</Application>
  <PresentationFormat>Custom</PresentationFormat>
  <Paragraphs>40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Jayasankar Variyar</dc:creator>
  <cp:lastModifiedBy>Harsh Anand</cp:lastModifiedBy>
  <cp:revision>29</cp:revision>
  <dcterms:created xsi:type="dcterms:W3CDTF">2016-03-28T06:32:15Z</dcterms:created>
  <dcterms:modified xsi:type="dcterms:W3CDTF">2025-04-21T18:49:33Z</dcterms:modified>
</cp:coreProperties>
</file>