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Playfair Display" charset="1" panose="00000500000000000000"/>
      <p:regular r:id="rId27"/>
    </p:embeddedFont>
    <p:embeddedFont>
      <p:font typeface="Public Sans Bold" charset="1" panose="00000000000000000000"/>
      <p:regular r:id="rId28"/>
    </p:embeddedFont>
    <p:embeddedFont>
      <p:font typeface="Playfair Display Bold" charset="1" panose="000008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16419" y="5148262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16419" y="1151600"/>
            <a:ext cx="10693830" cy="5381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7"/>
              </a:lnSpc>
            </a:pPr>
            <a:r>
              <a:rPr lang="en-US" sz="8722" spc="4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Explainable Artificial Intelligence in Pneumonia Detection</a:t>
            </a:r>
          </a:p>
          <a:p>
            <a:pPr algn="l">
              <a:lnSpc>
                <a:spcPts val="993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16419" y="5505415"/>
            <a:ext cx="7862435" cy="305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u="sng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BCSE498J 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21BCE2881 KUSHAGRA R PRADHAN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21BCE2906 HARSH RAJ ANAND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21BCE2907 DEVANSHI TRIVEDI</a:t>
            </a:r>
          </a:p>
          <a:p>
            <a:pPr algn="l">
              <a:lnSpc>
                <a:spcPts val="3450"/>
              </a:lnSpc>
            </a:pP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Project Supervisor: Dr. ANIL KUMAR K</a:t>
            </a:r>
          </a:p>
          <a:p>
            <a:pPr algn="l">
              <a:lnSpc>
                <a:spcPts val="345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907514" y="1965957"/>
            <a:ext cx="8472972" cy="8321043"/>
          </a:xfrm>
          <a:custGeom>
            <a:avLst/>
            <a:gdLst/>
            <a:ahLst/>
            <a:cxnLst/>
            <a:rect r="r" b="b" t="t" l="l"/>
            <a:pathLst>
              <a:path h="8321043" w="8472972">
                <a:moveTo>
                  <a:pt x="0" y="0"/>
                </a:moveTo>
                <a:lnTo>
                  <a:pt x="8472972" y="0"/>
                </a:lnTo>
                <a:lnTo>
                  <a:pt x="8472972" y="8321043"/>
                </a:lnTo>
                <a:lnTo>
                  <a:pt x="0" y="8321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MODEL ARCHITECTURE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ANALYTICAL AND THEORETICAL DESCRIPTION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270530" y="2032632"/>
            <a:ext cx="14188910" cy="814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Analytical and Theoretical Description in brief:</a:t>
            </a: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Model Architecture: Utilizes DenseNet and CNN architectures for effective pneumonia classification from chest X-ray images.</a:t>
            </a: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Feature Reuse: DenseNet enables dense connections for improved gradient flow and reduced parameter count.</a:t>
            </a: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Explainable AI (XAI):</a:t>
            </a:r>
          </a:p>
          <a:p>
            <a:pPr algn="l" marL="1468112" indent="-489371" lvl="2">
              <a:lnSpc>
                <a:spcPts val="3399"/>
              </a:lnSpc>
              <a:buFont typeface="Arial"/>
              <a:buChar char="⚬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Grad-CAM: Generates heatmaps to highlight image regions influencing model predictions.</a:t>
            </a:r>
          </a:p>
          <a:p>
            <a:pPr algn="l" marL="1468112" indent="-489371" lvl="2">
              <a:lnSpc>
                <a:spcPts val="3399"/>
              </a:lnSpc>
              <a:buFont typeface="Arial"/>
              <a:buChar char="⚬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LIME: Provides local, interpretable approximations by perturbing inputs.</a:t>
            </a: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Preprocessing Techniques: Includes CLAHE and white balancing to enhance image quality and model focus.</a:t>
            </a: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Evaluation Metrics: Accuracy, precision, recall, F1-score, and AUC-ROC used to assess performance.</a:t>
            </a: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Clinical Validation: Explanations aligned with medical knowledge, increasing clinician trust in AI outputs.</a:t>
            </a: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Ethical &amp; Reliable AI: Ensures transparency and accountability in healthcare diagnostics.</a:t>
            </a:r>
          </a:p>
          <a:p>
            <a:pPr algn="l">
              <a:lnSpc>
                <a:spcPts val="329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HARDWARE AND SOFTWARE TOOLS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270530" y="2032632"/>
            <a:ext cx="14188910" cy="642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Hardware:</a:t>
            </a:r>
          </a:p>
          <a:p>
            <a:pPr algn="l">
              <a:lnSpc>
                <a:spcPts val="3399"/>
              </a:lnSpc>
            </a:pP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NVIDI</a:t>
            </a: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GPUs (GTX/RTX)</a:t>
            </a: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Intel/AMD CPUs</a:t>
            </a: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SS</a:t>
            </a: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 storage and high-RAM systems</a:t>
            </a:r>
          </a:p>
          <a:p>
            <a:pPr algn="l">
              <a:lnSpc>
                <a:spcPts val="3399"/>
              </a:lnSpc>
            </a:pPr>
          </a:p>
          <a:p>
            <a:pPr algn="l">
              <a:lnSpc>
                <a:spcPts val="3399"/>
              </a:lnSpc>
            </a:pPr>
          </a:p>
          <a:p>
            <a:pPr algn="l">
              <a:lnSpc>
                <a:spcPts val="3399"/>
              </a:lnSpc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Software:</a:t>
            </a:r>
          </a:p>
          <a:p>
            <a:pPr algn="l">
              <a:lnSpc>
                <a:spcPts val="3399"/>
              </a:lnSpc>
            </a:pP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Python, TensorFlow, Keras, OpenCV, Scikit-learn</a:t>
            </a: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Visualization: Matplotlib</a:t>
            </a: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</a:t>
            </a: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latforms: Jupyter, Google Colab, VS Code</a:t>
            </a: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</a:t>
            </a: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ataset: open source chest Xrays</a:t>
            </a: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Tools for XAI: Grad-CAM, LIME</a:t>
            </a:r>
          </a:p>
          <a:p>
            <a:pPr algn="l">
              <a:lnSpc>
                <a:spcPts val="329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35605" y="2644915"/>
            <a:ext cx="10586997" cy="3705449"/>
          </a:xfrm>
          <a:custGeom>
            <a:avLst/>
            <a:gdLst/>
            <a:ahLst/>
            <a:cxnLst/>
            <a:rect r="r" b="b" t="t" l="l"/>
            <a:pathLst>
              <a:path h="3705449" w="10586997">
                <a:moveTo>
                  <a:pt x="0" y="0"/>
                </a:moveTo>
                <a:lnTo>
                  <a:pt x="10586997" y="0"/>
                </a:lnTo>
                <a:lnTo>
                  <a:pt x="10586997" y="3705449"/>
                </a:lnTo>
                <a:lnTo>
                  <a:pt x="0" y="37054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94839" y="6512289"/>
            <a:ext cx="10855525" cy="3813003"/>
          </a:xfrm>
          <a:custGeom>
            <a:avLst/>
            <a:gdLst/>
            <a:ahLst/>
            <a:cxnLst/>
            <a:rect r="r" b="b" t="t" l="l"/>
            <a:pathLst>
              <a:path h="3813003" w="10855525">
                <a:moveTo>
                  <a:pt x="0" y="0"/>
                </a:moveTo>
                <a:lnTo>
                  <a:pt x="10855525" y="0"/>
                </a:lnTo>
                <a:lnTo>
                  <a:pt x="10855525" y="3813003"/>
                </a:lnTo>
                <a:lnTo>
                  <a:pt x="0" y="38130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06223" y="2222841"/>
            <a:ext cx="3941878" cy="3870640"/>
          </a:xfrm>
          <a:custGeom>
            <a:avLst/>
            <a:gdLst/>
            <a:ahLst/>
            <a:cxnLst/>
            <a:rect r="r" b="b" t="t" l="l"/>
            <a:pathLst>
              <a:path h="3870640" w="3941878">
                <a:moveTo>
                  <a:pt x="0" y="0"/>
                </a:moveTo>
                <a:lnTo>
                  <a:pt x="3941879" y="0"/>
                </a:lnTo>
                <a:lnTo>
                  <a:pt x="3941879" y="3870640"/>
                </a:lnTo>
                <a:lnTo>
                  <a:pt x="0" y="38706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SIMULATION AND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0530" y="2032632"/>
            <a:ext cx="14188910" cy="856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LIME:</a:t>
            </a:r>
          </a:p>
          <a:p>
            <a:pPr algn="l">
              <a:lnSpc>
                <a:spcPts val="32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260043" y="7360014"/>
            <a:ext cx="5322404" cy="1455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0436" indent="-300145" lvl="2">
              <a:lnSpc>
                <a:spcPts val="2919"/>
              </a:lnSpc>
              <a:spcBef>
                <a:spcPct val="0"/>
              </a:spcBef>
              <a:buFont typeface="Arial"/>
              <a:buChar char="⚬"/>
            </a:pPr>
            <a:r>
              <a:rPr lang="en-US" sz="2085" spc="47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LIME</a:t>
            </a:r>
            <a:r>
              <a:rPr lang="en-US" sz="2085" spc="47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explanation offering local feature relevance.</a:t>
            </a:r>
          </a:p>
          <a:p>
            <a:pPr algn="ctr">
              <a:lnSpc>
                <a:spcPts val="2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06871" y="2732006"/>
            <a:ext cx="6045659" cy="3015273"/>
          </a:xfrm>
          <a:custGeom>
            <a:avLst/>
            <a:gdLst/>
            <a:ahLst/>
            <a:cxnLst/>
            <a:rect r="r" b="b" t="t" l="l"/>
            <a:pathLst>
              <a:path h="3015273" w="6045659">
                <a:moveTo>
                  <a:pt x="0" y="0"/>
                </a:moveTo>
                <a:lnTo>
                  <a:pt x="6045659" y="0"/>
                </a:lnTo>
                <a:lnTo>
                  <a:pt x="6045659" y="3015272"/>
                </a:lnTo>
                <a:lnTo>
                  <a:pt x="0" y="3015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48885" y="4876829"/>
            <a:ext cx="10110415" cy="5042570"/>
          </a:xfrm>
          <a:custGeom>
            <a:avLst/>
            <a:gdLst/>
            <a:ahLst/>
            <a:cxnLst/>
            <a:rect r="r" b="b" t="t" l="l"/>
            <a:pathLst>
              <a:path h="5042570" w="10110415">
                <a:moveTo>
                  <a:pt x="0" y="0"/>
                </a:moveTo>
                <a:lnTo>
                  <a:pt x="10110415" y="0"/>
                </a:lnTo>
                <a:lnTo>
                  <a:pt x="10110415" y="5042570"/>
                </a:lnTo>
                <a:lnTo>
                  <a:pt x="0" y="50425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33129" y="2025577"/>
            <a:ext cx="2629708" cy="2629708"/>
          </a:xfrm>
          <a:custGeom>
            <a:avLst/>
            <a:gdLst/>
            <a:ahLst/>
            <a:cxnLst/>
            <a:rect r="r" b="b" t="t" l="l"/>
            <a:pathLst>
              <a:path h="2629708" w="2629708">
                <a:moveTo>
                  <a:pt x="0" y="0"/>
                </a:moveTo>
                <a:lnTo>
                  <a:pt x="2629707" y="0"/>
                </a:lnTo>
                <a:lnTo>
                  <a:pt x="2629707" y="2629708"/>
                </a:lnTo>
                <a:lnTo>
                  <a:pt x="0" y="26297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SIMULATION AND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0530" y="2032632"/>
            <a:ext cx="141889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GradCAM: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9234" y="6842653"/>
            <a:ext cx="5322404" cy="182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0436" indent="-300145" lvl="2">
              <a:lnSpc>
                <a:spcPts val="2919"/>
              </a:lnSpc>
              <a:spcBef>
                <a:spcPct val="0"/>
              </a:spcBef>
              <a:buFont typeface="Arial"/>
              <a:buChar char="⚬"/>
            </a:pPr>
            <a:r>
              <a:rPr lang="en-US" sz="2085" spc="47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Grad-CAM</a:t>
            </a:r>
            <a:r>
              <a:rPr lang="en-US" sz="2085" spc="47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Heatmap overlaid on the chest X-ray to highlight influential regions.</a:t>
            </a:r>
          </a:p>
          <a:p>
            <a:pPr algn="ctr">
              <a:lnSpc>
                <a:spcPts val="2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623806" y="2852417"/>
            <a:ext cx="10996730" cy="1928705"/>
          </a:xfrm>
          <a:custGeom>
            <a:avLst/>
            <a:gdLst/>
            <a:ahLst/>
            <a:cxnLst/>
            <a:rect r="r" b="b" t="t" l="l"/>
            <a:pathLst>
              <a:path h="1928705" w="10996730">
                <a:moveTo>
                  <a:pt x="0" y="0"/>
                </a:moveTo>
                <a:lnTo>
                  <a:pt x="10996730" y="0"/>
                </a:lnTo>
                <a:lnTo>
                  <a:pt x="10996730" y="1928705"/>
                </a:lnTo>
                <a:lnTo>
                  <a:pt x="0" y="1928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41458" y="5298260"/>
            <a:ext cx="10361427" cy="4287040"/>
          </a:xfrm>
          <a:custGeom>
            <a:avLst/>
            <a:gdLst/>
            <a:ahLst/>
            <a:cxnLst/>
            <a:rect r="r" b="b" t="t" l="l"/>
            <a:pathLst>
              <a:path h="4287040" w="10361427">
                <a:moveTo>
                  <a:pt x="0" y="0"/>
                </a:moveTo>
                <a:lnTo>
                  <a:pt x="10361426" y="0"/>
                </a:lnTo>
                <a:lnTo>
                  <a:pt x="10361426" y="4287041"/>
                </a:lnTo>
                <a:lnTo>
                  <a:pt x="0" y="42870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SIMULATION AND 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0530" y="2032632"/>
            <a:ext cx="141889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Accuracy: DenseNet – 96.4%, CNN – 95.7%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065089" y="2852417"/>
            <a:ext cx="10599793" cy="7002009"/>
          </a:xfrm>
          <a:custGeom>
            <a:avLst/>
            <a:gdLst/>
            <a:ahLst/>
            <a:cxnLst/>
            <a:rect r="r" b="b" t="t" l="l"/>
            <a:pathLst>
              <a:path h="7002009" w="10599793">
                <a:moveTo>
                  <a:pt x="0" y="0"/>
                </a:moveTo>
                <a:lnTo>
                  <a:pt x="10599792" y="0"/>
                </a:lnTo>
                <a:lnTo>
                  <a:pt x="10599792" y="7002009"/>
                </a:lnTo>
                <a:lnTo>
                  <a:pt x="0" y="70020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642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SIMULATION AND 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0530" y="2032632"/>
            <a:ext cx="141889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AUC-ROC and F1-scores validated model effectiveness.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27716" y="2494091"/>
            <a:ext cx="14188910" cy="387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project successfully demonstrated the integration of Explainable Artificial Intelligence (XAI) techniques into a deep learning-based pneumonia detection system using chest X-ray images. The model, primarily built on DenseNet architecture, achieved high accuracy (~96.4%) while maintaining interpretability through the application of XAI methods such as Grad-CAM, LIME. These techniques enabled visual and analytical transparency, empowering clinicians to better understand and trust the AI’s diagnostic decisions.</a:t>
            </a:r>
          </a:p>
          <a:p>
            <a:pPr algn="l">
              <a:lnSpc>
                <a:spcPts val="339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645635" y="6990525"/>
            <a:ext cx="10996730" cy="1928705"/>
          </a:xfrm>
          <a:custGeom>
            <a:avLst/>
            <a:gdLst/>
            <a:ahLst/>
            <a:cxnLst/>
            <a:rect r="r" b="b" t="t" l="l"/>
            <a:pathLst>
              <a:path h="1928705" w="10996730">
                <a:moveTo>
                  <a:pt x="0" y="0"/>
                </a:moveTo>
                <a:lnTo>
                  <a:pt x="10996730" y="0"/>
                </a:lnTo>
                <a:lnTo>
                  <a:pt x="10996730" y="1928705"/>
                </a:lnTo>
                <a:lnTo>
                  <a:pt x="0" y="1928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CONTRIBUTION OF INDIVIDUAL TEAM MEMBERS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49545" y="2977751"/>
            <a:ext cx="14188910" cy="387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b="true" sz="339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Kushagra Pradhan (21BCE2881)</a:t>
            </a: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Model architecture, preprocessing pipeline.</a:t>
            </a:r>
          </a:p>
          <a:p>
            <a:pPr algn="l">
              <a:lnSpc>
                <a:spcPts val="3399"/>
              </a:lnSpc>
            </a:pP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b="true" sz="339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Harsh Raj Anand (21BCE2906)</a:t>
            </a: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Grad-CAM implementation, LIME explainability.</a:t>
            </a:r>
          </a:p>
          <a:p>
            <a:pPr algn="l">
              <a:lnSpc>
                <a:spcPts val="3399"/>
              </a:lnSpc>
            </a:pP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b="true" sz="339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Devanshi Trivedi (21BCE2907)</a:t>
            </a: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Literature review, documentation, evaluation metrics.</a:t>
            </a:r>
          </a:p>
          <a:p>
            <a:pPr algn="l">
              <a:lnSpc>
                <a:spcPts val="339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689" y="161678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IMPACT OF THE PROJECT ON SOCIETY AND ENVIRONMENT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49534" y="2977751"/>
            <a:ext cx="14188910" cy="344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b="true" sz="339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Social Impact</a:t>
            </a: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Reduces diagnostic disparity in low-resource settings. Increases clinician trust in AI.</a:t>
            </a:r>
          </a:p>
          <a:p>
            <a:pPr algn="l">
              <a:lnSpc>
                <a:spcPts val="3399"/>
              </a:lnSpc>
            </a:pP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b="true" sz="339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Environmental Impact</a:t>
            </a: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Promotes cloud-based or portable X-ray solutions, reducing the need for extensive hospital infrastructure.</a:t>
            </a:r>
          </a:p>
          <a:p>
            <a:pPr algn="l">
              <a:lnSpc>
                <a:spcPts val="3399"/>
              </a:lnSpc>
            </a:pPr>
          </a:p>
          <a:p>
            <a:pPr algn="l" marL="734056" indent="-367028" lvl="1">
              <a:lnSpc>
                <a:spcPts val="3399"/>
              </a:lnSpc>
              <a:buFont typeface="Arial"/>
              <a:buChar char="•"/>
            </a:pPr>
            <a:r>
              <a:rPr lang="en-US" b="true" sz="339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Ethical Impact</a:t>
            </a:r>
            <a:r>
              <a:rPr lang="en-US" sz="33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Promotes responsible AI use in healthcare.</a:t>
            </a:r>
          </a:p>
          <a:p>
            <a:pPr algn="l">
              <a:lnSpc>
                <a:spcPts val="339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0848" y="1937382"/>
            <a:ext cx="15789833" cy="679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1670" indent="-405835" lvl="1">
              <a:lnSpc>
                <a:spcPts val="4887"/>
              </a:lnSpc>
              <a:buFont typeface="Arial"/>
              <a:buChar char="•"/>
            </a:pPr>
            <a:r>
              <a:rPr lang="en-US" sz="3759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Introduct</a:t>
            </a:r>
            <a:r>
              <a:rPr lang="en-US" sz="3759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ion</a:t>
            </a:r>
          </a:p>
          <a:p>
            <a:pPr algn="l" marL="811670" indent="-405835" lvl="1">
              <a:lnSpc>
                <a:spcPts val="4887"/>
              </a:lnSpc>
              <a:buFont typeface="Arial"/>
              <a:buChar char="•"/>
            </a:pPr>
            <a:r>
              <a:rPr lang="en-US" sz="3759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Literature Review, Research Gap, Objectives, Problem Statement</a:t>
            </a:r>
          </a:p>
          <a:p>
            <a:pPr algn="l" marL="811670" indent="-405835" lvl="1">
              <a:lnSpc>
                <a:spcPts val="4887"/>
              </a:lnSpc>
              <a:buFont typeface="Arial"/>
              <a:buChar char="•"/>
            </a:pPr>
            <a:r>
              <a:rPr lang="en-US" sz="3759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Technical Specifications (Functional/Non-Functional Requirements, Feasibility, Hardware/Software)</a:t>
            </a:r>
          </a:p>
          <a:p>
            <a:pPr algn="l" marL="811670" indent="-405835" lvl="1">
              <a:lnSpc>
                <a:spcPts val="4887"/>
              </a:lnSpc>
              <a:buFont typeface="Arial"/>
              <a:buChar char="•"/>
            </a:pPr>
            <a:r>
              <a:rPr lang="en-US" sz="3759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System Architecture and Design</a:t>
            </a:r>
          </a:p>
          <a:p>
            <a:pPr algn="l" marL="811670" indent="-405835" lvl="1">
              <a:lnSpc>
                <a:spcPts val="4887"/>
              </a:lnSpc>
              <a:buFont typeface="Arial"/>
              <a:buChar char="•"/>
            </a:pPr>
            <a:r>
              <a:rPr lang="en-US" sz="3759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Methodology and Testing</a:t>
            </a:r>
          </a:p>
          <a:p>
            <a:pPr algn="l" marL="811670" indent="-405835" lvl="1">
              <a:lnSpc>
                <a:spcPts val="4887"/>
              </a:lnSpc>
              <a:buFont typeface="Arial"/>
              <a:buChar char="•"/>
            </a:pPr>
            <a:r>
              <a:rPr lang="en-US" sz="3759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</a:t>
            </a:r>
            <a:r>
              <a:rPr lang="en-US" sz="3759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roject Demonstration</a:t>
            </a:r>
          </a:p>
          <a:p>
            <a:pPr algn="l" marL="811670" indent="-405835" lvl="1">
              <a:lnSpc>
                <a:spcPts val="4887"/>
              </a:lnSpc>
              <a:buFont typeface="Arial"/>
              <a:buChar char="•"/>
            </a:pPr>
            <a:r>
              <a:rPr lang="en-US" sz="3759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Results and Discussion</a:t>
            </a:r>
          </a:p>
          <a:p>
            <a:pPr algn="l" marL="811670" indent="-405835" lvl="1">
              <a:lnSpc>
                <a:spcPts val="4887"/>
              </a:lnSpc>
              <a:buFont typeface="Arial"/>
              <a:buChar char="•"/>
            </a:pPr>
            <a:r>
              <a:rPr lang="en-US" sz="3759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Conclusion and Future Enhancements</a:t>
            </a:r>
          </a:p>
          <a:p>
            <a:pPr algn="l" marL="811670" indent="-405835" lvl="1">
              <a:lnSpc>
                <a:spcPts val="4887"/>
              </a:lnSpc>
              <a:buFont typeface="Arial"/>
              <a:buChar char="•"/>
            </a:pPr>
            <a:r>
              <a:rPr lang="en-US" sz="3759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References</a:t>
            </a:r>
          </a:p>
          <a:p>
            <a:pPr algn="l">
              <a:lnSpc>
                <a:spcPts val="4887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OUTLINE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689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49534" y="2318382"/>
            <a:ext cx="14188910" cy="7215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7" indent="-345439" lvl="1">
              <a:lnSpc>
                <a:spcPts val="3199"/>
              </a:lnSpc>
              <a:buFont typeface="Arial"/>
              <a:buChar char="•"/>
            </a:pPr>
            <a:r>
              <a:rPr lang="en-US" sz="31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Ruga, T., Vocaturo, E., &amp; Zumpano, E. (2024). Explainable deep learning for chest X-ray classification. In Proceedings of the 2024 International Conference on Bioinformatics and Biomedicine (BIBM) (pp. 6561–6566). IEEE.</a:t>
            </a:r>
          </a:p>
          <a:p>
            <a:pPr algn="l" marL="690877" indent="-345439" lvl="1">
              <a:lnSpc>
                <a:spcPts val="3199"/>
              </a:lnSpc>
              <a:buFont typeface="Arial"/>
              <a:buChar char="•"/>
            </a:pPr>
            <a:r>
              <a:rPr lang="en-US" sz="31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Liu, Y.-K., &amp; Tsai, Y.-C. (2024). Explainable AI for trustworthy clinical decision support: A case-based reasoning system for nursing assistants. In Proceedings of the 2024 IE</a:t>
            </a:r>
            <a:r>
              <a:rPr lang="en-US" sz="31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EE International Conference on Big Data (Big Data) (p. 6502). IEEE.</a:t>
            </a:r>
          </a:p>
          <a:p>
            <a:pPr algn="l" marL="690877" indent="-345439" lvl="1">
              <a:lnSpc>
                <a:spcPts val="3199"/>
              </a:lnSpc>
              <a:buFont typeface="Arial"/>
              <a:buChar char="•"/>
            </a:pPr>
            <a:r>
              <a:rPr lang="en-US" sz="31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Pandey, K. M., &amp; Baloni, D. (2024). Ensemble explainable artificial intelligence model for COVID-19 detection using chest X-ray images. In Proceedings of the 2024 1st International Conference on Advanced Computing and Emerging Technologies (ACET). IEEE.</a:t>
            </a:r>
          </a:p>
          <a:p>
            <a:pPr algn="l" marL="690877" indent="-345439" lvl="1">
              <a:lnSpc>
                <a:spcPts val="3199"/>
              </a:lnSpc>
              <a:buFont typeface="Arial"/>
              <a:buChar char="•"/>
            </a:pPr>
            <a:r>
              <a:rPr lang="en-US" sz="31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Hasan, M. Z., Montaha, S., Khan, I. U., Hassan, M. M., Mahmud, A. A., Rafid, A. K. M. R. H., Azam, S., Karim, A., Prountzos, S., Alexopoulou, E., Ashraf, U. B., &amp; Islam, S. M. S. (2024). Fast and efficient lung abnormality identification with explainable AI: A comprehensive framework for chest CT scan and X-ray images. IEEE</a:t>
            </a:r>
          </a:p>
          <a:p>
            <a:pPr algn="l">
              <a:lnSpc>
                <a:spcPts val="3199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1937382"/>
            <a:ext cx="15138752" cy="8575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7"/>
              </a:lnSpc>
            </a:pPr>
            <a:r>
              <a:rPr lang="en-US" sz="3759" spc="18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Overview:</a:t>
            </a:r>
          </a:p>
          <a:p>
            <a:pPr algn="l">
              <a:lnSpc>
                <a:spcPts val="4887"/>
              </a:lnSpc>
            </a:pPr>
            <a:r>
              <a:rPr lang="en-US" sz="3759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•Explainable AI (XAI) enhances the transparency and interpretability of AI models used in pneumonia detection from chest X-rays, ensuring trust and reliability in medical diagnostics.</a:t>
            </a:r>
          </a:p>
          <a:p>
            <a:pPr algn="l">
              <a:lnSpc>
                <a:spcPts val="4887"/>
              </a:lnSpc>
            </a:pPr>
            <a:r>
              <a:rPr lang="en-US" sz="3759" spc="18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Project Objective:</a:t>
            </a:r>
          </a:p>
          <a:p>
            <a:pPr algn="l">
              <a:lnSpc>
                <a:spcPts val="4887"/>
              </a:lnSpc>
            </a:pPr>
            <a:r>
              <a:rPr lang="en-US" sz="3759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•To develop an AI-driven pneumonia detection system that provides explainable predictions, enabling healthcare professionals to understand and validate model decisions.</a:t>
            </a:r>
          </a:p>
          <a:p>
            <a:pPr algn="l">
              <a:lnSpc>
                <a:spcPts val="4887"/>
              </a:lnSpc>
            </a:pPr>
            <a:r>
              <a:rPr lang="en-US" sz="3759" spc="18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Scope:</a:t>
            </a:r>
          </a:p>
          <a:p>
            <a:pPr algn="l">
              <a:lnSpc>
                <a:spcPts val="4887"/>
              </a:lnSpc>
            </a:pPr>
            <a:r>
              <a:rPr lang="en-US" sz="3759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•The project focuses on implementing and evaluating XAI techniques like LIME and SHAP in deep learning models for pneumonia diagnosis.</a:t>
            </a:r>
          </a:p>
          <a:p>
            <a:pPr algn="l">
              <a:lnSpc>
                <a:spcPts val="4887"/>
              </a:lnSpc>
            </a:pPr>
          </a:p>
          <a:p>
            <a:pPr algn="l">
              <a:lnSpc>
                <a:spcPts val="4887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06882" y="1292133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444447"/>
            <a:ext cx="10085132" cy="3214636"/>
          </a:xfrm>
          <a:custGeom>
            <a:avLst/>
            <a:gdLst/>
            <a:ahLst/>
            <a:cxnLst/>
            <a:rect r="r" b="b" t="t" l="l"/>
            <a:pathLst>
              <a:path h="3214636" w="10085132">
                <a:moveTo>
                  <a:pt x="0" y="0"/>
                </a:moveTo>
                <a:lnTo>
                  <a:pt x="10085132" y="0"/>
                </a:lnTo>
                <a:lnTo>
                  <a:pt x="10085132" y="3214636"/>
                </a:lnTo>
                <a:lnTo>
                  <a:pt x="0" y="3214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659083"/>
            <a:ext cx="10921029" cy="5627917"/>
          </a:xfrm>
          <a:custGeom>
            <a:avLst/>
            <a:gdLst/>
            <a:ahLst/>
            <a:cxnLst/>
            <a:rect r="r" b="b" t="t" l="l"/>
            <a:pathLst>
              <a:path h="5627917" w="10921029">
                <a:moveTo>
                  <a:pt x="0" y="0"/>
                </a:moveTo>
                <a:lnTo>
                  <a:pt x="10921029" y="0"/>
                </a:lnTo>
                <a:lnTo>
                  <a:pt x="10921029" y="5627917"/>
                </a:lnTo>
                <a:lnTo>
                  <a:pt x="0" y="56279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77601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LITERATURE REVIEW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265626"/>
            <a:ext cx="12830942" cy="7399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9"/>
              </a:lnSpc>
            </a:pPr>
            <a:r>
              <a:rPr lang="en-US" sz="3299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Introduction.</a:t>
            </a:r>
            <a:r>
              <a:rPr lang="en-US" sz="32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Explainable AI (XAI) is crucial in medical imaging for building trust in AI diagnoses. In pneumonia detection from chest X-rays, XAI helps clinicians understand model decisions.</a:t>
            </a:r>
          </a:p>
          <a:p>
            <a:pPr algn="l">
              <a:lnSpc>
                <a:spcPts val="4949"/>
              </a:lnSpc>
            </a:pPr>
            <a:r>
              <a:rPr lang="en-US" sz="3299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Explainable AI in Medical Imaging.</a:t>
            </a:r>
            <a:r>
              <a:rPr lang="en-US" sz="32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Deep learning models like CNNs are accurate but lack interpretability. XAI techniques such as SHAP, Grad-CAM, and LIME enhance transparency, making them suitable for clinical use.</a:t>
            </a:r>
          </a:p>
          <a:p>
            <a:pPr algn="l">
              <a:lnSpc>
                <a:spcPts val="4949"/>
              </a:lnSpc>
            </a:pPr>
            <a:r>
              <a:rPr lang="en-US" sz="3299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Ensemble XAI Models for Pneumonia Detection.</a:t>
            </a:r>
            <a:r>
              <a:rPr lang="en-US" sz="32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 ensemble XAI model, originally developed for COVID-19 detection, effectively combines methods like Grad-CAM++ and SHAP. Its approach is applicable to pneumonia due to similar imaging characteristics.</a:t>
            </a:r>
          </a:p>
          <a:p>
            <a:pPr algn="l">
              <a:lnSpc>
                <a:spcPts val="494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LITERATURE REVIEW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275151"/>
            <a:ext cx="13482023" cy="838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199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Comparative Effectiveness of XAI Techniques.</a:t>
            </a:r>
          </a:p>
          <a:p>
            <a:pPr algn="l">
              <a:lnSpc>
                <a:spcPts val="4799"/>
              </a:lnSpc>
            </a:pPr>
            <a:r>
              <a:rPr lang="en-US" sz="31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·      Grad-CAM++: Heatmaps to visualize important regions.</a:t>
            </a:r>
          </a:p>
          <a:p>
            <a:pPr algn="l">
              <a:lnSpc>
                <a:spcPts val="4799"/>
              </a:lnSpc>
            </a:pPr>
            <a:r>
              <a:rPr lang="en-US" sz="31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·      SHAP: Pixel-wise contribution scores.</a:t>
            </a:r>
          </a:p>
          <a:p>
            <a:pPr algn="l">
              <a:lnSpc>
                <a:spcPts val="4799"/>
              </a:lnSpc>
            </a:pPr>
            <a:r>
              <a:rPr lang="en-US" sz="31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·      LIME: Local decision approximations.</a:t>
            </a:r>
          </a:p>
          <a:p>
            <a:pPr algn="l">
              <a:lnSpc>
                <a:spcPts val="4799"/>
              </a:lnSpc>
            </a:pPr>
            <a:r>
              <a:rPr lang="en-US" sz="31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</a:t>
            </a:r>
            <a:r>
              <a:rPr lang="en-US" sz="31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ensemble approach outperforms individual methods by leveraging their combined strengths.</a:t>
            </a:r>
          </a:p>
          <a:p>
            <a:pPr algn="l">
              <a:lnSpc>
                <a:spcPts val="4799"/>
              </a:lnSpc>
            </a:pPr>
            <a:r>
              <a:rPr lang="en-US" sz="3199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Future Directions.</a:t>
            </a:r>
            <a:r>
              <a:rPr lang="en-US" sz="31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Key challenges include the need for standardized explainability metrics, clinical workflow integration, and more diverse datasets. Future work should refine ensemble models and incorporate clinical feedback.</a:t>
            </a:r>
          </a:p>
          <a:p>
            <a:pPr algn="l">
              <a:lnSpc>
                <a:spcPts val="4799"/>
              </a:lnSpc>
            </a:pPr>
            <a:r>
              <a:rPr lang="en-US" sz="3199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Conclusion.</a:t>
            </a:r>
            <a:r>
              <a:rPr lang="en-US" sz="31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XAI improves trust in AI-driven pneumonia diagnosis. Ensemble techniques offer robust, interpretable solutions, but further validation in real-world settings is necessary.</a:t>
            </a:r>
          </a:p>
          <a:p>
            <a:pPr algn="l">
              <a:lnSpc>
                <a:spcPts val="494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1970507"/>
            <a:ext cx="14099468" cy="8316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9"/>
              </a:lnSpc>
            </a:pPr>
            <a:r>
              <a:rPr lang="en-US" sz="3645" spc="18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Challenges</a:t>
            </a:r>
            <a:r>
              <a:rPr lang="en-US" sz="3645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</a:p>
          <a:p>
            <a:pPr algn="l">
              <a:lnSpc>
                <a:spcPts val="4739"/>
              </a:lnSpc>
            </a:pPr>
            <a:r>
              <a:rPr lang="en-US" sz="3645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•Ensuring high accuracy while maintaining interpretability in AI predictions.</a:t>
            </a:r>
          </a:p>
          <a:p>
            <a:pPr algn="l">
              <a:lnSpc>
                <a:spcPts val="4739"/>
              </a:lnSpc>
            </a:pPr>
            <a:r>
              <a:rPr lang="en-US" sz="3645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•Handling data bias and variability in chest X-ray images.</a:t>
            </a:r>
          </a:p>
          <a:p>
            <a:pPr algn="l">
              <a:lnSpc>
                <a:spcPts val="4739"/>
              </a:lnSpc>
            </a:pPr>
            <a:r>
              <a:rPr lang="en-US" sz="3645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•Balancing model complexity with real-time explainability and efficiency.</a:t>
            </a:r>
          </a:p>
          <a:p>
            <a:pPr algn="l">
              <a:lnSpc>
                <a:spcPts val="4739"/>
              </a:lnSpc>
            </a:pPr>
          </a:p>
          <a:p>
            <a:pPr algn="l">
              <a:lnSpc>
                <a:spcPts val="4739"/>
              </a:lnSpc>
            </a:pPr>
            <a:r>
              <a:rPr lang="en-US" sz="3645" spc="18" b="true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Goals</a:t>
            </a:r>
            <a:r>
              <a:rPr lang="en-US" sz="3645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</a:p>
          <a:p>
            <a:pPr algn="l">
              <a:lnSpc>
                <a:spcPts val="4739"/>
              </a:lnSpc>
            </a:pPr>
            <a:r>
              <a:rPr lang="en-US" sz="3645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•Improve transparency in AI-driven medical diagnostics for better clinical adoption.</a:t>
            </a:r>
          </a:p>
          <a:p>
            <a:pPr algn="l">
              <a:lnSpc>
                <a:spcPts val="4739"/>
              </a:lnSpc>
            </a:pPr>
            <a:r>
              <a:rPr lang="en-US" sz="3645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</a:t>
            </a:r>
            <a:r>
              <a:rPr lang="en-US" sz="3645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Integrate XAI techniques like LIME and GradCAM to provide interpretable predictions.</a:t>
            </a:r>
          </a:p>
          <a:p>
            <a:pPr algn="l">
              <a:lnSpc>
                <a:spcPts val="4739"/>
              </a:lnSpc>
            </a:pPr>
          </a:p>
          <a:p>
            <a:pPr algn="l">
              <a:lnSpc>
                <a:spcPts val="473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STATEMENT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PROJECT OBJECTIVES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1870707"/>
            <a:ext cx="15576868" cy="6987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36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 To explore the role of Explainable Artificial Intelligence (XAI) in improving the transparency of pneumonia detection models. </a:t>
            </a:r>
          </a:p>
          <a:p>
            <a:pPr algn="l">
              <a:lnSpc>
                <a:spcPts val="5040"/>
              </a:lnSpc>
            </a:pPr>
            <a:r>
              <a:rPr lang="en-US" sz="336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 To analyze various XAI techniques, such as Grad-CAM, and LIME, in interpreting AI-driven pneumonia diagnoses. </a:t>
            </a:r>
          </a:p>
          <a:p>
            <a:pPr algn="l">
              <a:lnSpc>
                <a:spcPts val="5040"/>
              </a:lnSpc>
            </a:pPr>
            <a:r>
              <a:rPr lang="en-US" sz="336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 To evaluate the effectiveness of ensemble XAI models in enhancing decision support for medical practitioners. </a:t>
            </a:r>
          </a:p>
          <a:p>
            <a:pPr algn="l">
              <a:lnSpc>
                <a:spcPts val="5040"/>
              </a:lnSpc>
            </a:pPr>
            <a:r>
              <a:rPr lang="en-US" sz="336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 To identify existing gaps and challenges in implementing XAI for pneumonia detection in clinical settings. </a:t>
            </a:r>
          </a:p>
          <a:p>
            <a:pPr algn="l">
              <a:lnSpc>
                <a:spcPts val="5040"/>
              </a:lnSpc>
            </a:pPr>
            <a:r>
              <a:rPr lang="en-US" sz="336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 To propose future directions for improving the integration of XAI techniques in pneumonia diagnosis workflows. 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226603" y="2219848"/>
            <a:ext cx="13834794" cy="7038452"/>
          </a:xfrm>
          <a:custGeom>
            <a:avLst/>
            <a:gdLst/>
            <a:ahLst/>
            <a:cxnLst/>
            <a:rect r="r" b="b" t="t" l="l"/>
            <a:pathLst>
              <a:path h="7038452" w="13834794">
                <a:moveTo>
                  <a:pt x="0" y="0"/>
                </a:moveTo>
                <a:lnTo>
                  <a:pt x="13834794" y="0"/>
                </a:lnTo>
                <a:lnTo>
                  <a:pt x="13834794" y="7038452"/>
                </a:lnTo>
                <a:lnTo>
                  <a:pt x="0" y="7038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SYSTEM 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DAGRtOLFz-U</dc:identifier>
  <dcterms:modified xsi:type="dcterms:W3CDTF">2011-08-01T06:04:30Z</dcterms:modified>
  <cp:revision>1</cp:revision>
  <dc:title>capstone</dc:title>
</cp:coreProperties>
</file>