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60" r:id="rId5"/>
    <p:sldId id="261" r:id="rId6"/>
    <p:sldId id="262" r:id="rId7"/>
    <p:sldId id="263" r:id="rId8"/>
    <p:sldId id="267" r:id="rId9"/>
    <p:sldId id="271" r:id="rId10"/>
    <p:sldId id="273" r:id="rId11"/>
    <p:sldId id="276" r:id="rId12"/>
    <p:sldId id="277" r:id="rId13"/>
    <p:sldId id="278" r:id="rId14"/>
    <p:sldId id="283" r:id="rId15"/>
    <p:sldId id="285" r:id="rId16"/>
    <p:sldId id="287" r:id="rId17"/>
    <p:sldId id="288" r:id="rId18"/>
    <p:sldId id="275" r:id="rId19"/>
    <p:sldId id="274" r:id="rId20"/>
    <p:sldId id="280" r:id="rId21"/>
    <p:sldId id="289"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8C9CAC-9BCF-4778-92C9-0CF93FF7362E}">
          <p14:sldIdLst>
            <p14:sldId id="256"/>
            <p14:sldId id="257"/>
            <p14:sldId id="259"/>
            <p14:sldId id="260"/>
            <p14:sldId id="261"/>
            <p14:sldId id="262"/>
            <p14:sldId id="263"/>
            <p14:sldId id="267"/>
            <p14:sldId id="271"/>
            <p14:sldId id="273"/>
            <p14:sldId id="276"/>
            <p14:sldId id="277"/>
            <p14:sldId id="278"/>
            <p14:sldId id="283"/>
            <p14:sldId id="285"/>
            <p14:sldId id="287"/>
            <p14:sldId id="288"/>
            <p14:sldId id="275"/>
            <p14:sldId id="274"/>
            <p14:sldId id="280"/>
            <p14:sldId id="289"/>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660" autoAdjust="0"/>
    <p:restoredTop sz="94660"/>
  </p:normalViewPr>
  <p:slideViewPr>
    <p:cSldViewPr snapToGrid="0">
      <p:cViewPr varScale="1">
        <p:scale>
          <a:sx n="54" d="100"/>
          <a:sy n="54" d="100"/>
        </p:scale>
        <p:origin x="77" y="6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11/13/2024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5275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11/13/2024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98720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11/13/2024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275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11/13/2024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510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11/13/2024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2561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11/13/2024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0191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11/13/2024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5458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11/13/2024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8189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11/13/2024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5952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11/13/2024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6920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11/13/2024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6537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11/13/2024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88104370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inance.yahoo.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EE076-CA9E-8191-0885-C18E09EC9E58}"/>
              </a:ext>
            </a:extLst>
          </p:cNvPr>
          <p:cNvSpPr>
            <a:spLocks noGrp="1"/>
          </p:cNvSpPr>
          <p:nvPr>
            <p:ph type="ctrTitle"/>
          </p:nvPr>
        </p:nvSpPr>
        <p:spPr>
          <a:xfrm>
            <a:off x="566057" y="506234"/>
            <a:ext cx="5045529" cy="3766268"/>
          </a:xfrm>
        </p:spPr>
        <p:txBody>
          <a:bodyPr anchor="t">
            <a:normAutofit/>
          </a:bodyPr>
          <a:lstStyle/>
          <a:p>
            <a:pPr algn="l"/>
            <a:r>
              <a:rPr lang="en-IN" sz="3200" dirty="0">
                <a:solidFill>
                  <a:schemeClr val="tx1"/>
                </a:solidFill>
              </a:rPr>
              <a:t>NSE STOCK MARKET PREDICTION USING HYBRID DEEP LEARNING</a:t>
            </a:r>
          </a:p>
        </p:txBody>
      </p:sp>
      <p:sp>
        <p:nvSpPr>
          <p:cNvPr id="3" name="Subtitle 2">
            <a:extLst>
              <a:ext uri="{FF2B5EF4-FFF2-40B4-BE49-F238E27FC236}">
                <a16:creationId xmlns:a16="http://schemas.microsoft.com/office/drawing/2014/main" id="{C94EA995-6FE3-2AA2-5F2F-D7084DACBC51}"/>
              </a:ext>
            </a:extLst>
          </p:cNvPr>
          <p:cNvSpPr>
            <a:spLocks noGrp="1"/>
          </p:cNvSpPr>
          <p:nvPr>
            <p:ph type="subTitle" idx="1"/>
          </p:nvPr>
        </p:nvSpPr>
        <p:spPr>
          <a:xfrm>
            <a:off x="566057" y="3222171"/>
            <a:ext cx="5072743" cy="3048000"/>
          </a:xfrm>
        </p:spPr>
        <p:txBody>
          <a:bodyPr>
            <a:normAutofit fontScale="92500" lnSpcReduction="10000"/>
          </a:bodyPr>
          <a:lstStyle/>
          <a:p>
            <a:pPr algn="l"/>
            <a:r>
              <a:rPr lang="en-IN" sz="2200" dirty="0">
                <a:solidFill>
                  <a:schemeClr val="tx1">
                    <a:alpha val="60000"/>
                  </a:schemeClr>
                </a:solidFill>
                <a:latin typeface="Arial" panose="020B0604020202020204" pitchFamily="34" charset="0"/>
                <a:cs typeface="Arial" panose="020B0604020202020204" pitchFamily="34" charset="0"/>
              </a:rPr>
              <a:t>COURSE CODE:- BCSE497J</a:t>
            </a:r>
          </a:p>
          <a:p>
            <a:pPr algn="l"/>
            <a:r>
              <a:rPr lang="en-IN" sz="2200" dirty="0">
                <a:solidFill>
                  <a:schemeClr val="tx1">
                    <a:alpha val="60000"/>
                  </a:schemeClr>
                </a:solidFill>
                <a:latin typeface="Arial" panose="020B0604020202020204" pitchFamily="34" charset="0"/>
                <a:cs typeface="Arial" panose="020B0604020202020204" pitchFamily="34" charset="0"/>
              </a:rPr>
              <a:t>UNDER SUPERVISION OF- MANJULA R.</a:t>
            </a:r>
          </a:p>
          <a:p>
            <a:pPr algn="l"/>
            <a:endParaRPr lang="en-IN" sz="2200" dirty="0">
              <a:solidFill>
                <a:schemeClr val="tx1">
                  <a:alpha val="60000"/>
                </a:schemeClr>
              </a:solidFill>
              <a:latin typeface="Arial" panose="020B0604020202020204" pitchFamily="34" charset="0"/>
              <a:cs typeface="Arial" panose="020B0604020202020204" pitchFamily="34" charset="0"/>
            </a:endParaRPr>
          </a:p>
          <a:p>
            <a:pPr algn="l"/>
            <a:r>
              <a:rPr lang="en-IN" sz="2200" dirty="0">
                <a:solidFill>
                  <a:schemeClr val="tx1">
                    <a:alpha val="60000"/>
                  </a:schemeClr>
                </a:solidFill>
                <a:latin typeface="Arial" panose="020B0604020202020204" pitchFamily="34" charset="0"/>
                <a:cs typeface="Arial" panose="020B0604020202020204" pitchFamily="34" charset="0"/>
              </a:rPr>
              <a:t>TEAM MEMBERS:-</a:t>
            </a:r>
          </a:p>
          <a:p>
            <a:pPr algn="l"/>
            <a:r>
              <a:rPr lang="en-IN" sz="2200" dirty="0">
                <a:solidFill>
                  <a:schemeClr val="tx1">
                    <a:alpha val="60000"/>
                  </a:schemeClr>
                </a:solidFill>
                <a:latin typeface="Arial" panose="020B0604020202020204" pitchFamily="34" charset="0"/>
                <a:cs typeface="Arial" panose="020B0604020202020204" pitchFamily="34" charset="0"/>
              </a:rPr>
              <a:t>HARSH RAJPUT- 21BCE2906</a:t>
            </a:r>
          </a:p>
          <a:p>
            <a:pPr algn="l"/>
            <a:r>
              <a:rPr lang="en-IN" sz="2200" dirty="0">
                <a:solidFill>
                  <a:schemeClr val="tx1">
                    <a:alpha val="60000"/>
                  </a:schemeClr>
                </a:solidFill>
                <a:latin typeface="Arial" panose="020B0604020202020204" pitchFamily="34" charset="0"/>
                <a:cs typeface="Arial" panose="020B0604020202020204" pitchFamily="34" charset="0"/>
              </a:rPr>
              <a:t>DEVANSHI TRIVEDI- 21BCE2907</a:t>
            </a:r>
          </a:p>
          <a:p>
            <a:pPr algn="l"/>
            <a:r>
              <a:rPr lang="en-IN" sz="2200" dirty="0">
                <a:solidFill>
                  <a:schemeClr val="tx1">
                    <a:alpha val="60000"/>
                  </a:schemeClr>
                </a:solidFill>
                <a:latin typeface="Arial" panose="020B0604020202020204" pitchFamily="34" charset="0"/>
                <a:cs typeface="Arial" panose="020B0604020202020204" pitchFamily="34" charset="0"/>
              </a:rPr>
              <a:t>ADITI SAMANTARAY- 21BCE3402</a:t>
            </a:r>
          </a:p>
        </p:txBody>
      </p:sp>
      <p:sp>
        <p:nvSpPr>
          <p:cNvPr id="11" name="Rectangle 10">
            <a:extLst>
              <a:ext uri="{FF2B5EF4-FFF2-40B4-BE49-F238E27FC236}">
                <a16:creationId xmlns:a16="http://schemas.microsoft.com/office/drawing/2014/main" id="{50F155B6-ACA8-4C58-AAB6-CAFC981FF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796" y="0"/>
            <a:ext cx="6098204" cy="6882727"/>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1428"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194582A8-8B82-3A5C-6EAB-E5476EB3B0DC}"/>
              </a:ext>
            </a:extLst>
          </p:cNvPr>
          <p:cNvPicPr>
            <a:picLocks noChangeAspect="1"/>
          </p:cNvPicPr>
          <p:nvPr/>
        </p:nvPicPr>
        <p:blipFill>
          <a:blip r:embed="rId2">
            <a:alphaModFix amt="60000"/>
          </a:blip>
          <a:srcRect l="13533" r="27251" b="-1"/>
          <a:stretch/>
        </p:blipFill>
        <p:spPr>
          <a:xfrm>
            <a:off x="6096000" y="10"/>
            <a:ext cx="6083807" cy="6857989"/>
          </a:xfrm>
          <a:prstGeom prst="rect">
            <a:avLst/>
          </a:prstGeom>
        </p:spPr>
      </p:pic>
    </p:spTree>
    <p:extLst>
      <p:ext uri="{BB962C8B-B14F-4D97-AF65-F5344CB8AC3E}">
        <p14:creationId xmlns:p14="http://schemas.microsoft.com/office/powerpoint/2010/main" val="1894296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6BDAE-C6D9-8644-EE1C-FA9C292D5838}"/>
              </a:ext>
            </a:extLst>
          </p:cNvPr>
          <p:cNvSpPr>
            <a:spLocks noGrp="1"/>
          </p:cNvSpPr>
          <p:nvPr>
            <p:ph idx="1"/>
          </p:nvPr>
        </p:nvSpPr>
        <p:spPr>
          <a:xfrm>
            <a:off x="838200" y="804231"/>
            <a:ext cx="10515600" cy="5372732"/>
          </a:xfrm>
        </p:spPr>
        <p:txBody>
          <a:bodyPr>
            <a:normAutofit/>
          </a:bodyPr>
          <a:lstStyle/>
          <a:p>
            <a:pPr marL="228600" indent="0">
              <a:buNone/>
            </a:pPr>
            <a:r>
              <a:rPr lang="en-US" sz="1600" b="1" dirty="0">
                <a:solidFill>
                  <a:schemeClr val="tx1">
                    <a:alpha val="70000"/>
                  </a:schemeClr>
                </a:solidFill>
                <a:latin typeface="Arial" panose="020B0604020202020204" pitchFamily="34" charset="0"/>
                <a:cs typeface="Arial" panose="020B0604020202020204" pitchFamily="34" charset="0"/>
              </a:rPr>
              <a:t>5. Continuous Improvement</a:t>
            </a:r>
            <a:endParaRPr lang="en-US" sz="1600"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Model Retraining:</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Regular updates with new data</a:t>
            </a:r>
          </a:p>
          <a:p>
            <a:pPr>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Feature Updates:</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Adding new features and refining processes</a:t>
            </a:r>
          </a:p>
          <a:p>
            <a:pPr marL="457200" lvl="1" indent="0">
              <a:buNone/>
            </a:pPr>
            <a:endParaRPr lang="en-US" sz="1500" dirty="0"/>
          </a:p>
          <a:p>
            <a:pPr marL="228600" indent="0">
              <a:buNone/>
            </a:pPr>
            <a:endParaRPr lang="en-IN" sz="1500" dirty="0"/>
          </a:p>
        </p:txBody>
      </p:sp>
    </p:spTree>
    <p:extLst>
      <p:ext uri="{BB962C8B-B14F-4D97-AF65-F5344CB8AC3E}">
        <p14:creationId xmlns:p14="http://schemas.microsoft.com/office/powerpoint/2010/main" val="796871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175B-73DE-3560-6DE3-2D4C3C07B2D3}"/>
              </a:ext>
            </a:extLst>
          </p:cNvPr>
          <p:cNvSpPr>
            <a:spLocks noGrp="1"/>
          </p:cNvSpPr>
          <p:nvPr>
            <p:ph type="title"/>
          </p:nvPr>
        </p:nvSpPr>
        <p:spPr>
          <a:xfrm>
            <a:off x="852488" y="681037"/>
            <a:ext cx="10515600" cy="755877"/>
          </a:xfrm>
        </p:spPr>
        <p:txBody>
          <a:bodyPr>
            <a:normAutofit/>
          </a:bodyPr>
          <a:lstStyle/>
          <a:p>
            <a:r>
              <a:rPr lang="en-IN" sz="4000" dirty="0"/>
              <a:t>EXPERIMENTAL RESULT AND ANALYSIS</a:t>
            </a:r>
          </a:p>
        </p:txBody>
      </p:sp>
      <p:sp>
        <p:nvSpPr>
          <p:cNvPr id="3" name="Content Placeholder 2">
            <a:extLst>
              <a:ext uri="{FF2B5EF4-FFF2-40B4-BE49-F238E27FC236}">
                <a16:creationId xmlns:a16="http://schemas.microsoft.com/office/drawing/2014/main" id="{69BB2D1E-681F-D12E-9B63-80FC1593FBDB}"/>
              </a:ext>
            </a:extLst>
          </p:cNvPr>
          <p:cNvSpPr>
            <a:spLocks noGrp="1"/>
          </p:cNvSpPr>
          <p:nvPr>
            <p:ph idx="1"/>
          </p:nvPr>
        </p:nvSpPr>
        <p:spPr>
          <a:xfrm>
            <a:off x="838200" y="1630496"/>
            <a:ext cx="10515600" cy="4884604"/>
          </a:xfrm>
        </p:spPr>
        <p:txBody>
          <a:bodyPr>
            <a:normAutofit fontScale="85000" lnSpcReduction="20000"/>
          </a:bodyPr>
          <a:lstStyle/>
          <a:p>
            <a:pPr marL="457200" lvl="1" indent="0" algn="thaiDist">
              <a:buNone/>
            </a:pPr>
            <a:r>
              <a:rPr lang="en-US" sz="2100" b="1" dirty="0">
                <a:solidFill>
                  <a:schemeClr val="tx1">
                    <a:alpha val="70000"/>
                  </a:schemeClr>
                </a:solidFill>
                <a:latin typeface="Arial" panose="020B0604020202020204" pitchFamily="34" charset="0"/>
                <a:cs typeface="Arial" panose="020B0604020202020204" pitchFamily="34" charset="0"/>
              </a:rPr>
              <a:t>1. Model Performance Metrics</a:t>
            </a:r>
          </a:p>
          <a:p>
            <a:pPr marL="457200" lvl="1" indent="0" algn="thaiDist">
              <a:buNone/>
            </a:pPr>
            <a:r>
              <a:rPr lang="en-US" sz="2100" b="1" dirty="0">
                <a:solidFill>
                  <a:schemeClr val="tx1">
                    <a:alpha val="70000"/>
                  </a:schemeClr>
                </a:solidFill>
                <a:latin typeface="Arial" panose="020B0604020202020204" pitchFamily="34" charset="0"/>
                <a:cs typeface="Arial" panose="020B0604020202020204" pitchFamily="34" charset="0"/>
              </a:rPr>
              <a:t>Mean Absolute Error (MAE)</a:t>
            </a:r>
            <a:r>
              <a:rPr lang="en-US" sz="2100" dirty="0">
                <a:solidFill>
                  <a:schemeClr val="tx1">
                    <a:alpha val="70000"/>
                  </a:schemeClr>
                </a:solidFill>
                <a:latin typeface="Arial" panose="020B0604020202020204" pitchFamily="34" charset="0"/>
                <a:cs typeface="Arial" panose="020B0604020202020204" pitchFamily="34" charset="0"/>
              </a:rPr>
              <a:t>: Achieved an MAE of </a:t>
            </a:r>
            <a:r>
              <a:rPr lang="en-US" sz="2100" b="1" dirty="0">
                <a:solidFill>
                  <a:schemeClr val="tx1">
                    <a:alpha val="70000"/>
                  </a:schemeClr>
                </a:solidFill>
                <a:latin typeface="Arial" panose="020B0604020202020204" pitchFamily="34" charset="0"/>
                <a:cs typeface="Arial" panose="020B0604020202020204" pitchFamily="34" charset="0"/>
              </a:rPr>
              <a:t>X INR</a:t>
            </a:r>
            <a:r>
              <a:rPr lang="en-US" sz="2100" dirty="0">
                <a:solidFill>
                  <a:schemeClr val="tx1">
                    <a:alpha val="70000"/>
                  </a:schemeClr>
                </a:solidFill>
                <a:latin typeface="Arial" panose="020B0604020202020204" pitchFamily="34" charset="0"/>
                <a:cs typeface="Arial" panose="020B0604020202020204" pitchFamily="34" charset="0"/>
              </a:rPr>
              <a:t>—indicates the average error in the model's predictions.</a:t>
            </a:r>
          </a:p>
          <a:p>
            <a:pPr marL="457200" lvl="1" indent="0" algn="thaiDist">
              <a:buNone/>
            </a:pPr>
            <a:r>
              <a:rPr lang="en-US" sz="2100" b="1" dirty="0">
                <a:solidFill>
                  <a:schemeClr val="tx1">
                    <a:alpha val="70000"/>
                  </a:schemeClr>
                </a:solidFill>
                <a:latin typeface="Arial" panose="020B0604020202020204" pitchFamily="34" charset="0"/>
                <a:cs typeface="Arial" panose="020B0604020202020204" pitchFamily="34" charset="0"/>
              </a:rPr>
              <a:t>Root Mean Squared Error (RMSE)</a:t>
            </a:r>
            <a:r>
              <a:rPr lang="en-US" sz="2100" dirty="0">
                <a:solidFill>
                  <a:schemeClr val="tx1">
                    <a:alpha val="70000"/>
                  </a:schemeClr>
                </a:solidFill>
                <a:latin typeface="Arial" panose="020B0604020202020204" pitchFamily="34" charset="0"/>
                <a:cs typeface="Arial" panose="020B0604020202020204" pitchFamily="34" charset="0"/>
              </a:rPr>
              <a:t>: RMSE was </a:t>
            </a:r>
            <a:r>
              <a:rPr lang="en-US" sz="2100" b="1" dirty="0">
                <a:solidFill>
                  <a:schemeClr val="tx1">
                    <a:alpha val="70000"/>
                  </a:schemeClr>
                </a:solidFill>
                <a:latin typeface="Arial" panose="020B0604020202020204" pitchFamily="34" charset="0"/>
                <a:cs typeface="Arial" panose="020B0604020202020204" pitchFamily="34" charset="0"/>
              </a:rPr>
              <a:t>Y INR</a:t>
            </a:r>
            <a:r>
              <a:rPr lang="en-US" sz="2100" dirty="0">
                <a:solidFill>
                  <a:schemeClr val="tx1">
                    <a:alpha val="70000"/>
                  </a:schemeClr>
                </a:solidFill>
                <a:latin typeface="Arial" panose="020B0604020202020204" pitchFamily="34" charset="0"/>
                <a:cs typeface="Arial" panose="020B0604020202020204" pitchFamily="34" charset="0"/>
              </a:rPr>
              <a:t>, reflecting the overall accuracy with a penalty for larger errors.</a:t>
            </a:r>
          </a:p>
          <a:p>
            <a:pPr marL="457200" lvl="1" indent="0" algn="thaiDist">
              <a:buNone/>
            </a:pPr>
            <a:r>
              <a:rPr lang="en-US" sz="2100" b="1" dirty="0">
                <a:solidFill>
                  <a:schemeClr val="tx1">
                    <a:alpha val="70000"/>
                  </a:schemeClr>
                </a:solidFill>
                <a:latin typeface="Arial" panose="020B0604020202020204" pitchFamily="34" charset="0"/>
                <a:cs typeface="Arial" panose="020B0604020202020204" pitchFamily="34" charset="0"/>
              </a:rPr>
              <a:t>R² Score</a:t>
            </a:r>
            <a:r>
              <a:rPr lang="en-US" sz="2100" dirty="0">
                <a:solidFill>
                  <a:schemeClr val="tx1">
                    <a:alpha val="70000"/>
                  </a:schemeClr>
                </a:solidFill>
                <a:latin typeface="Arial" panose="020B0604020202020204" pitchFamily="34" charset="0"/>
                <a:cs typeface="Arial" panose="020B0604020202020204" pitchFamily="34" charset="0"/>
              </a:rPr>
              <a:t>: R² score of </a:t>
            </a:r>
            <a:r>
              <a:rPr lang="en-US" sz="2100" b="1" dirty="0">
                <a:solidFill>
                  <a:schemeClr val="tx1">
                    <a:alpha val="70000"/>
                  </a:schemeClr>
                </a:solidFill>
                <a:latin typeface="Arial" panose="020B0604020202020204" pitchFamily="34" charset="0"/>
                <a:cs typeface="Arial" panose="020B0604020202020204" pitchFamily="34" charset="0"/>
              </a:rPr>
              <a:t>Z</a:t>
            </a:r>
            <a:r>
              <a:rPr lang="en-US" sz="2100" dirty="0">
                <a:solidFill>
                  <a:schemeClr val="tx1">
                    <a:alpha val="70000"/>
                  </a:schemeClr>
                </a:solidFill>
                <a:latin typeface="Arial" panose="020B0604020202020204" pitchFamily="34" charset="0"/>
                <a:cs typeface="Arial" panose="020B0604020202020204" pitchFamily="34" charset="0"/>
              </a:rPr>
              <a:t> (where </a:t>
            </a:r>
            <a:r>
              <a:rPr lang="en-US" sz="2100" b="1" dirty="0">
                <a:solidFill>
                  <a:schemeClr val="tx1">
                    <a:alpha val="70000"/>
                  </a:schemeClr>
                </a:solidFill>
                <a:latin typeface="Arial" panose="020B0604020202020204" pitchFamily="34" charset="0"/>
                <a:cs typeface="Arial" panose="020B0604020202020204" pitchFamily="34" charset="0"/>
              </a:rPr>
              <a:t>Z%</a:t>
            </a:r>
            <a:r>
              <a:rPr lang="en-US" sz="2100" dirty="0">
                <a:solidFill>
                  <a:schemeClr val="tx1">
                    <a:alpha val="70000"/>
                  </a:schemeClr>
                </a:solidFill>
                <a:latin typeface="Arial" panose="020B0604020202020204" pitchFamily="34" charset="0"/>
                <a:cs typeface="Arial" panose="020B0604020202020204" pitchFamily="34" charset="0"/>
              </a:rPr>
              <a:t> of the variance in stock prices was explained by the model), showing a moderate to strong fit.</a:t>
            </a:r>
          </a:p>
          <a:p>
            <a:pPr algn="thaiDist"/>
            <a:r>
              <a:rPr lang="en-US" sz="2100" b="1" dirty="0">
                <a:solidFill>
                  <a:schemeClr val="tx1">
                    <a:alpha val="70000"/>
                  </a:schemeClr>
                </a:solidFill>
                <a:latin typeface="Arial" panose="020B0604020202020204" pitchFamily="34" charset="0"/>
                <a:cs typeface="Arial" panose="020B0604020202020204" pitchFamily="34" charset="0"/>
              </a:rPr>
              <a:t>2. Visual Comparisons</a:t>
            </a:r>
          </a:p>
          <a:p>
            <a:pPr algn="thaiDist">
              <a:buFont typeface="Arial" panose="020B0604020202020204" pitchFamily="34" charset="0"/>
              <a:buChar char="•"/>
            </a:pPr>
            <a:r>
              <a:rPr lang="en-US" sz="2100" b="1" dirty="0">
                <a:solidFill>
                  <a:schemeClr val="tx1">
                    <a:alpha val="70000"/>
                  </a:schemeClr>
                </a:solidFill>
                <a:latin typeface="Arial" panose="020B0604020202020204" pitchFamily="34" charset="0"/>
                <a:cs typeface="Arial" panose="020B0604020202020204" pitchFamily="34" charset="0"/>
              </a:rPr>
              <a:t>Actual vs Predicted Stock Prices</a:t>
            </a:r>
            <a:r>
              <a:rPr lang="en-US" sz="2100" dirty="0">
                <a:solidFill>
                  <a:schemeClr val="tx1">
                    <a:alpha val="70000"/>
                  </a:schemeClr>
                </a:solidFill>
                <a:latin typeface="Arial" panose="020B0604020202020204" pitchFamily="34" charset="0"/>
                <a:cs typeface="Arial" panose="020B0604020202020204" pitchFamily="34" charset="0"/>
              </a:rPr>
              <a:t>:</a:t>
            </a:r>
          </a:p>
          <a:p>
            <a:pPr marL="742950" lvl="1" indent="-285750" algn="thaiDist">
              <a:buFont typeface="Arial" panose="020B0604020202020204" pitchFamily="34" charset="0"/>
              <a:buChar char="•"/>
            </a:pPr>
            <a:r>
              <a:rPr lang="en-US" sz="2100" i="1" dirty="0">
                <a:solidFill>
                  <a:schemeClr val="tx1">
                    <a:alpha val="70000"/>
                  </a:schemeClr>
                </a:solidFill>
                <a:latin typeface="Arial" panose="020B0604020202020204" pitchFamily="34" charset="0"/>
                <a:cs typeface="Arial" panose="020B0604020202020204" pitchFamily="34" charset="0"/>
              </a:rPr>
              <a:t>Description</a:t>
            </a:r>
            <a:r>
              <a:rPr lang="en-US" sz="2100" dirty="0">
                <a:solidFill>
                  <a:schemeClr val="tx1">
                    <a:alpha val="70000"/>
                  </a:schemeClr>
                </a:solidFill>
                <a:latin typeface="Arial" panose="020B0604020202020204" pitchFamily="34" charset="0"/>
                <a:cs typeface="Arial" panose="020B0604020202020204" pitchFamily="34" charset="0"/>
              </a:rPr>
              <a:t>: The graph shows the actual stock prices (blue) vs. predicted prices (red).</a:t>
            </a:r>
          </a:p>
          <a:p>
            <a:pPr marL="742950" lvl="1" indent="-285750" algn="thaiDist">
              <a:buFont typeface="Arial" panose="020B0604020202020204" pitchFamily="34" charset="0"/>
              <a:buChar char="•"/>
            </a:pPr>
            <a:r>
              <a:rPr lang="en-US" sz="2100" i="1" dirty="0">
                <a:solidFill>
                  <a:schemeClr val="tx1">
                    <a:alpha val="70000"/>
                  </a:schemeClr>
                </a:solidFill>
                <a:latin typeface="Arial" panose="020B0604020202020204" pitchFamily="34" charset="0"/>
                <a:cs typeface="Arial" panose="020B0604020202020204" pitchFamily="34" charset="0"/>
              </a:rPr>
              <a:t>Insight</a:t>
            </a:r>
            <a:r>
              <a:rPr lang="en-US" sz="2100" dirty="0">
                <a:solidFill>
                  <a:schemeClr val="tx1">
                    <a:alpha val="70000"/>
                  </a:schemeClr>
                </a:solidFill>
                <a:latin typeface="Arial" panose="020B0604020202020204" pitchFamily="34" charset="0"/>
                <a:cs typeface="Arial" panose="020B0604020202020204" pitchFamily="34" charset="0"/>
              </a:rPr>
              <a:t>: The model closely follows the actual prices but has deviations during high volatility.</a:t>
            </a:r>
          </a:p>
          <a:p>
            <a:pPr algn="thaiDist">
              <a:buFont typeface="Arial" panose="020B0604020202020204" pitchFamily="34" charset="0"/>
              <a:buChar char="•"/>
            </a:pPr>
            <a:r>
              <a:rPr lang="en-US" sz="2100" b="1" dirty="0">
                <a:solidFill>
                  <a:schemeClr val="tx1">
                    <a:alpha val="70000"/>
                  </a:schemeClr>
                </a:solidFill>
                <a:latin typeface="Arial" panose="020B0604020202020204" pitchFamily="34" charset="0"/>
                <a:cs typeface="Arial" panose="020B0604020202020204" pitchFamily="34" charset="0"/>
              </a:rPr>
              <a:t>Scatter Plot of Actual vs Predicted Values</a:t>
            </a:r>
            <a:r>
              <a:rPr lang="en-US" sz="2100" dirty="0">
                <a:solidFill>
                  <a:schemeClr val="tx1">
                    <a:alpha val="70000"/>
                  </a:schemeClr>
                </a:solidFill>
                <a:latin typeface="Arial" panose="020B0604020202020204" pitchFamily="34" charset="0"/>
                <a:cs typeface="Arial" panose="020B0604020202020204" pitchFamily="34" charset="0"/>
              </a:rPr>
              <a:t>:</a:t>
            </a:r>
          </a:p>
          <a:p>
            <a:pPr marL="742950" lvl="1" indent="-285750" algn="thaiDist">
              <a:buFont typeface="Arial" panose="020B0604020202020204" pitchFamily="34" charset="0"/>
              <a:buChar char="•"/>
            </a:pPr>
            <a:r>
              <a:rPr lang="en-US" sz="2100" i="1" dirty="0">
                <a:solidFill>
                  <a:schemeClr val="tx1">
                    <a:alpha val="70000"/>
                  </a:schemeClr>
                </a:solidFill>
                <a:latin typeface="Arial" panose="020B0604020202020204" pitchFamily="34" charset="0"/>
                <a:cs typeface="Arial" panose="020B0604020202020204" pitchFamily="34" charset="0"/>
              </a:rPr>
              <a:t>Description</a:t>
            </a:r>
            <a:r>
              <a:rPr lang="en-US" sz="2100" dirty="0">
                <a:solidFill>
                  <a:schemeClr val="tx1">
                    <a:alpha val="70000"/>
                  </a:schemeClr>
                </a:solidFill>
                <a:latin typeface="Arial" panose="020B0604020202020204" pitchFamily="34" charset="0"/>
                <a:cs typeface="Arial" panose="020B0604020202020204" pitchFamily="34" charset="0"/>
              </a:rPr>
              <a:t>: Shows the correlation between actual and predicted prices.</a:t>
            </a:r>
          </a:p>
          <a:p>
            <a:pPr marL="742950" lvl="1" indent="-285750" algn="thaiDist">
              <a:buFont typeface="Arial" panose="020B0604020202020204" pitchFamily="34" charset="0"/>
              <a:buChar char="•"/>
            </a:pPr>
            <a:r>
              <a:rPr lang="en-US" sz="2100" i="1" dirty="0">
                <a:solidFill>
                  <a:schemeClr val="tx1">
                    <a:alpha val="70000"/>
                  </a:schemeClr>
                </a:solidFill>
                <a:latin typeface="Arial" panose="020B0604020202020204" pitchFamily="34" charset="0"/>
                <a:cs typeface="Arial" panose="020B0604020202020204" pitchFamily="34" charset="0"/>
              </a:rPr>
              <a:t>Insight</a:t>
            </a:r>
            <a:r>
              <a:rPr lang="en-US" sz="2100" dirty="0">
                <a:solidFill>
                  <a:schemeClr val="tx1">
                    <a:alpha val="70000"/>
                  </a:schemeClr>
                </a:solidFill>
                <a:latin typeface="Arial" panose="020B0604020202020204" pitchFamily="34" charset="0"/>
                <a:cs typeface="Arial" panose="020B0604020202020204" pitchFamily="34" charset="0"/>
              </a:rPr>
              <a:t>: A general linear trend indicates effective predictions, though some scatter reflects occasional inaccuracies.</a:t>
            </a:r>
          </a:p>
          <a:p>
            <a:pPr marL="228600" indent="0">
              <a:buNone/>
            </a:pPr>
            <a:endParaRPr lang="en-IN" dirty="0"/>
          </a:p>
          <a:p>
            <a:pPr marL="228600" indent="0">
              <a:buNone/>
            </a:pPr>
            <a:endParaRPr lang="en-IN" dirty="0"/>
          </a:p>
          <a:p>
            <a:pPr marL="228600" indent="0">
              <a:buNone/>
            </a:pPr>
            <a:endParaRPr lang="en-IN" dirty="0"/>
          </a:p>
          <a:p>
            <a:pPr marL="228600" indent="0">
              <a:buNone/>
            </a:pPr>
            <a:endParaRPr lang="en-IN" dirty="0"/>
          </a:p>
        </p:txBody>
      </p:sp>
    </p:spTree>
    <p:extLst>
      <p:ext uri="{BB962C8B-B14F-4D97-AF65-F5344CB8AC3E}">
        <p14:creationId xmlns:p14="http://schemas.microsoft.com/office/powerpoint/2010/main" val="311473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0AEB14-8DA1-E11C-4531-3D1E387E3A86}"/>
              </a:ext>
            </a:extLst>
          </p:cNvPr>
          <p:cNvSpPr>
            <a:spLocks noGrp="1"/>
          </p:cNvSpPr>
          <p:nvPr>
            <p:ph idx="1"/>
          </p:nvPr>
        </p:nvSpPr>
        <p:spPr>
          <a:xfrm>
            <a:off x="838200" y="653143"/>
            <a:ext cx="10515600" cy="5523820"/>
          </a:xfrm>
        </p:spPr>
        <p:txBody>
          <a:bodyPr>
            <a:normAutofit/>
          </a:bodyPr>
          <a:lstStyle/>
          <a:p>
            <a:pPr marL="228600" indent="0">
              <a:buNone/>
            </a:pPr>
            <a:r>
              <a:rPr lang="en-IN" b="1" dirty="0">
                <a:solidFill>
                  <a:schemeClr val="tx1">
                    <a:alpha val="70000"/>
                  </a:schemeClr>
                </a:solidFill>
                <a:latin typeface="Arial" panose="020B0604020202020204" pitchFamily="34" charset="0"/>
                <a:cs typeface="Arial" panose="020B0604020202020204" pitchFamily="34" charset="0"/>
              </a:rPr>
              <a:t>TCS </a:t>
            </a:r>
          </a:p>
          <a:p>
            <a:pPr marL="228600" indent="0">
              <a:buNone/>
            </a:pPr>
            <a:r>
              <a:rPr lang="en-US" sz="2000" b="1" u="sng" dirty="0">
                <a:solidFill>
                  <a:schemeClr val="tx1">
                    <a:alpha val="70000"/>
                  </a:schemeClr>
                </a:solidFill>
                <a:latin typeface="Arial" panose="020B0604020202020204" pitchFamily="34" charset="0"/>
                <a:cs typeface="Arial" panose="020B0604020202020204" pitchFamily="34" charset="0"/>
              </a:rPr>
              <a:t>Actual vs Predicted Stock Prices</a:t>
            </a:r>
            <a:r>
              <a:rPr lang="en-US" sz="2000" u="sng" dirty="0">
                <a:solidFill>
                  <a:schemeClr val="tx1">
                    <a:alpha val="70000"/>
                  </a:schemeClr>
                </a:solidFill>
                <a:latin typeface="Arial" panose="020B0604020202020204" pitchFamily="34" charset="0"/>
                <a:cs typeface="Arial" panose="020B0604020202020204" pitchFamily="34" charset="0"/>
              </a:rPr>
              <a:t>:</a:t>
            </a:r>
          </a:p>
          <a:p>
            <a:pPr marL="228600" indent="0">
              <a:buNone/>
            </a:pPr>
            <a:endParaRPr lang="en-IN" dirty="0">
              <a:solidFill>
                <a:schemeClr val="tx1">
                  <a:alpha val="7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C56155D-1814-4425-A38B-92301BA1235F}"/>
              </a:ext>
            </a:extLst>
          </p:cNvPr>
          <p:cNvPicPr/>
          <p:nvPr/>
        </p:nvPicPr>
        <p:blipFill>
          <a:blip r:embed="rId2"/>
          <a:stretch>
            <a:fillRect/>
          </a:stretch>
        </p:blipFill>
        <p:spPr>
          <a:xfrm>
            <a:off x="1746647" y="1697832"/>
            <a:ext cx="8698706" cy="4650581"/>
          </a:xfrm>
          <a:prstGeom prst="rect">
            <a:avLst/>
          </a:prstGeom>
        </p:spPr>
      </p:pic>
    </p:spTree>
    <p:extLst>
      <p:ext uri="{BB962C8B-B14F-4D97-AF65-F5344CB8AC3E}">
        <p14:creationId xmlns:p14="http://schemas.microsoft.com/office/powerpoint/2010/main" val="139842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D4C90-7B7A-C27C-3FC5-FA9C90799C7F}"/>
              </a:ext>
            </a:extLst>
          </p:cNvPr>
          <p:cNvSpPr>
            <a:spLocks noGrp="1"/>
          </p:cNvSpPr>
          <p:nvPr>
            <p:ph idx="1"/>
          </p:nvPr>
        </p:nvSpPr>
        <p:spPr>
          <a:xfrm>
            <a:off x="838200" y="661012"/>
            <a:ext cx="10515600" cy="5515951"/>
          </a:xfrm>
        </p:spPr>
        <p:txBody>
          <a:bodyPr>
            <a:normAutofit/>
          </a:bodyPr>
          <a:lstStyle/>
          <a:p>
            <a:pPr marL="228600" indent="0">
              <a:buNone/>
            </a:pPr>
            <a:r>
              <a:rPr lang="en-US" sz="2000" b="1" u="sng" dirty="0">
                <a:solidFill>
                  <a:schemeClr val="tx1">
                    <a:alpha val="70000"/>
                  </a:schemeClr>
                </a:solidFill>
                <a:latin typeface="Arial" panose="020B0604020202020204" pitchFamily="34" charset="0"/>
                <a:cs typeface="Arial" panose="020B0604020202020204" pitchFamily="34" charset="0"/>
              </a:rPr>
              <a:t>Scatter Plot of Actual vs Predicted Values</a:t>
            </a:r>
            <a:r>
              <a:rPr lang="en-US" sz="2000" u="sng" dirty="0">
                <a:solidFill>
                  <a:schemeClr val="tx1">
                    <a:alpha val="70000"/>
                  </a:schemeClr>
                </a:solidFill>
                <a:latin typeface="Arial" panose="020B0604020202020204" pitchFamily="34" charset="0"/>
                <a:cs typeface="Arial" panose="020B0604020202020204" pitchFamily="34" charset="0"/>
              </a:rPr>
              <a:t>:</a:t>
            </a:r>
          </a:p>
          <a:p>
            <a:pPr marL="228600" indent="0">
              <a:buNone/>
            </a:pPr>
            <a:endParaRPr lang="en-IN" dirty="0"/>
          </a:p>
        </p:txBody>
      </p:sp>
      <p:pic>
        <p:nvPicPr>
          <p:cNvPr id="5" name="Picture 4">
            <a:extLst>
              <a:ext uri="{FF2B5EF4-FFF2-40B4-BE49-F238E27FC236}">
                <a16:creationId xmlns:a16="http://schemas.microsoft.com/office/drawing/2014/main" id="{C36755C9-48DC-453A-AF5D-9FA8C5739C1E}"/>
              </a:ext>
            </a:extLst>
          </p:cNvPr>
          <p:cNvPicPr/>
          <p:nvPr/>
        </p:nvPicPr>
        <p:blipFill>
          <a:blip r:embed="rId2"/>
          <a:stretch>
            <a:fillRect/>
          </a:stretch>
        </p:blipFill>
        <p:spPr>
          <a:xfrm>
            <a:off x="1281112" y="1676705"/>
            <a:ext cx="4005263" cy="3484563"/>
          </a:xfrm>
          <a:prstGeom prst="rect">
            <a:avLst/>
          </a:prstGeom>
        </p:spPr>
      </p:pic>
      <p:pic>
        <p:nvPicPr>
          <p:cNvPr id="6" name="Picture 5">
            <a:extLst>
              <a:ext uri="{FF2B5EF4-FFF2-40B4-BE49-F238E27FC236}">
                <a16:creationId xmlns:a16="http://schemas.microsoft.com/office/drawing/2014/main" id="{9D4D5CD1-5D15-49AE-92B9-9859F55448C8}"/>
              </a:ext>
            </a:extLst>
          </p:cNvPr>
          <p:cNvPicPr/>
          <p:nvPr/>
        </p:nvPicPr>
        <p:blipFill>
          <a:blip r:embed="rId3"/>
          <a:stretch>
            <a:fillRect/>
          </a:stretch>
        </p:blipFill>
        <p:spPr>
          <a:xfrm>
            <a:off x="6696076" y="1676704"/>
            <a:ext cx="4005262" cy="3484563"/>
          </a:xfrm>
          <a:prstGeom prst="rect">
            <a:avLst/>
          </a:prstGeom>
        </p:spPr>
      </p:pic>
    </p:spTree>
    <p:extLst>
      <p:ext uri="{BB962C8B-B14F-4D97-AF65-F5344CB8AC3E}">
        <p14:creationId xmlns:p14="http://schemas.microsoft.com/office/powerpoint/2010/main" val="330878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3E34-E9C7-4B6B-A96A-DDA80EEF5A4F}"/>
              </a:ext>
            </a:extLst>
          </p:cNvPr>
          <p:cNvSpPr>
            <a:spLocks noGrp="1"/>
          </p:cNvSpPr>
          <p:nvPr>
            <p:ph type="title"/>
          </p:nvPr>
        </p:nvSpPr>
        <p:spPr/>
        <p:txBody>
          <a:bodyPr>
            <a:normAutofit fontScale="90000"/>
          </a:bodyPr>
          <a:lstStyle/>
          <a:p>
            <a:pPr marL="228600" indent="0"/>
            <a:r>
              <a:rPr lang="en-IN" sz="3100" b="1" dirty="0">
                <a:solidFill>
                  <a:schemeClr val="tx1">
                    <a:alpha val="70000"/>
                  </a:schemeClr>
                </a:solidFill>
                <a:latin typeface="Arial" panose="020B0604020202020204" pitchFamily="34" charset="0"/>
                <a:cs typeface="Arial" panose="020B0604020202020204" pitchFamily="34" charset="0"/>
              </a:rPr>
              <a:t>ADANI PORTS</a:t>
            </a:r>
            <a:br>
              <a:rPr lang="en-IN" sz="2000" b="1" dirty="0">
                <a:solidFill>
                  <a:schemeClr val="tx1">
                    <a:alpha val="70000"/>
                  </a:schemeClr>
                </a:solidFill>
                <a:latin typeface="Arial" panose="020B0604020202020204" pitchFamily="34" charset="0"/>
                <a:cs typeface="Arial" panose="020B0604020202020204" pitchFamily="34" charset="0"/>
              </a:rPr>
            </a:br>
            <a:r>
              <a:rPr lang="en-US" sz="2200" b="1" u="sng" dirty="0">
                <a:solidFill>
                  <a:schemeClr val="tx1">
                    <a:alpha val="70000"/>
                  </a:schemeClr>
                </a:solidFill>
                <a:latin typeface="Arial" panose="020B0604020202020204" pitchFamily="34" charset="0"/>
                <a:cs typeface="Arial" panose="020B0604020202020204" pitchFamily="34" charset="0"/>
              </a:rPr>
              <a:t>Actual vs Predicted Stock Prices</a:t>
            </a:r>
            <a:r>
              <a:rPr lang="en-US" sz="2200" u="sng" dirty="0">
                <a:solidFill>
                  <a:schemeClr val="tx1">
                    <a:alpha val="70000"/>
                  </a:schemeClr>
                </a:solidFill>
                <a:latin typeface="Arial" panose="020B0604020202020204" pitchFamily="34" charset="0"/>
                <a:cs typeface="Arial" panose="020B0604020202020204" pitchFamily="34" charset="0"/>
              </a:rPr>
              <a:t>:</a:t>
            </a:r>
            <a:br>
              <a:rPr lang="en-US" sz="5400" u="sng" dirty="0">
                <a:solidFill>
                  <a:schemeClr val="tx1">
                    <a:alpha val="70000"/>
                  </a:schemeClr>
                </a:solidFill>
                <a:latin typeface="Arial" panose="020B0604020202020204" pitchFamily="34" charset="0"/>
                <a:cs typeface="Arial" panose="020B0604020202020204" pitchFamily="34" charset="0"/>
              </a:rPr>
            </a:br>
            <a:endParaRPr lang="en-US" dirty="0"/>
          </a:p>
        </p:txBody>
      </p:sp>
      <p:pic>
        <p:nvPicPr>
          <p:cNvPr id="3" name="Picture 2">
            <a:extLst>
              <a:ext uri="{FF2B5EF4-FFF2-40B4-BE49-F238E27FC236}">
                <a16:creationId xmlns:a16="http://schemas.microsoft.com/office/drawing/2014/main" id="{039D5284-FC39-478A-9673-0535818B4943}"/>
              </a:ext>
            </a:extLst>
          </p:cNvPr>
          <p:cNvPicPr/>
          <p:nvPr/>
        </p:nvPicPr>
        <p:blipFill>
          <a:blip r:embed="rId2"/>
          <a:stretch>
            <a:fillRect/>
          </a:stretch>
        </p:blipFill>
        <p:spPr>
          <a:xfrm>
            <a:off x="1788318" y="1343025"/>
            <a:ext cx="8615363" cy="4833938"/>
          </a:xfrm>
          <a:prstGeom prst="rect">
            <a:avLst/>
          </a:prstGeom>
        </p:spPr>
      </p:pic>
    </p:spTree>
    <p:extLst>
      <p:ext uri="{BB962C8B-B14F-4D97-AF65-F5344CB8AC3E}">
        <p14:creationId xmlns:p14="http://schemas.microsoft.com/office/powerpoint/2010/main" val="257062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640E-5803-4F59-B565-BC3A6DE33105}"/>
              </a:ext>
            </a:extLst>
          </p:cNvPr>
          <p:cNvSpPr>
            <a:spLocks noGrp="1"/>
          </p:cNvSpPr>
          <p:nvPr>
            <p:ph type="title"/>
          </p:nvPr>
        </p:nvSpPr>
        <p:spPr>
          <a:xfrm>
            <a:off x="838200" y="923131"/>
            <a:ext cx="10515600" cy="1325563"/>
          </a:xfrm>
        </p:spPr>
        <p:txBody>
          <a:bodyPr>
            <a:normAutofit/>
          </a:bodyPr>
          <a:lstStyle/>
          <a:p>
            <a:r>
              <a:rPr lang="en-US" sz="2000" b="1" u="sng" dirty="0">
                <a:solidFill>
                  <a:schemeClr val="tx1">
                    <a:alpha val="70000"/>
                  </a:schemeClr>
                </a:solidFill>
                <a:latin typeface="Arial" panose="020B0604020202020204" pitchFamily="34" charset="0"/>
                <a:cs typeface="Arial" panose="020B0604020202020204" pitchFamily="34" charset="0"/>
              </a:rPr>
              <a:t>Scatter Plot of Actual vs Predicted Values</a:t>
            </a:r>
            <a:r>
              <a:rPr lang="en-US" sz="2000" u="sng" dirty="0">
                <a:solidFill>
                  <a:schemeClr val="tx1">
                    <a:alpha val="70000"/>
                  </a:schemeClr>
                </a:solidFill>
                <a:latin typeface="Arial" panose="020B0604020202020204" pitchFamily="34" charset="0"/>
                <a:cs typeface="Arial" panose="020B0604020202020204" pitchFamily="34" charset="0"/>
              </a:rPr>
              <a:t>:</a:t>
            </a:r>
            <a:br>
              <a:rPr lang="en-US" sz="5400" u="sng" dirty="0">
                <a:solidFill>
                  <a:schemeClr val="tx1">
                    <a:alpha val="70000"/>
                  </a:schemeClr>
                </a:solidFill>
                <a:latin typeface="Arial" panose="020B0604020202020204" pitchFamily="34" charset="0"/>
                <a:cs typeface="Arial" panose="020B0604020202020204" pitchFamily="34" charset="0"/>
              </a:rPr>
            </a:br>
            <a:endParaRPr lang="en-US" dirty="0"/>
          </a:p>
        </p:txBody>
      </p:sp>
      <p:pic>
        <p:nvPicPr>
          <p:cNvPr id="3" name="Picture 2">
            <a:extLst>
              <a:ext uri="{FF2B5EF4-FFF2-40B4-BE49-F238E27FC236}">
                <a16:creationId xmlns:a16="http://schemas.microsoft.com/office/drawing/2014/main" id="{49E340CC-941B-4206-A9F7-A488B0F0C110}"/>
              </a:ext>
            </a:extLst>
          </p:cNvPr>
          <p:cNvPicPr/>
          <p:nvPr/>
        </p:nvPicPr>
        <p:blipFill>
          <a:blip r:embed="rId2"/>
          <a:stretch>
            <a:fillRect/>
          </a:stretch>
        </p:blipFill>
        <p:spPr>
          <a:xfrm>
            <a:off x="1077277" y="1852454"/>
            <a:ext cx="4223385" cy="3656648"/>
          </a:xfrm>
          <a:prstGeom prst="rect">
            <a:avLst/>
          </a:prstGeom>
        </p:spPr>
      </p:pic>
      <p:pic>
        <p:nvPicPr>
          <p:cNvPr id="4" name="Picture 3">
            <a:extLst>
              <a:ext uri="{FF2B5EF4-FFF2-40B4-BE49-F238E27FC236}">
                <a16:creationId xmlns:a16="http://schemas.microsoft.com/office/drawing/2014/main" id="{A62AA27F-68A2-4275-919C-9EC4AF98CED3}"/>
              </a:ext>
            </a:extLst>
          </p:cNvPr>
          <p:cNvPicPr/>
          <p:nvPr/>
        </p:nvPicPr>
        <p:blipFill>
          <a:blip r:embed="rId3"/>
          <a:stretch>
            <a:fillRect/>
          </a:stretch>
        </p:blipFill>
        <p:spPr>
          <a:xfrm>
            <a:off x="6440612" y="1996916"/>
            <a:ext cx="4564378" cy="3367723"/>
          </a:xfrm>
          <a:prstGeom prst="rect">
            <a:avLst/>
          </a:prstGeom>
        </p:spPr>
      </p:pic>
    </p:spTree>
    <p:extLst>
      <p:ext uri="{BB962C8B-B14F-4D97-AF65-F5344CB8AC3E}">
        <p14:creationId xmlns:p14="http://schemas.microsoft.com/office/powerpoint/2010/main" val="53536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13E0-E5B9-4F42-978F-705334FD107F}"/>
              </a:ext>
            </a:extLst>
          </p:cNvPr>
          <p:cNvSpPr>
            <a:spLocks noGrp="1"/>
          </p:cNvSpPr>
          <p:nvPr>
            <p:ph type="title"/>
          </p:nvPr>
        </p:nvSpPr>
        <p:spPr>
          <a:xfrm>
            <a:off x="838200" y="374650"/>
            <a:ext cx="10515600" cy="1325563"/>
          </a:xfrm>
        </p:spPr>
        <p:txBody>
          <a:bodyPr>
            <a:normAutofit/>
          </a:bodyPr>
          <a:lstStyle/>
          <a:p>
            <a:r>
              <a:rPr lang="en-IN" sz="2800" b="1" dirty="0">
                <a:solidFill>
                  <a:schemeClr val="tx1">
                    <a:alpha val="70000"/>
                  </a:schemeClr>
                </a:solidFill>
                <a:latin typeface="Arial" panose="020B0604020202020204" pitchFamily="34" charset="0"/>
                <a:cs typeface="Arial" panose="020B0604020202020204" pitchFamily="34" charset="0"/>
              </a:rPr>
              <a:t>VODAFONE IDEA</a:t>
            </a:r>
            <a:br>
              <a:rPr lang="en-IN" sz="4800" b="1" dirty="0">
                <a:solidFill>
                  <a:schemeClr val="tx1">
                    <a:alpha val="70000"/>
                  </a:schemeClr>
                </a:solidFill>
                <a:latin typeface="Arial" panose="020B0604020202020204" pitchFamily="34" charset="0"/>
                <a:cs typeface="Arial" panose="020B0604020202020204" pitchFamily="34" charset="0"/>
              </a:rPr>
            </a:br>
            <a:r>
              <a:rPr lang="en-US" sz="2000" b="1" u="sng" dirty="0">
                <a:solidFill>
                  <a:schemeClr val="tx1">
                    <a:alpha val="70000"/>
                  </a:schemeClr>
                </a:solidFill>
                <a:latin typeface="Arial" panose="020B0604020202020204" pitchFamily="34" charset="0"/>
                <a:cs typeface="Arial" panose="020B0604020202020204" pitchFamily="34" charset="0"/>
              </a:rPr>
              <a:t>Actual vs Predicted Stock Prices</a:t>
            </a:r>
            <a:r>
              <a:rPr lang="en-US" sz="2000" u="sng" dirty="0">
                <a:solidFill>
                  <a:schemeClr val="tx1">
                    <a:alpha val="70000"/>
                  </a:schemeClr>
                </a:solidFill>
                <a:latin typeface="Arial" panose="020B0604020202020204" pitchFamily="34" charset="0"/>
                <a:cs typeface="Arial" panose="020B0604020202020204" pitchFamily="34" charset="0"/>
              </a:rPr>
              <a:t>:</a:t>
            </a:r>
            <a:endParaRPr lang="en-US" sz="2000" dirty="0"/>
          </a:p>
        </p:txBody>
      </p:sp>
      <p:pic>
        <p:nvPicPr>
          <p:cNvPr id="3" name="Picture 2">
            <a:extLst>
              <a:ext uri="{FF2B5EF4-FFF2-40B4-BE49-F238E27FC236}">
                <a16:creationId xmlns:a16="http://schemas.microsoft.com/office/drawing/2014/main" id="{E7BF0B09-3AD7-47F2-97DD-2FC86E2A5656}"/>
              </a:ext>
            </a:extLst>
          </p:cNvPr>
          <p:cNvPicPr/>
          <p:nvPr/>
        </p:nvPicPr>
        <p:blipFill>
          <a:blip r:embed="rId2"/>
          <a:stretch>
            <a:fillRect/>
          </a:stretch>
        </p:blipFill>
        <p:spPr>
          <a:xfrm>
            <a:off x="2017256" y="1508289"/>
            <a:ext cx="8157487" cy="4792401"/>
          </a:xfrm>
          <a:prstGeom prst="rect">
            <a:avLst/>
          </a:prstGeom>
        </p:spPr>
      </p:pic>
    </p:spTree>
    <p:extLst>
      <p:ext uri="{BB962C8B-B14F-4D97-AF65-F5344CB8AC3E}">
        <p14:creationId xmlns:p14="http://schemas.microsoft.com/office/powerpoint/2010/main" val="375948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B1A7-4D3C-468F-B488-EE9C232A2939}"/>
              </a:ext>
            </a:extLst>
          </p:cNvPr>
          <p:cNvSpPr>
            <a:spLocks noGrp="1"/>
          </p:cNvSpPr>
          <p:nvPr>
            <p:ph type="title"/>
          </p:nvPr>
        </p:nvSpPr>
        <p:spPr>
          <a:xfrm>
            <a:off x="838200" y="497997"/>
            <a:ext cx="10515600" cy="1325563"/>
          </a:xfrm>
        </p:spPr>
        <p:txBody>
          <a:bodyPr>
            <a:noAutofit/>
          </a:bodyPr>
          <a:lstStyle/>
          <a:p>
            <a:r>
              <a:rPr lang="en-US" sz="2000" b="1" u="sng" dirty="0">
                <a:solidFill>
                  <a:schemeClr val="tx1">
                    <a:alpha val="70000"/>
                  </a:schemeClr>
                </a:solidFill>
                <a:latin typeface="Arial" panose="020B0604020202020204" pitchFamily="34" charset="0"/>
                <a:cs typeface="Arial" panose="020B0604020202020204" pitchFamily="34" charset="0"/>
              </a:rPr>
              <a:t>Scatter Plot of Actual vs Predicted Values</a:t>
            </a:r>
            <a:r>
              <a:rPr lang="en-US" sz="2000" u="sng" dirty="0">
                <a:solidFill>
                  <a:schemeClr val="tx1">
                    <a:alpha val="70000"/>
                  </a:schemeClr>
                </a:solidFill>
                <a:latin typeface="Arial" panose="020B0604020202020204" pitchFamily="34" charset="0"/>
                <a:cs typeface="Arial" panose="020B0604020202020204" pitchFamily="34" charset="0"/>
              </a:rPr>
              <a:t>:</a:t>
            </a:r>
            <a:endParaRPr lang="en-US" sz="2000" dirty="0"/>
          </a:p>
        </p:txBody>
      </p:sp>
      <p:pic>
        <p:nvPicPr>
          <p:cNvPr id="3" name="Picture 2">
            <a:extLst>
              <a:ext uri="{FF2B5EF4-FFF2-40B4-BE49-F238E27FC236}">
                <a16:creationId xmlns:a16="http://schemas.microsoft.com/office/drawing/2014/main" id="{71D94A6A-AA8F-434E-9432-16EAC73F01F5}"/>
              </a:ext>
            </a:extLst>
          </p:cNvPr>
          <p:cNvPicPr/>
          <p:nvPr/>
        </p:nvPicPr>
        <p:blipFill>
          <a:blip r:embed="rId2"/>
          <a:stretch>
            <a:fillRect/>
          </a:stretch>
        </p:blipFill>
        <p:spPr>
          <a:xfrm>
            <a:off x="1147762" y="1823560"/>
            <a:ext cx="4224337" cy="3605689"/>
          </a:xfrm>
          <a:prstGeom prst="rect">
            <a:avLst/>
          </a:prstGeom>
        </p:spPr>
      </p:pic>
      <p:pic>
        <p:nvPicPr>
          <p:cNvPr id="4" name="Picture 3">
            <a:extLst>
              <a:ext uri="{FF2B5EF4-FFF2-40B4-BE49-F238E27FC236}">
                <a16:creationId xmlns:a16="http://schemas.microsoft.com/office/drawing/2014/main" id="{05D34DC4-7B37-4A6C-BCF1-AD56405E1F12}"/>
              </a:ext>
            </a:extLst>
          </p:cNvPr>
          <p:cNvPicPr/>
          <p:nvPr/>
        </p:nvPicPr>
        <p:blipFill>
          <a:blip r:embed="rId3"/>
          <a:stretch>
            <a:fillRect/>
          </a:stretch>
        </p:blipFill>
        <p:spPr>
          <a:xfrm>
            <a:off x="6819904" y="1823561"/>
            <a:ext cx="4067172" cy="3605688"/>
          </a:xfrm>
          <a:prstGeom prst="rect">
            <a:avLst/>
          </a:prstGeom>
        </p:spPr>
      </p:pic>
    </p:spTree>
    <p:extLst>
      <p:ext uri="{BB962C8B-B14F-4D97-AF65-F5344CB8AC3E}">
        <p14:creationId xmlns:p14="http://schemas.microsoft.com/office/powerpoint/2010/main" val="2489475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8225-C8FD-A377-3B3C-6F522B7090D0}"/>
              </a:ext>
            </a:extLst>
          </p:cNvPr>
          <p:cNvSpPr>
            <a:spLocks noGrp="1"/>
          </p:cNvSpPr>
          <p:nvPr>
            <p:ph type="title"/>
          </p:nvPr>
        </p:nvSpPr>
        <p:spPr>
          <a:xfrm>
            <a:off x="838200" y="681038"/>
            <a:ext cx="10515600" cy="806240"/>
          </a:xfrm>
        </p:spPr>
        <p:txBody>
          <a:bodyPr>
            <a:normAutofit/>
          </a:bodyPr>
          <a:lstStyle/>
          <a:p>
            <a:r>
              <a:rPr lang="en-IN" sz="4000" dirty="0"/>
              <a:t>CONCLUSION &amp; FUTURE DEVELOPMENT</a:t>
            </a:r>
          </a:p>
        </p:txBody>
      </p:sp>
      <p:sp>
        <p:nvSpPr>
          <p:cNvPr id="3" name="Content Placeholder 2">
            <a:extLst>
              <a:ext uri="{FF2B5EF4-FFF2-40B4-BE49-F238E27FC236}">
                <a16:creationId xmlns:a16="http://schemas.microsoft.com/office/drawing/2014/main" id="{D9709F26-31CB-3F7F-A5BF-9CDB79E1953E}"/>
              </a:ext>
            </a:extLst>
          </p:cNvPr>
          <p:cNvSpPr>
            <a:spLocks noGrp="1"/>
          </p:cNvSpPr>
          <p:nvPr>
            <p:ph idx="1"/>
          </p:nvPr>
        </p:nvSpPr>
        <p:spPr>
          <a:xfrm>
            <a:off x="319489" y="1377107"/>
            <a:ext cx="11034311" cy="5089793"/>
          </a:xfrm>
        </p:spPr>
        <p:txBody>
          <a:bodyPr>
            <a:noAutofit/>
          </a:bodyPr>
          <a:lstStyle/>
          <a:p>
            <a:r>
              <a:rPr lang="en-US" sz="1600" b="1" dirty="0">
                <a:solidFill>
                  <a:schemeClr val="tx1">
                    <a:alpha val="70000"/>
                  </a:schemeClr>
                </a:solidFill>
                <a:latin typeface="Arial" panose="020B0604020202020204" pitchFamily="34" charset="0"/>
                <a:cs typeface="Arial" panose="020B0604020202020204" pitchFamily="34" charset="0"/>
              </a:rPr>
              <a:t>Conclusion</a:t>
            </a:r>
          </a:p>
          <a:p>
            <a:pPr>
              <a:buFont typeface="Arial" panose="020B0604020202020204" pitchFamily="34" charset="0"/>
              <a:buChar char="•"/>
            </a:pPr>
            <a:r>
              <a:rPr lang="en-US" sz="1600" b="1" dirty="0">
                <a:solidFill>
                  <a:schemeClr val="tx1">
                    <a:alpha val="70000"/>
                  </a:schemeClr>
                </a:solidFill>
                <a:latin typeface="Arial" panose="020B0604020202020204" pitchFamily="34" charset="0"/>
                <a:cs typeface="Arial" panose="020B0604020202020204" pitchFamily="34" charset="0"/>
              </a:rPr>
              <a:t>Project Summary</a:t>
            </a:r>
            <a:r>
              <a:rPr lang="en-US" sz="1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Developed a stock price prediction model using a hybrid LSTM-CNN architecture on historical data, focusing on capturing trends and reducing prediction errors.</a:t>
            </a:r>
          </a:p>
          <a:p>
            <a:pPr>
              <a:buFont typeface="Arial" panose="020B0604020202020204" pitchFamily="34" charset="0"/>
              <a:buChar char="•"/>
            </a:pPr>
            <a:r>
              <a:rPr lang="en-US" sz="1600" b="1" dirty="0">
                <a:solidFill>
                  <a:schemeClr val="tx1">
                    <a:alpha val="70000"/>
                  </a:schemeClr>
                </a:solidFill>
                <a:latin typeface="Arial" panose="020B0604020202020204" pitchFamily="34" charset="0"/>
                <a:cs typeface="Arial" panose="020B0604020202020204" pitchFamily="34" charset="0"/>
              </a:rPr>
              <a:t>Model Performance</a:t>
            </a:r>
            <a:r>
              <a:rPr lang="en-US" sz="1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Achieved satisfactory prediction accuracy with key metrics: MAE, RMSE, and R² scores. Model was effective at capturing long-term trends but struggled with sudden market changes.</a:t>
            </a:r>
          </a:p>
          <a:p>
            <a:pPr>
              <a:buFont typeface="Arial" panose="020B0604020202020204" pitchFamily="34" charset="0"/>
              <a:buChar char="•"/>
            </a:pPr>
            <a:r>
              <a:rPr lang="en-US" sz="1600" b="1" dirty="0">
                <a:solidFill>
                  <a:schemeClr val="tx1">
                    <a:alpha val="70000"/>
                  </a:schemeClr>
                </a:solidFill>
                <a:latin typeface="Arial" panose="020B0604020202020204" pitchFamily="34" charset="0"/>
                <a:cs typeface="Arial" panose="020B0604020202020204" pitchFamily="34" charset="0"/>
              </a:rPr>
              <a:t>Key Takeaways</a:t>
            </a:r>
            <a:r>
              <a:rPr lang="en-US" sz="1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The model’s performance demonstrates the potential of deep learning in financial forecasting, though there is a trade-off between complexity and interpretability.</a:t>
            </a:r>
          </a:p>
          <a:p>
            <a:r>
              <a:rPr lang="en-US" sz="1600" b="1" dirty="0">
                <a:solidFill>
                  <a:schemeClr val="tx1">
                    <a:alpha val="70000"/>
                  </a:schemeClr>
                </a:solidFill>
                <a:latin typeface="Arial" panose="020B0604020202020204" pitchFamily="34" charset="0"/>
                <a:cs typeface="Arial" panose="020B0604020202020204" pitchFamily="34" charset="0"/>
              </a:rPr>
              <a:t>Limitations</a:t>
            </a:r>
          </a:p>
          <a:p>
            <a:pPr>
              <a:buFont typeface="Arial" panose="020B0604020202020204" pitchFamily="34" charset="0"/>
              <a:buChar char="•"/>
            </a:pPr>
            <a:r>
              <a:rPr lang="en-US" sz="1600" b="1" dirty="0">
                <a:solidFill>
                  <a:schemeClr val="tx1">
                    <a:alpha val="70000"/>
                  </a:schemeClr>
                </a:solidFill>
                <a:latin typeface="Arial" panose="020B0604020202020204" pitchFamily="34" charset="0"/>
                <a:cs typeface="Arial" panose="020B0604020202020204" pitchFamily="34" charset="0"/>
              </a:rPr>
              <a:t>Sensitivity to Volatility</a:t>
            </a:r>
            <a:r>
              <a:rPr lang="en-US" sz="1600" dirty="0">
                <a:solidFill>
                  <a:schemeClr val="tx1">
                    <a:alpha val="70000"/>
                  </a:schemeClr>
                </a:solidFill>
                <a:latin typeface="Arial" panose="020B0604020202020204" pitchFamily="34" charset="0"/>
                <a:cs typeface="Arial" panose="020B0604020202020204" pitchFamily="34" charset="0"/>
              </a:rPr>
              <a:t>: Model accuracy declines during high volatility, highlighting the challenge of unpredictable market events.</a:t>
            </a:r>
          </a:p>
          <a:p>
            <a:pPr>
              <a:buFont typeface="Arial" panose="020B0604020202020204" pitchFamily="34" charset="0"/>
              <a:buChar char="•"/>
            </a:pPr>
            <a:r>
              <a:rPr lang="en-US" sz="1600" b="1" dirty="0">
                <a:solidFill>
                  <a:schemeClr val="tx1">
                    <a:alpha val="70000"/>
                  </a:schemeClr>
                </a:solidFill>
                <a:latin typeface="Arial" panose="020B0604020202020204" pitchFamily="34" charset="0"/>
                <a:cs typeface="Arial" panose="020B0604020202020204" pitchFamily="34" charset="0"/>
              </a:rPr>
              <a:t>Limited Feature Set</a:t>
            </a:r>
            <a:r>
              <a:rPr lang="en-US" sz="1600" dirty="0">
                <a:solidFill>
                  <a:schemeClr val="tx1">
                    <a:alpha val="70000"/>
                  </a:schemeClr>
                </a:solidFill>
                <a:latin typeface="Arial" panose="020B0604020202020204" pitchFamily="34" charset="0"/>
                <a:cs typeface="Arial" panose="020B0604020202020204" pitchFamily="34" charset="0"/>
              </a:rPr>
              <a:t>: Using only past closing prices limits the model's predictive power, as real stock prices are influenced by multiple external factors.</a:t>
            </a:r>
          </a:p>
        </p:txBody>
      </p:sp>
    </p:spTree>
    <p:extLst>
      <p:ext uri="{BB962C8B-B14F-4D97-AF65-F5344CB8AC3E}">
        <p14:creationId xmlns:p14="http://schemas.microsoft.com/office/powerpoint/2010/main" val="371154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F4916-8CBF-9058-6A96-D3C230A692B4}"/>
              </a:ext>
            </a:extLst>
          </p:cNvPr>
          <p:cNvSpPr>
            <a:spLocks noGrp="1"/>
          </p:cNvSpPr>
          <p:nvPr>
            <p:ph idx="1"/>
          </p:nvPr>
        </p:nvSpPr>
        <p:spPr>
          <a:xfrm>
            <a:off x="385590" y="671513"/>
            <a:ext cx="10968210" cy="5505450"/>
          </a:xfrm>
        </p:spPr>
        <p:txBody>
          <a:bodyPr>
            <a:normAutofit fontScale="70000" lnSpcReduction="20000"/>
          </a:bodyPr>
          <a:lstStyle/>
          <a:p>
            <a:r>
              <a:rPr lang="en-US" sz="2600" b="1" dirty="0">
                <a:solidFill>
                  <a:schemeClr val="tx1">
                    <a:alpha val="70000"/>
                  </a:schemeClr>
                </a:solidFill>
                <a:latin typeface="Arial" panose="020B0604020202020204" pitchFamily="34" charset="0"/>
                <a:cs typeface="Arial" panose="020B0604020202020204" pitchFamily="34" charset="0"/>
              </a:rPr>
              <a:t>Future Development</a:t>
            </a:r>
          </a:p>
          <a:p>
            <a:pPr>
              <a:buFont typeface="Arial" panose="020B0604020202020204" pitchFamily="34" charset="0"/>
              <a:buChar char="•"/>
            </a:pPr>
            <a:r>
              <a:rPr lang="en-US" sz="2600" b="1" dirty="0">
                <a:solidFill>
                  <a:schemeClr val="tx1">
                    <a:alpha val="70000"/>
                  </a:schemeClr>
                </a:solidFill>
                <a:latin typeface="Arial" panose="020B0604020202020204" pitchFamily="34" charset="0"/>
                <a:cs typeface="Arial" panose="020B0604020202020204" pitchFamily="34" charset="0"/>
              </a:rPr>
              <a:t>Expand Features</a:t>
            </a:r>
            <a:r>
              <a:rPr lang="en-US" sz="2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600" dirty="0">
                <a:solidFill>
                  <a:schemeClr val="tx1">
                    <a:alpha val="70000"/>
                  </a:schemeClr>
                </a:solidFill>
                <a:latin typeface="Arial" panose="020B0604020202020204" pitchFamily="34" charset="0"/>
                <a:cs typeface="Arial" panose="020B0604020202020204" pitchFamily="34" charset="0"/>
              </a:rPr>
              <a:t>Integrate additional data sources (e.g., trading volume, economic indicators, sentiment analysis from news and social media) to improve model accuracy and capture market dynamics better.</a:t>
            </a:r>
          </a:p>
          <a:p>
            <a:pPr>
              <a:buFont typeface="Arial" panose="020B0604020202020204" pitchFamily="34" charset="0"/>
              <a:buChar char="•"/>
            </a:pPr>
            <a:r>
              <a:rPr lang="en-US" sz="2600" b="1" dirty="0">
                <a:solidFill>
                  <a:schemeClr val="tx1">
                    <a:alpha val="70000"/>
                  </a:schemeClr>
                </a:solidFill>
                <a:latin typeface="Arial" panose="020B0604020202020204" pitchFamily="34" charset="0"/>
                <a:cs typeface="Arial" panose="020B0604020202020204" pitchFamily="34" charset="0"/>
              </a:rPr>
              <a:t>Optimize Model Architecture</a:t>
            </a:r>
            <a:r>
              <a:rPr lang="en-US" sz="2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600" dirty="0">
                <a:solidFill>
                  <a:schemeClr val="tx1">
                    <a:alpha val="70000"/>
                  </a:schemeClr>
                </a:solidFill>
                <a:latin typeface="Arial" panose="020B0604020202020204" pitchFamily="34" charset="0"/>
                <a:cs typeface="Arial" panose="020B0604020202020204" pitchFamily="34" charset="0"/>
              </a:rPr>
              <a:t>Explore advanced architectures, such as Transformer models or ensemble methods, for potentially more accurate and resilient predictions.</a:t>
            </a:r>
          </a:p>
          <a:p>
            <a:pPr>
              <a:buFont typeface="Arial" panose="020B0604020202020204" pitchFamily="34" charset="0"/>
              <a:buChar char="•"/>
            </a:pPr>
            <a:r>
              <a:rPr lang="en-US" sz="2600" b="1" dirty="0">
                <a:solidFill>
                  <a:schemeClr val="tx1">
                    <a:alpha val="70000"/>
                  </a:schemeClr>
                </a:solidFill>
                <a:latin typeface="Arial" panose="020B0604020202020204" pitchFamily="34" charset="0"/>
                <a:cs typeface="Arial" panose="020B0604020202020204" pitchFamily="34" charset="0"/>
              </a:rPr>
              <a:t>Incorporate Real-Time Predictions</a:t>
            </a:r>
            <a:r>
              <a:rPr lang="en-US" sz="2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600" dirty="0">
                <a:solidFill>
                  <a:schemeClr val="tx1">
                    <a:alpha val="70000"/>
                  </a:schemeClr>
                </a:solidFill>
                <a:latin typeface="Arial" panose="020B0604020202020204" pitchFamily="34" charset="0"/>
                <a:cs typeface="Arial" panose="020B0604020202020204" pitchFamily="34" charset="0"/>
              </a:rPr>
              <a:t>Develop capabilities for real-time stock price prediction by integrating the model into a live data streaming environment.</a:t>
            </a:r>
          </a:p>
          <a:p>
            <a:pPr>
              <a:buFont typeface="Arial" panose="020B0604020202020204" pitchFamily="34" charset="0"/>
              <a:buChar char="•"/>
            </a:pPr>
            <a:r>
              <a:rPr lang="en-US" sz="2600" b="1" dirty="0">
                <a:solidFill>
                  <a:schemeClr val="tx1">
                    <a:alpha val="70000"/>
                  </a:schemeClr>
                </a:solidFill>
                <a:latin typeface="Arial" panose="020B0604020202020204" pitchFamily="34" charset="0"/>
                <a:cs typeface="Arial" panose="020B0604020202020204" pitchFamily="34" charset="0"/>
              </a:rPr>
              <a:t>Risk Assessment Module</a:t>
            </a:r>
            <a:r>
              <a:rPr lang="en-US" sz="2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600" dirty="0">
                <a:solidFill>
                  <a:schemeClr val="tx1">
                    <a:alpha val="70000"/>
                  </a:schemeClr>
                </a:solidFill>
                <a:latin typeface="Arial" panose="020B0604020202020204" pitchFamily="34" charset="0"/>
                <a:cs typeface="Arial" panose="020B0604020202020204" pitchFamily="34" charset="0"/>
              </a:rPr>
              <a:t>Add a module to assess prediction uncertainty and risk, providing confidence intervals for stock price forecasts.</a:t>
            </a:r>
          </a:p>
          <a:p>
            <a:pPr>
              <a:buFont typeface="Arial" panose="020B0604020202020204" pitchFamily="34" charset="0"/>
              <a:buChar char="•"/>
            </a:pPr>
            <a:r>
              <a:rPr lang="en-US" sz="2600" b="1" dirty="0">
                <a:solidFill>
                  <a:schemeClr val="tx1">
                    <a:alpha val="70000"/>
                  </a:schemeClr>
                </a:solidFill>
                <a:latin typeface="Arial" panose="020B0604020202020204" pitchFamily="34" charset="0"/>
                <a:cs typeface="Arial" panose="020B0604020202020204" pitchFamily="34" charset="0"/>
              </a:rPr>
              <a:t>User Interface Development</a:t>
            </a:r>
            <a:r>
              <a:rPr lang="en-US" sz="2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600" dirty="0">
                <a:solidFill>
                  <a:schemeClr val="tx1">
                    <a:alpha val="70000"/>
                  </a:schemeClr>
                </a:solidFill>
                <a:latin typeface="Arial" panose="020B0604020202020204" pitchFamily="34" charset="0"/>
                <a:cs typeface="Arial" panose="020B0604020202020204" pitchFamily="34" charset="0"/>
              </a:rPr>
              <a:t>Create an interactive dashboard for users to visualize predictions, model performance, and insights in real-time.</a:t>
            </a:r>
          </a:p>
          <a:p>
            <a:endParaRPr lang="en-IN" dirty="0"/>
          </a:p>
        </p:txBody>
      </p:sp>
    </p:spTree>
    <p:extLst>
      <p:ext uri="{BB962C8B-B14F-4D97-AF65-F5344CB8AC3E}">
        <p14:creationId xmlns:p14="http://schemas.microsoft.com/office/powerpoint/2010/main" val="57374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6807-5D9A-FC3A-8249-E68A7446457F}"/>
              </a:ext>
            </a:extLst>
          </p:cNvPr>
          <p:cNvSpPr>
            <a:spLocks noGrp="1"/>
          </p:cNvSpPr>
          <p:nvPr>
            <p:ph type="title"/>
          </p:nvPr>
        </p:nvSpPr>
        <p:spPr>
          <a:xfrm>
            <a:off x="838200" y="278265"/>
            <a:ext cx="10515600" cy="1325563"/>
          </a:xfrm>
        </p:spPr>
        <p:txBody>
          <a:bodyPr>
            <a:normAutofit/>
          </a:bodyPr>
          <a:lstStyle/>
          <a:p>
            <a:r>
              <a:rPr lang="en-IN" sz="4000" dirty="0"/>
              <a:t>OBJECTIVE OF THE PROJECT</a:t>
            </a:r>
          </a:p>
        </p:txBody>
      </p:sp>
      <p:sp>
        <p:nvSpPr>
          <p:cNvPr id="3" name="Content Placeholder 2">
            <a:extLst>
              <a:ext uri="{FF2B5EF4-FFF2-40B4-BE49-F238E27FC236}">
                <a16:creationId xmlns:a16="http://schemas.microsoft.com/office/drawing/2014/main" id="{93E88759-4673-4C39-8C05-847969A158AF}"/>
              </a:ext>
            </a:extLst>
          </p:cNvPr>
          <p:cNvSpPr>
            <a:spLocks noGrp="1"/>
          </p:cNvSpPr>
          <p:nvPr>
            <p:ph idx="1"/>
          </p:nvPr>
        </p:nvSpPr>
        <p:spPr>
          <a:xfrm>
            <a:off x="838200" y="1513113"/>
            <a:ext cx="10515600" cy="4663849"/>
          </a:xfrm>
        </p:spPr>
        <p:txBody>
          <a:bodyPr>
            <a:normAutofit fontScale="40000" lnSpcReduction="20000"/>
          </a:bodyPr>
          <a:lstStyle/>
          <a:p>
            <a:pPr algn="thaiDist"/>
            <a:r>
              <a:rPr lang="en-US" sz="4500" dirty="0">
                <a:solidFill>
                  <a:schemeClr val="tx1">
                    <a:alpha val="70000"/>
                  </a:schemeClr>
                </a:solidFill>
                <a:latin typeface="Arial" panose="020B0604020202020204" pitchFamily="34" charset="0"/>
                <a:cs typeface="Arial" panose="020B0604020202020204" pitchFamily="34" charset="0"/>
              </a:rPr>
              <a:t>Assess the Evolution of Stock Market Prediction Models: To analyze and compare traditional statistical models, machine learning approaches, and recent deep learning techniques such as LSTM and CNN in stock market prediction, identifying the strengths and limitations of each method.</a:t>
            </a:r>
          </a:p>
          <a:p>
            <a:pPr algn="thaiDist"/>
            <a:r>
              <a:rPr lang="en-US" sz="4500" dirty="0">
                <a:solidFill>
                  <a:schemeClr val="tx1">
                    <a:alpha val="70000"/>
                  </a:schemeClr>
                </a:solidFill>
                <a:latin typeface="Arial" panose="020B0604020202020204" pitchFamily="34" charset="0"/>
                <a:cs typeface="Arial" panose="020B0604020202020204" pitchFamily="34" charset="0"/>
              </a:rPr>
              <a:t>Explore the Application of Hybrid Deep Learning Models: To investigate the integration of LSTM and CNN models in hybrid architectures for stock market prediction, evaluating their performance in capturing both long-term temporal dependencies and short-term patterns.</a:t>
            </a:r>
          </a:p>
          <a:p>
            <a:pPr algn="thaiDist"/>
            <a:r>
              <a:rPr lang="en-US" sz="4500" dirty="0">
                <a:solidFill>
                  <a:schemeClr val="tx1">
                    <a:alpha val="70000"/>
                  </a:schemeClr>
                </a:solidFill>
                <a:latin typeface="Arial" panose="020B0604020202020204" pitchFamily="34" charset="0"/>
                <a:cs typeface="Arial" panose="020B0604020202020204" pitchFamily="34" charset="0"/>
              </a:rPr>
              <a:t>Identify Gaps in Existing Research: To highlight the limitations of current stock market prediction models, including their inability to fully utilize comprehensive input features (e.g., macroeconomic factors and news sentiment), challenges in optimizing hybrid models, and issues with generalizing predictions across diverse markets and economic conditions.</a:t>
            </a:r>
          </a:p>
          <a:p>
            <a:pPr algn="thaiDist"/>
            <a:r>
              <a:rPr lang="en-US" sz="4500" dirty="0">
                <a:solidFill>
                  <a:schemeClr val="tx1">
                    <a:alpha val="70000"/>
                  </a:schemeClr>
                </a:solidFill>
                <a:latin typeface="Arial" panose="020B0604020202020204" pitchFamily="34" charset="0"/>
                <a:cs typeface="Arial" panose="020B0604020202020204" pitchFamily="34" charset="0"/>
              </a:rPr>
              <a:t>Suggest Directions for Future Research: To propose areas of further investigation such as improving hybrid model architectures, incorporating external data sources, enhancing generalization capabilities, and developing practical, real-time applications for financial forecasting.</a:t>
            </a:r>
            <a:endParaRPr lang="en-IN" sz="4500" dirty="0">
              <a:solidFill>
                <a:schemeClr val="tx1">
                  <a:alpha val="70000"/>
                </a:schemeClr>
              </a:solidFill>
              <a:latin typeface="Arial" panose="020B0604020202020204" pitchFamily="34" charset="0"/>
              <a:cs typeface="Arial" panose="020B0604020202020204" pitchFamily="34" charset="0"/>
            </a:endParaRPr>
          </a:p>
          <a:p>
            <a:endParaRPr lang="en-US" sz="2800" dirty="0"/>
          </a:p>
          <a:p>
            <a:pPr marL="228600" indent="0">
              <a:buNone/>
            </a:pPr>
            <a:endParaRPr lang="en-IN" dirty="0"/>
          </a:p>
        </p:txBody>
      </p:sp>
    </p:spTree>
    <p:extLst>
      <p:ext uri="{BB962C8B-B14F-4D97-AF65-F5344CB8AC3E}">
        <p14:creationId xmlns:p14="http://schemas.microsoft.com/office/powerpoint/2010/main" val="3222315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A07E-10F9-30BF-26D2-30B146782B85}"/>
              </a:ext>
            </a:extLst>
          </p:cNvPr>
          <p:cNvSpPr>
            <a:spLocks noGrp="1"/>
          </p:cNvSpPr>
          <p:nvPr>
            <p:ph type="title"/>
          </p:nvPr>
        </p:nvSpPr>
        <p:spPr>
          <a:xfrm>
            <a:off x="838200" y="681038"/>
            <a:ext cx="10515600" cy="754358"/>
          </a:xfrm>
        </p:spPr>
        <p:txBody>
          <a:bodyPr>
            <a:normAutofit/>
          </a:bodyPr>
          <a:lstStyle/>
          <a:p>
            <a:r>
              <a:rPr lang="en-IN" sz="4000" dirty="0"/>
              <a:t>REFERENCES</a:t>
            </a:r>
          </a:p>
        </p:txBody>
      </p:sp>
      <p:sp>
        <p:nvSpPr>
          <p:cNvPr id="3" name="Content Placeholder 2">
            <a:extLst>
              <a:ext uri="{FF2B5EF4-FFF2-40B4-BE49-F238E27FC236}">
                <a16:creationId xmlns:a16="http://schemas.microsoft.com/office/drawing/2014/main" id="{58B23A6E-DCC2-473A-6F33-40CD57E5D22E}"/>
              </a:ext>
            </a:extLst>
          </p:cNvPr>
          <p:cNvSpPr>
            <a:spLocks noGrp="1"/>
          </p:cNvSpPr>
          <p:nvPr>
            <p:ph idx="1"/>
          </p:nvPr>
        </p:nvSpPr>
        <p:spPr>
          <a:xfrm>
            <a:off x="838200" y="1435396"/>
            <a:ext cx="10515600" cy="4741567"/>
          </a:xfrm>
        </p:spPr>
        <p:txBody>
          <a:bodyPr>
            <a:normAutofit fontScale="92500"/>
          </a:bodyPr>
          <a:lstStyle/>
          <a:p>
            <a:pPr marL="228600" indent="0">
              <a:buNone/>
            </a:pPr>
            <a:r>
              <a:rPr lang="en-IN" sz="1900" b="1" dirty="0">
                <a:solidFill>
                  <a:schemeClr val="tx1"/>
                </a:solidFill>
                <a:latin typeface="Arial" panose="020B0604020202020204" pitchFamily="34" charset="0"/>
                <a:cs typeface="Arial" panose="020B0604020202020204" pitchFamily="34" charset="0"/>
              </a:rPr>
              <a:t>Data Source</a:t>
            </a:r>
          </a:p>
          <a:p>
            <a:pPr marL="228600" indent="0">
              <a:buNone/>
            </a:pPr>
            <a:r>
              <a:rPr lang="en-US" sz="1900" dirty="0">
                <a:solidFill>
                  <a:schemeClr val="tx1"/>
                </a:solidFill>
                <a:latin typeface="Arial" panose="020B0604020202020204" pitchFamily="34" charset="0"/>
                <a:cs typeface="Arial" panose="020B0604020202020204" pitchFamily="34" charset="0"/>
              </a:rPr>
              <a:t>The historical stock price data was sourced from </a:t>
            </a:r>
            <a:r>
              <a:rPr lang="en-US" sz="190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Yahoo Finance</a:t>
            </a:r>
            <a:r>
              <a:rPr lang="en-US" sz="1900" dirty="0">
                <a:solidFill>
                  <a:schemeClr val="tx1"/>
                </a:solidFill>
                <a:latin typeface="Arial" panose="020B0604020202020204" pitchFamily="34" charset="0"/>
                <a:cs typeface="Arial" panose="020B0604020202020204" pitchFamily="34" charset="0"/>
              </a:rPr>
              <a:t>, a reputable and widely used platform that provides comprehensive financial data for various securities, including stocks, indices, and commodities </a:t>
            </a:r>
          </a:p>
          <a:p>
            <a:pPr marL="228600" indent="0">
              <a:buNone/>
            </a:pPr>
            <a:r>
              <a:rPr lang="en-IN" sz="1900" b="1" dirty="0">
                <a:solidFill>
                  <a:schemeClr val="tx1"/>
                </a:solidFill>
                <a:latin typeface="Arial" panose="020B0604020202020204" pitchFamily="34" charset="0"/>
                <a:cs typeface="Arial" panose="020B0604020202020204" pitchFamily="34" charset="0"/>
              </a:rPr>
              <a:t>Books and Papers on Deep Learning and Time Series Forecasting</a:t>
            </a:r>
            <a:endParaRPr lang="en-IN" sz="1900" dirty="0">
              <a:solidFill>
                <a:schemeClr val="tx1"/>
              </a:solidFill>
              <a:latin typeface="Arial" panose="020B0604020202020204" pitchFamily="34" charset="0"/>
              <a:cs typeface="Arial" panose="020B0604020202020204" pitchFamily="34" charset="0"/>
            </a:endParaRPr>
          </a:p>
          <a:p>
            <a:pPr marL="0" marR="0" algn="just">
              <a:lnSpc>
                <a:spcPct val="115000"/>
              </a:lnSpc>
              <a:spcBef>
                <a:spcPts val="0"/>
              </a:spcBef>
              <a:spcAft>
                <a:spcPts val="0"/>
              </a:spcAft>
            </a:pP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[1] </a:t>
            </a:r>
            <a:r>
              <a:rPr lang="en-US" sz="1900" dirty="0" err="1">
                <a:solidFill>
                  <a:schemeClr val="tx1"/>
                </a:solidFill>
                <a:effectLst/>
                <a:latin typeface="Arial" panose="020B0604020202020204" pitchFamily="34" charset="0"/>
                <a:ea typeface="Batang" panose="02030600000101010101" pitchFamily="18" charset="-127"/>
                <a:cs typeface="Arial" panose="020B0604020202020204" pitchFamily="34" charset="0"/>
              </a:rPr>
              <a:t>Hochreiter</a:t>
            </a: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 S and </a:t>
            </a:r>
            <a:r>
              <a:rPr lang="en-US" sz="1900" dirty="0" err="1">
                <a:solidFill>
                  <a:schemeClr val="tx1"/>
                </a:solidFill>
                <a:effectLst/>
                <a:latin typeface="Arial" panose="020B0604020202020204" pitchFamily="34" charset="0"/>
                <a:ea typeface="Batang" panose="02030600000101010101" pitchFamily="18" charset="-127"/>
                <a:cs typeface="Arial" panose="020B0604020202020204" pitchFamily="34" charset="0"/>
              </a:rPr>
              <a:t>Schmidhuber</a:t>
            </a: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 J 1997 J. Neural </a:t>
            </a:r>
            <a:r>
              <a:rPr lang="en-US" sz="1900" dirty="0" err="1">
                <a:solidFill>
                  <a:schemeClr val="tx1"/>
                </a:solidFill>
                <a:effectLst/>
                <a:latin typeface="Arial" panose="020B0604020202020204" pitchFamily="34" charset="0"/>
                <a:ea typeface="Batang" panose="02030600000101010101" pitchFamily="18" charset="-127"/>
                <a:cs typeface="Arial" panose="020B0604020202020204" pitchFamily="34" charset="0"/>
              </a:rPr>
              <a:t>Comput</a:t>
            </a: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 9 8 1735-1780 </a:t>
            </a:r>
          </a:p>
          <a:p>
            <a:pPr marL="0" marR="0" algn="just">
              <a:lnSpc>
                <a:spcPct val="115000"/>
              </a:lnSpc>
              <a:spcBef>
                <a:spcPts val="0"/>
              </a:spcBef>
              <a:spcAft>
                <a:spcPts val="0"/>
              </a:spcAft>
            </a:pP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[2] Gers F A </a:t>
            </a:r>
            <a:r>
              <a:rPr lang="en-US" sz="1900" dirty="0" err="1">
                <a:solidFill>
                  <a:schemeClr val="tx1"/>
                </a:solidFill>
                <a:effectLst/>
                <a:latin typeface="Arial" panose="020B0604020202020204" pitchFamily="34" charset="0"/>
                <a:ea typeface="Batang" panose="02030600000101010101" pitchFamily="18" charset="-127"/>
                <a:cs typeface="Arial" panose="020B0604020202020204" pitchFamily="34" charset="0"/>
              </a:rPr>
              <a:t>Schmidhuber</a:t>
            </a: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 J and Cummins F 2000 J. Neural </a:t>
            </a:r>
            <a:r>
              <a:rPr lang="en-US" sz="1900" dirty="0" err="1">
                <a:solidFill>
                  <a:schemeClr val="tx1"/>
                </a:solidFill>
                <a:effectLst/>
                <a:latin typeface="Arial" panose="020B0604020202020204" pitchFamily="34" charset="0"/>
                <a:ea typeface="Batang" panose="02030600000101010101" pitchFamily="18" charset="-127"/>
                <a:cs typeface="Arial" panose="020B0604020202020204" pitchFamily="34" charset="0"/>
              </a:rPr>
              <a:t>Comput</a:t>
            </a: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 12 10 2451-2471 </a:t>
            </a:r>
          </a:p>
          <a:p>
            <a:pPr marL="0" marR="0" algn="just">
              <a:lnSpc>
                <a:spcPct val="115000"/>
              </a:lnSpc>
              <a:spcBef>
                <a:spcPts val="0"/>
              </a:spcBef>
              <a:spcAft>
                <a:spcPts val="0"/>
              </a:spcAft>
            </a:pP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[3] </a:t>
            </a:r>
            <a:r>
              <a:rPr lang="en-US" sz="1900" dirty="0" err="1">
                <a:solidFill>
                  <a:schemeClr val="tx1"/>
                </a:solidFill>
                <a:effectLst/>
                <a:latin typeface="Arial" panose="020B0604020202020204" pitchFamily="34" charset="0"/>
                <a:ea typeface="Batang" panose="02030600000101010101" pitchFamily="18" charset="-127"/>
                <a:cs typeface="Arial" panose="020B0604020202020204" pitchFamily="34" charset="0"/>
              </a:rPr>
              <a:t>Staudemeyer</a:t>
            </a: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 R C and Morris E R 2019 J. Prep ArXiv.1909 09586 </a:t>
            </a:r>
          </a:p>
          <a:p>
            <a:pPr marL="0" marR="0" algn="just">
              <a:lnSpc>
                <a:spcPct val="115000"/>
              </a:lnSpc>
              <a:spcBef>
                <a:spcPts val="0"/>
              </a:spcBef>
              <a:spcAft>
                <a:spcPts val="0"/>
              </a:spcAft>
            </a:pP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[4] Kong W, Dong Z Y, Jia Y, Hill D J, Xu Y and Zhang Y 2019 J. IEEE. T. Smart Grid. 10 1 841– 851 </a:t>
            </a:r>
          </a:p>
          <a:p>
            <a:pPr marL="0" marR="0" algn="just">
              <a:lnSpc>
                <a:spcPct val="115000"/>
              </a:lnSpc>
              <a:spcBef>
                <a:spcPts val="0"/>
              </a:spcBef>
              <a:spcAft>
                <a:spcPts val="0"/>
              </a:spcAft>
            </a:pP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[5] Muhammad P F, </a:t>
            </a:r>
            <a:r>
              <a:rPr lang="en-US" sz="1900" dirty="0" err="1">
                <a:solidFill>
                  <a:schemeClr val="tx1"/>
                </a:solidFill>
                <a:effectLst/>
                <a:latin typeface="Arial" panose="020B0604020202020204" pitchFamily="34" charset="0"/>
                <a:ea typeface="Batang" panose="02030600000101010101" pitchFamily="18" charset="-127"/>
                <a:cs typeface="Arial" panose="020B0604020202020204" pitchFamily="34" charset="0"/>
              </a:rPr>
              <a:t>Kusumaningrum</a:t>
            </a: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 R and Wibowo A 2021 J. Proc. </a:t>
            </a:r>
            <a:r>
              <a:rPr lang="en-US" sz="1900" dirty="0" err="1">
                <a:solidFill>
                  <a:schemeClr val="tx1"/>
                </a:solidFill>
                <a:effectLst/>
                <a:latin typeface="Arial" panose="020B0604020202020204" pitchFamily="34" charset="0"/>
                <a:ea typeface="Batang" panose="02030600000101010101" pitchFamily="18" charset="-127"/>
                <a:cs typeface="Arial" panose="020B0604020202020204" pitchFamily="34" charset="0"/>
              </a:rPr>
              <a:t>Comput</a:t>
            </a: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 Sci. 179 728–735 </a:t>
            </a:r>
          </a:p>
          <a:p>
            <a:pPr marL="0" marR="0" algn="just">
              <a:lnSpc>
                <a:spcPct val="115000"/>
              </a:lnSpc>
              <a:spcBef>
                <a:spcPts val="0"/>
              </a:spcBef>
              <a:spcAft>
                <a:spcPts val="0"/>
              </a:spcAft>
            </a:pP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[6] Yang T, Wang H, Aziz S, Jiang H and Peng J 2018 C. IEEE. 364-369 </a:t>
            </a:r>
          </a:p>
          <a:p>
            <a:pPr marL="0" marR="0" algn="just">
              <a:lnSpc>
                <a:spcPct val="115000"/>
              </a:lnSpc>
              <a:spcBef>
                <a:spcPts val="0"/>
              </a:spcBef>
              <a:spcAft>
                <a:spcPts val="0"/>
              </a:spcAft>
            </a:pPr>
            <a:r>
              <a:rPr lang="en-US" sz="1900" dirty="0">
                <a:solidFill>
                  <a:schemeClr val="tx1"/>
                </a:solidFill>
                <a:effectLst/>
                <a:latin typeface="Arial" panose="020B0604020202020204" pitchFamily="34" charset="0"/>
                <a:ea typeface="Batang" panose="02030600000101010101" pitchFamily="18" charset="-127"/>
                <a:cs typeface="Arial" panose="020B0604020202020204" pitchFamily="34" charset="0"/>
              </a:rPr>
              <a:t>[7] Gupta A, Nayyar A, Arora S and Jain R 2021 C. Inter. Conf. on Advanced Informatics for Computing Research (Singapore) 1393100–112 </a:t>
            </a:r>
          </a:p>
          <a:p>
            <a:pPr marL="228600" indent="0">
              <a:buNone/>
            </a:pPr>
            <a:endParaRPr lang="en-IN" sz="1800" dirty="0"/>
          </a:p>
        </p:txBody>
      </p:sp>
    </p:spTree>
    <p:extLst>
      <p:ext uri="{BB962C8B-B14F-4D97-AF65-F5344CB8AC3E}">
        <p14:creationId xmlns:p14="http://schemas.microsoft.com/office/powerpoint/2010/main" val="2839212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D6E860-138D-4D57-88BD-3C3BB18D1AF6}"/>
              </a:ext>
            </a:extLst>
          </p:cNvPr>
          <p:cNvSpPr txBox="1"/>
          <p:nvPr/>
        </p:nvSpPr>
        <p:spPr>
          <a:xfrm>
            <a:off x="716756" y="738761"/>
            <a:ext cx="10758487" cy="5038944"/>
          </a:xfrm>
          <a:prstGeom prst="rect">
            <a:avLst/>
          </a:prstGeom>
          <a:noFill/>
        </p:spPr>
        <p:txBody>
          <a:bodyPr wrap="square">
            <a:spAutoFit/>
          </a:bodyPr>
          <a:lstStyle/>
          <a:p>
            <a:pPr marL="228600" indent="0">
              <a:buNone/>
            </a:pPr>
            <a:r>
              <a:rPr lang="en-IN" sz="1800" b="1" dirty="0">
                <a:latin typeface="Arial" panose="020B0604020202020204" pitchFamily="34" charset="0"/>
                <a:cs typeface="Arial" panose="020B0604020202020204" pitchFamily="34" charset="0"/>
              </a:rPr>
              <a:t>Hybrid Models and Applications</a:t>
            </a: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[8] </a:t>
            </a:r>
            <a:r>
              <a:rPr lang="en-IN" sz="1800" dirty="0" err="1">
                <a:latin typeface="Arial" panose="020B0604020202020204" pitchFamily="34" charset="0"/>
                <a:cs typeface="Arial" panose="020B0604020202020204" pitchFamily="34" charset="0"/>
              </a:rPr>
              <a:t>Borovykh</a:t>
            </a:r>
            <a:r>
              <a:rPr lang="en-IN" sz="1800" dirty="0">
                <a:latin typeface="Arial" panose="020B0604020202020204" pitchFamily="34" charset="0"/>
                <a:cs typeface="Arial" panose="020B0604020202020204" pitchFamily="34" charset="0"/>
              </a:rPr>
              <a:t>, A., </a:t>
            </a:r>
            <a:r>
              <a:rPr lang="en-IN" sz="1800" dirty="0" err="1">
                <a:latin typeface="Arial" panose="020B0604020202020204" pitchFamily="34" charset="0"/>
                <a:cs typeface="Arial" panose="020B0604020202020204" pitchFamily="34" charset="0"/>
              </a:rPr>
              <a:t>Bohte</a:t>
            </a:r>
            <a:r>
              <a:rPr lang="en-IN" sz="1800" dirty="0">
                <a:latin typeface="Arial" panose="020B0604020202020204" pitchFamily="34" charset="0"/>
                <a:cs typeface="Arial" panose="020B0604020202020204" pitchFamily="34" charset="0"/>
              </a:rPr>
              <a:t>, S., &amp; </a:t>
            </a:r>
            <a:r>
              <a:rPr lang="en-IN" sz="1800" dirty="0" err="1">
                <a:latin typeface="Arial" panose="020B0604020202020204" pitchFamily="34" charset="0"/>
                <a:cs typeface="Arial" panose="020B0604020202020204" pitchFamily="34" charset="0"/>
              </a:rPr>
              <a:t>Oosterlee</a:t>
            </a:r>
            <a:r>
              <a:rPr lang="en-IN" sz="1800" dirty="0">
                <a:latin typeface="Arial" panose="020B0604020202020204" pitchFamily="34" charset="0"/>
                <a:cs typeface="Arial" panose="020B0604020202020204" pitchFamily="34" charset="0"/>
              </a:rPr>
              <a:t>, C. W. (2017). "Conditional Time Series Forecasting with Convolutional Neural Networks". </a:t>
            </a:r>
            <a:r>
              <a:rPr lang="en-IN" sz="1800" i="1" dirty="0" err="1">
                <a:latin typeface="Arial" panose="020B0604020202020204" pitchFamily="34" charset="0"/>
                <a:cs typeface="Arial" panose="020B0604020202020204" pitchFamily="34" charset="0"/>
              </a:rPr>
              <a:t>arXiv</a:t>
            </a:r>
            <a:r>
              <a:rPr lang="en-IN" sz="1800" i="1" dirty="0">
                <a:latin typeface="Arial" panose="020B0604020202020204" pitchFamily="34" charset="0"/>
                <a:cs typeface="Arial" panose="020B0604020202020204" pitchFamily="34" charset="0"/>
              </a:rPr>
              <a:t> preprint arXiv:1703.04691</a:t>
            </a:r>
            <a:r>
              <a:rPr lang="en-IN" sz="1800" dirty="0">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Batang" panose="020B0503020000020004" pitchFamily="18" charset="-127"/>
              <a:cs typeface="Arial" panose="020B0604020202020204" pitchFamily="34" charset="0"/>
            </a:endParaRPr>
          </a:p>
          <a:p>
            <a:pPr marL="0" marR="0" algn="just">
              <a:lnSpc>
                <a:spcPct val="115000"/>
              </a:lnSpc>
              <a:spcBef>
                <a:spcPts val="0"/>
              </a:spcBef>
              <a:spcAft>
                <a:spcPts val="0"/>
              </a:spcAft>
            </a:pPr>
            <a:r>
              <a:rPr lang="en-US" sz="1800" dirty="0">
                <a:effectLst/>
                <a:latin typeface="Arial" panose="020B0604020202020204" pitchFamily="34" charset="0"/>
                <a:ea typeface="Batang" panose="020B0503020000020004" pitchFamily="18" charset="-127"/>
                <a:cs typeface="Arial" panose="020B0604020202020204" pitchFamily="34" charset="0"/>
              </a:rPr>
              <a:t>[9] Wan Y 2019 C. 2019 Int. Conf. on Artificial Intelligence and Advanced Manufacturing (AIAM) (Dublin, Ireland). 35-38 </a:t>
            </a:r>
          </a:p>
          <a:p>
            <a:pPr marL="0" marR="0" algn="just">
              <a:lnSpc>
                <a:spcPct val="115000"/>
              </a:lnSpc>
              <a:spcBef>
                <a:spcPts val="0"/>
              </a:spcBef>
              <a:spcAft>
                <a:spcPts val="0"/>
              </a:spcAft>
            </a:pPr>
            <a:r>
              <a:rPr lang="en-US" sz="1800" dirty="0">
                <a:effectLst/>
                <a:latin typeface="Arial" panose="020B0604020202020204" pitchFamily="34" charset="0"/>
                <a:ea typeface="Batang" panose="020B0503020000020004" pitchFamily="18" charset="-127"/>
                <a:cs typeface="Arial" panose="020B0604020202020204" pitchFamily="34" charset="0"/>
              </a:rPr>
              <a:t>[10] Fu R, Zhang Z and Li L 2016 J. Conf. of Chinese Association of Automation (YAC) (Wuhan, China). 324-328 </a:t>
            </a:r>
          </a:p>
          <a:p>
            <a:pPr marL="0" marR="0" algn="just">
              <a:lnSpc>
                <a:spcPct val="115000"/>
              </a:lnSpc>
              <a:spcBef>
                <a:spcPts val="0"/>
              </a:spcBef>
              <a:spcAft>
                <a:spcPts val="0"/>
              </a:spcAft>
            </a:pPr>
            <a:r>
              <a:rPr lang="en-US" sz="1800" dirty="0">
                <a:effectLst/>
                <a:latin typeface="Arial" panose="020B0604020202020204" pitchFamily="34" charset="0"/>
                <a:ea typeface="Batang" panose="020B0503020000020004" pitchFamily="18" charset="-127"/>
                <a:cs typeface="Arial" panose="020B0604020202020204" pitchFamily="34" charset="0"/>
              </a:rPr>
              <a:t>[11] Yang S, Yu X and Zhou Y 2020 </a:t>
            </a:r>
            <a:r>
              <a:rPr lang="en-US" sz="1800" dirty="0" err="1">
                <a:effectLst/>
                <a:latin typeface="Arial" panose="020B0604020202020204" pitchFamily="34" charset="0"/>
                <a:ea typeface="Batang" panose="020B0503020000020004" pitchFamily="18" charset="-127"/>
                <a:cs typeface="Arial" panose="020B0604020202020204" pitchFamily="34" charset="0"/>
              </a:rPr>
              <a:t>C.Int</a:t>
            </a:r>
            <a:r>
              <a:rPr lang="en-US" sz="1800" dirty="0">
                <a:effectLst/>
                <a:latin typeface="Arial" panose="020B0604020202020204" pitchFamily="34" charset="0"/>
                <a:ea typeface="Batang" panose="020B0503020000020004" pitchFamily="18" charset="-127"/>
                <a:cs typeface="Arial" panose="020B0604020202020204" pitchFamily="34" charset="0"/>
              </a:rPr>
              <a:t>. Workshop on Electronic Communication and Artificial Intelligence (IWECAI) (Shanghai, China). 98-101</a:t>
            </a:r>
          </a:p>
          <a:p>
            <a:pPr marL="0" marR="0" algn="just">
              <a:lnSpc>
                <a:spcPct val="115000"/>
              </a:lnSpc>
              <a:spcBef>
                <a:spcPts val="0"/>
              </a:spcBef>
              <a:spcAft>
                <a:spcPts val="0"/>
              </a:spcAft>
            </a:pPr>
            <a:r>
              <a:rPr lang="en-US" sz="1800" dirty="0">
                <a:effectLst/>
                <a:latin typeface="Arial" panose="020B0604020202020204" pitchFamily="34" charset="0"/>
                <a:ea typeface="Batang" panose="020B0503020000020004" pitchFamily="18" charset="-127"/>
                <a:cs typeface="Arial" panose="020B0604020202020204" pitchFamily="34" charset="0"/>
              </a:rPr>
              <a:t>[12] </a:t>
            </a:r>
            <a:r>
              <a:rPr lang="en-US" sz="1800" dirty="0" err="1">
                <a:effectLst/>
                <a:latin typeface="Arial" panose="020B0604020202020204" pitchFamily="34" charset="0"/>
                <a:ea typeface="Batang" panose="020B0503020000020004" pitchFamily="18" charset="-127"/>
                <a:cs typeface="Arial" panose="020B0604020202020204" pitchFamily="34" charset="0"/>
              </a:rPr>
              <a:t>Akilan</a:t>
            </a:r>
            <a:r>
              <a:rPr lang="en-US" sz="1800" dirty="0">
                <a:effectLst/>
                <a:latin typeface="Arial" panose="020B0604020202020204" pitchFamily="34" charset="0"/>
                <a:ea typeface="Batang" panose="020B0503020000020004" pitchFamily="18" charset="-127"/>
                <a:cs typeface="Arial" panose="020B0604020202020204" pitchFamily="34" charset="0"/>
              </a:rPr>
              <a:t> T, Wu Q J, </a:t>
            </a:r>
            <a:r>
              <a:rPr lang="en-US" sz="1800" dirty="0" err="1">
                <a:effectLst/>
                <a:latin typeface="Arial" panose="020B0604020202020204" pitchFamily="34" charset="0"/>
                <a:ea typeface="Batang" panose="020B0503020000020004" pitchFamily="18" charset="-127"/>
                <a:cs typeface="Arial" panose="020B0604020202020204" pitchFamily="34" charset="0"/>
              </a:rPr>
              <a:t>Safaei</a:t>
            </a:r>
            <a:r>
              <a:rPr lang="en-US" sz="1800" dirty="0">
                <a:effectLst/>
                <a:latin typeface="Arial" panose="020B0604020202020204" pitchFamily="34" charset="0"/>
                <a:ea typeface="Batang" panose="020B0503020000020004" pitchFamily="18" charset="-127"/>
                <a:cs typeface="Arial" panose="020B0604020202020204" pitchFamily="34" charset="0"/>
              </a:rPr>
              <a:t> A, </a:t>
            </a:r>
            <a:r>
              <a:rPr lang="en-US" sz="1800" dirty="0" err="1">
                <a:effectLst/>
                <a:latin typeface="Arial" panose="020B0604020202020204" pitchFamily="34" charset="0"/>
                <a:ea typeface="Batang" panose="020B0503020000020004" pitchFamily="18" charset="-127"/>
                <a:cs typeface="Arial" panose="020B0604020202020204" pitchFamily="34" charset="0"/>
              </a:rPr>
              <a:t>Huo</a:t>
            </a:r>
            <a:r>
              <a:rPr lang="en-US" sz="1800" dirty="0">
                <a:effectLst/>
                <a:latin typeface="Arial" panose="020B0604020202020204" pitchFamily="34" charset="0"/>
                <a:ea typeface="Batang" panose="020B0503020000020004" pitchFamily="18" charset="-127"/>
                <a:cs typeface="Arial" panose="020B0604020202020204" pitchFamily="34" charset="0"/>
              </a:rPr>
              <a:t> J and Yang Y 2020 J. IEEE Transactions on Intelligent Transportation Systems. 21 3 959–971</a:t>
            </a:r>
          </a:p>
          <a:p>
            <a:pPr marL="0" marR="0" algn="just">
              <a:lnSpc>
                <a:spcPct val="115000"/>
              </a:lnSpc>
              <a:spcBef>
                <a:spcPts val="0"/>
              </a:spcBef>
              <a:spcAft>
                <a:spcPts val="0"/>
              </a:spcAft>
            </a:pPr>
            <a:endParaRPr lang="en-US" dirty="0">
              <a:latin typeface="Times New Roman" panose="02020603050405020304" pitchFamily="18" charset="0"/>
              <a:ea typeface="Batang" panose="020B0503020000020004" pitchFamily="18" charset="-127"/>
            </a:endParaRPr>
          </a:p>
          <a:p>
            <a:pPr marL="0" marR="0" algn="just">
              <a:lnSpc>
                <a:spcPct val="115000"/>
              </a:lnSpc>
              <a:spcBef>
                <a:spcPts val="0"/>
              </a:spcBef>
              <a:spcAft>
                <a:spcPts val="0"/>
              </a:spcAft>
            </a:pPr>
            <a:endParaRPr lang="en-US" dirty="0">
              <a:latin typeface="Times New Roman" panose="02020603050405020304" pitchFamily="18" charset="0"/>
              <a:ea typeface="Batang" panose="020B0503020000020004" pitchFamily="18" charset="-127"/>
            </a:endParaRPr>
          </a:p>
          <a:p>
            <a:pPr marL="0" marR="0" algn="just">
              <a:lnSpc>
                <a:spcPct val="115000"/>
              </a:lnSpc>
              <a:spcBef>
                <a:spcPts val="0"/>
              </a:spcBef>
              <a:spcAft>
                <a:spcPts val="0"/>
              </a:spcAft>
            </a:pPr>
            <a:endParaRPr lang="en-US" sz="1800" dirty="0">
              <a:effectLst/>
              <a:latin typeface="Times New Roman" panose="02020603050405020304" pitchFamily="18" charset="0"/>
              <a:ea typeface="Batang" panose="020B0503020000020004" pitchFamily="18" charset="-127"/>
            </a:endParaRPr>
          </a:p>
          <a:p>
            <a:pPr marL="0" marR="0" algn="just">
              <a:lnSpc>
                <a:spcPct val="115000"/>
              </a:lnSpc>
              <a:spcBef>
                <a:spcPts val="0"/>
              </a:spcBef>
              <a:spcAft>
                <a:spcPts val="0"/>
              </a:spcAft>
            </a:pPr>
            <a:endParaRPr lang="en-US" dirty="0">
              <a:latin typeface="Times New Roman" panose="02020603050405020304" pitchFamily="18" charset="0"/>
              <a:ea typeface="Batang" panose="020B0503020000020004" pitchFamily="18" charset="-127"/>
            </a:endParaRPr>
          </a:p>
          <a:p>
            <a:pPr marL="0" marR="0" algn="just">
              <a:lnSpc>
                <a:spcPct val="115000"/>
              </a:lnSpc>
              <a:spcBef>
                <a:spcPts val="0"/>
              </a:spcBef>
              <a:spcAft>
                <a:spcPts val="0"/>
              </a:spcAft>
            </a:pPr>
            <a:endParaRPr lang="en-US" sz="1800" dirty="0">
              <a:effectLst/>
              <a:latin typeface="Times New Roman" panose="02020603050405020304" pitchFamily="18" charset="0"/>
              <a:ea typeface="Batang" panose="020B0503020000020004" pitchFamily="18" charset="-127"/>
            </a:endParaRPr>
          </a:p>
        </p:txBody>
      </p:sp>
    </p:spTree>
    <p:extLst>
      <p:ext uri="{BB962C8B-B14F-4D97-AF65-F5344CB8AC3E}">
        <p14:creationId xmlns:p14="http://schemas.microsoft.com/office/powerpoint/2010/main" val="724981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4C4C-36B5-43D0-16F3-B774F13B7CFA}"/>
              </a:ext>
            </a:extLst>
          </p:cNvPr>
          <p:cNvSpPr>
            <a:spLocks noGrp="1"/>
          </p:cNvSpPr>
          <p:nvPr>
            <p:ph type="title"/>
          </p:nvPr>
        </p:nvSpPr>
        <p:spPr>
          <a:xfrm>
            <a:off x="838200" y="2690592"/>
            <a:ext cx="10515600" cy="1325563"/>
          </a:xfrm>
        </p:spPr>
        <p:txBody>
          <a:bodyPr/>
          <a:lstStyle/>
          <a:p>
            <a:pPr algn="ctr"/>
            <a:r>
              <a:rPr lang="en-IN" dirty="0"/>
              <a:t>THANK YOU</a:t>
            </a:r>
          </a:p>
        </p:txBody>
      </p:sp>
    </p:spTree>
    <p:extLst>
      <p:ext uri="{BB962C8B-B14F-4D97-AF65-F5344CB8AC3E}">
        <p14:creationId xmlns:p14="http://schemas.microsoft.com/office/powerpoint/2010/main" val="321135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F788-C1C6-7E52-8E13-129359FC260E}"/>
              </a:ext>
            </a:extLst>
          </p:cNvPr>
          <p:cNvSpPr>
            <a:spLocks noGrp="1"/>
          </p:cNvSpPr>
          <p:nvPr>
            <p:ph type="title"/>
          </p:nvPr>
        </p:nvSpPr>
        <p:spPr>
          <a:xfrm>
            <a:off x="838200" y="223837"/>
            <a:ext cx="10515600" cy="1325563"/>
          </a:xfrm>
        </p:spPr>
        <p:txBody>
          <a:bodyPr>
            <a:normAutofit/>
          </a:bodyPr>
          <a:lstStyle/>
          <a:p>
            <a:r>
              <a:rPr lang="en-IN" sz="4000" dirty="0"/>
              <a:t>MOTIVATION BEHIND THE PROJECT</a:t>
            </a:r>
          </a:p>
        </p:txBody>
      </p:sp>
      <p:sp>
        <p:nvSpPr>
          <p:cNvPr id="3" name="Content Placeholder 2">
            <a:extLst>
              <a:ext uri="{FF2B5EF4-FFF2-40B4-BE49-F238E27FC236}">
                <a16:creationId xmlns:a16="http://schemas.microsoft.com/office/drawing/2014/main" id="{3D2242CE-E32C-47C5-E6D9-463D7AACB7D5}"/>
              </a:ext>
            </a:extLst>
          </p:cNvPr>
          <p:cNvSpPr>
            <a:spLocks noGrp="1"/>
          </p:cNvSpPr>
          <p:nvPr>
            <p:ph idx="1"/>
          </p:nvPr>
        </p:nvSpPr>
        <p:spPr>
          <a:xfrm>
            <a:off x="838200" y="1429846"/>
            <a:ext cx="10515600" cy="4513753"/>
          </a:xfrm>
        </p:spPr>
        <p:txBody>
          <a:bodyPr>
            <a:normAutofit fontScale="62500" lnSpcReduction="20000"/>
          </a:bodyPr>
          <a:lstStyle/>
          <a:p>
            <a:pPr algn="thaiDist"/>
            <a:r>
              <a:rPr lang="en-US" dirty="0">
                <a:solidFill>
                  <a:schemeClr val="tx1">
                    <a:alpha val="70000"/>
                  </a:schemeClr>
                </a:solidFill>
                <a:latin typeface="Arial" panose="020B0604020202020204" pitchFamily="34" charset="0"/>
                <a:cs typeface="Arial" panose="020B0604020202020204" pitchFamily="34" charset="0"/>
              </a:rPr>
              <a:t>Financial Gains: Accurate predictions help investors maximize profits and minimize risks.</a:t>
            </a:r>
          </a:p>
          <a:p>
            <a:pPr algn="thaiDist"/>
            <a:r>
              <a:rPr lang="en-US" dirty="0">
                <a:solidFill>
                  <a:schemeClr val="tx1">
                    <a:alpha val="70000"/>
                  </a:schemeClr>
                </a:solidFill>
                <a:latin typeface="Arial" panose="020B0604020202020204" pitchFamily="34" charset="0"/>
                <a:cs typeface="Arial" panose="020B0604020202020204" pitchFamily="34" charset="0"/>
              </a:rPr>
              <a:t>Technological Advancements: Leveraging deep learning and big data analytics for better prediction accuracy.</a:t>
            </a:r>
          </a:p>
          <a:p>
            <a:pPr algn="thaiDist"/>
            <a:r>
              <a:rPr lang="en-US" dirty="0">
                <a:solidFill>
                  <a:schemeClr val="tx1">
                    <a:alpha val="70000"/>
                  </a:schemeClr>
                </a:solidFill>
                <a:latin typeface="Arial" panose="020B0604020202020204" pitchFamily="34" charset="0"/>
                <a:cs typeface="Arial" panose="020B0604020202020204" pitchFamily="34" charset="0"/>
              </a:rPr>
              <a:t>Complex Market Dynamics: Hybrid models capture the intricate, non-linear relationships in stock markets more effectively.</a:t>
            </a:r>
          </a:p>
          <a:p>
            <a:pPr algn="thaiDist"/>
            <a:r>
              <a:rPr lang="en-US" dirty="0">
                <a:solidFill>
                  <a:schemeClr val="tx1">
                    <a:alpha val="70000"/>
                  </a:schemeClr>
                </a:solidFill>
                <a:latin typeface="Arial" panose="020B0604020202020204" pitchFamily="34" charset="0"/>
                <a:cs typeface="Arial" panose="020B0604020202020204" pitchFamily="34" charset="0"/>
              </a:rPr>
              <a:t>Risk Management: Anticipating market movements aids in proactive risk management and mitigation.</a:t>
            </a:r>
          </a:p>
          <a:p>
            <a:pPr algn="thaiDist"/>
            <a:r>
              <a:rPr lang="en-US" dirty="0">
                <a:solidFill>
                  <a:schemeClr val="tx1">
                    <a:alpha val="70000"/>
                  </a:schemeClr>
                </a:solidFill>
                <a:latin typeface="Arial" panose="020B0604020202020204" pitchFamily="34" charset="0"/>
                <a:cs typeface="Arial" panose="020B0604020202020204" pitchFamily="34" charset="0"/>
              </a:rPr>
              <a:t>Enhancing Algorithmic Trading: Improved prediction models boost the efficiency and performance of automated trading systems.</a:t>
            </a:r>
          </a:p>
          <a:p>
            <a:pPr algn="thaiDist"/>
            <a:r>
              <a:rPr lang="en-US" dirty="0">
                <a:solidFill>
                  <a:schemeClr val="tx1">
                    <a:alpha val="70000"/>
                  </a:schemeClr>
                </a:solidFill>
                <a:latin typeface="Arial" panose="020B0604020202020204" pitchFamily="34" charset="0"/>
                <a:cs typeface="Arial" panose="020B0604020202020204" pitchFamily="34" charset="0"/>
              </a:rPr>
              <a:t>Academic Contribution: Advances the understanding of financial markets and machine learning, fostering further research.</a:t>
            </a:r>
          </a:p>
          <a:p>
            <a:pPr algn="thaiDist"/>
            <a:r>
              <a:rPr lang="en-US" dirty="0">
                <a:solidFill>
                  <a:schemeClr val="tx1">
                    <a:alpha val="70000"/>
                  </a:schemeClr>
                </a:solidFill>
                <a:latin typeface="Arial" panose="020B0604020202020204" pitchFamily="34" charset="0"/>
                <a:cs typeface="Arial" panose="020B0604020202020204" pitchFamily="34" charset="0"/>
              </a:rPr>
              <a:t>Real-World Impact: Benefits investors, financial institutions, regulators, and policymakers with actionable market insights.</a:t>
            </a:r>
            <a:endParaRPr lang="en-IN" dirty="0">
              <a:solidFill>
                <a:schemeClr val="tx1">
                  <a:alpha val="7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259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82CF-451F-081F-913F-F91EE5A07E88}"/>
              </a:ext>
            </a:extLst>
          </p:cNvPr>
          <p:cNvSpPr>
            <a:spLocks noGrp="1"/>
          </p:cNvSpPr>
          <p:nvPr>
            <p:ph type="title"/>
          </p:nvPr>
        </p:nvSpPr>
        <p:spPr>
          <a:xfrm>
            <a:off x="838200" y="460700"/>
            <a:ext cx="10515600" cy="1325563"/>
          </a:xfrm>
        </p:spPr>
        <p:txBody>
          <a:bodyPr>
            <a:normAutofit/>
          </a:bodyPr>
          <a:lstStyle/>
          <a:p>
            <a:r>
              <a:rPr lang="en-IN" sz="4000" dirty="0"/>
              <a:t>LITERATURE SURVEY AND GAPS IDENTIFIED</a:t>
            </a:r>
          </a:p>
        </p:txBody>
      </p:sp>
      <p:sp>
        <p:nvSpPr>
          <p:cNvPr id="3" name="Content Placeholder 2">
            <a:extLst>
              <a:ext uri="{FF2B5EF4-FFF2-40B4-BE49-F238E27FC236}">
                <a16:creationId xmlns:a16="http://schemas.microsoft.com/office/drawing/2014/main" id="{152F538C-2ECC-B164-CF37-262DA48A06B6}"/>
              </a:ext>
            </a:extLst>
          </p:cNvPr>
          <p:cNvSpPr>
            <a:spLocks noGrp="1"/>
          </p:cNvSpPr>
          <p:nvPr>
            <p:ph idx="1"/>
          </p:nvPr>
        </p:nvSpPr>
        <p:spPr>
          <a:xfrm>
            <a:off x="517793" y="1685925"/>
            <a:ext cx="10836007" cy="4395385"/>
          </a:xfrm>
        </p:spPr>
        <p:txBody>
          <a:bodyPr>
            <a:normAutofit fontScale="55000" lnSpcReduction="20000"/>
          </a:bodyPr>
          <a:lstStyle/>
          <a:p>
            <a:pPr marL="228600" indent="0">
              <a:buNone/>
            </a:pPr>
            <a:r>
              <a:rPr lang="en-IN" sz="3300" b="1" dirty="0">
                <a:solidFill>
                  <a:schemeClr val="tx1">
                    <a:alpha val="70000"/>
                  </a:schemeClr>
                </a:solidFill>
                <a:latin typeface="Arial" panose="020B0604020202020204" pitchFamily="34" charset="0"/>
                <a:cs typeface="Arial" panose="020B0604020202020204" pitchFamily="34" charset="0"/>
              </a:rPr>
              <a:t> Traditional Methods</a:t>
            </a:r>
            <a:endParaRPr lang="en-IN" sz="3300"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3300" dirty="0">
                <a:solidFill>
                  <a:schemeClr val="tx1">
                    <a:alpha val="70000"/>
                  </a:schemeClr>
                </a:solidFill>
                <a:latin typeface="Arial" panose="020B0604020202020204" pitchFamily="34" charset="0"/>
                <a:cs typeface="Arial" panose="020B0604020202020204" pitchFamily="34" charset="0"/>
              </a:rPr>
              <a:t>Statistical Techniques: Linear regression, ARIMA models, etc.</a:t>
            </a:r>
          </a:p>
          <a:p>
            <a:pPr>
              <a:buFont typeface="Arial" panose="020B0604020202020204" pitchFamily="34" charset="0"/>
              <a:buChar char="•"/>
            </a:pPr>
            <a:r>
              <a:rPr lang="en-IN" sz="3300" dirty="0">
                <a:solidFill>
                  <a:schemeClr val="tx1">
                    <a:alpha val="70000"/>
                  </a:schemeClr>
                </a:solidFill>
                <a:latin typeface="Arial" panose="020B0604020202020204" pitchFamily="34" charset="0"/>
                <a:cs typeface="Arial" panose="020B0604020202020204" pitchFamily="34" charset="0"/>
              </a:rPr>
              <a:t>Machine Learning Models: SVM, Random Forest, etc.</a:t>
            </a:r>
          </a:p>
          <a:p>
            <a:pPr>
              <a:buFont typeface="Arial" panose="020B0604020202020204" pitchFamily="34" charset="0"/>
              <a:buChar char="•"/>
            </a:pPr>
            <a:r>
              <a:rPr lang="en-IN" sz="3300" dirty="0">
                <a:solidFill>
                  <a:schemeClr val="tx1">
                    <a:alpha val="70000"/>
                  </a:schemeClr>
                </a:solidFill>
                <a:latin typeface="Arial" panose="020B0604020202020204" pitchFamily="34" charset="0"/>
                <a:cs typeface="Arial" panose="020B0604020202020204" pitchFamily="34" charset="0"/>
              </a:rPr>
              <a:t>Limitations: Often struggle with non-linearity and high dimensionality of financial data.</a:t>
            </a:r>
          </a:p>
          <a:p>
            <a:pPr marL="228600" indent="0">
              <a:buNone/>
            </a:pPr>
            <a:r>
              <a:rPr lang="en-IN" sz="3300" b="1" dirty="0">
                <a:solidFill>
                  <a:schemeClr val="tx1">
                    <a:alpha val="70000"/>
                  </a:schemeClr>
                </a:solidFill>
                <a:latin typeface="Arial" panose="020B0604020202020204" pitchFamily="34" charset="0"/>
                <a:cs typeface="Arial" panose="020B0604020202020204" pitchFamily="34" charset="0"/>
              </a:rPr>
              <a:t> Deep Learning Approaches</a:t>
            </a:r>
            <a:endParaRPr lang="en-IN" sz="3300"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3300" dirty="0">
                <a:solidFill>
                  <a:schemeClr val="tx1">
                    <a:alpha val="70000"/>
                  </a:schemeClr>
                </a:solidFill>
                <a:latin typeface="Arial" panose="020B0604020202020204" pitchFamily="34" charset="0"/>
                <a:cs typeface="Arial" panose="020B0604020202020204" pitchFamily="34" charset="0"/>
              </a:rPr>
              <a:t>LSTMs: Handle sequential data, capture temporal dependencies.</a:t>
            </a:r>
          </a:p>
          <a:p>
            <a:pPr>
              <a:buFont typeface="Arial" panose="020B0604020202020204" pitchFamily="34" charset="0"/>
              <a:buChar char="•"/>
            </a:pPr>
            <a:r>
              <a:rPr lang="en-IN" sz="3300" dirty="0">
                <a:solidFill>
                  <a:schemeClr val="tx1">
                    <a:alpha val="70000"/>
                  </a:schemeClr>
                </a:solidFill>
                <a:latin typeface="Arial" panose="020B0604020202020204" pitchFamily="34" charset="0"/>
                <a:cs typeface="Arial" panose="020B0604020202020204" pitchFamily="34" charset="0"/>
              </a:rPr>
              <a:t>CNNs: Extract features from financial time series data.</a:t>
            </a:r>
          </a:p>
          <a:p>
            <a:pPr>
              <a:buFont typeface="Arial" panose="020B0604020202020204" pitchFamily="34" charset="0"/>
              <a:buChar char="•"/>
            </a:pPr>
            <a:r>
              <a:rPr lang="en-IN" sz="3300" dirty="0">
                <a:solidFill>
                  <a:schemeClr val="tx1">
                    <a:alpha val="70000"/>
                  </a:schemeClr>
                </a:solidFill>
                <a:latin typeface="Arial" panose="020B0604020202020204" pitchFamily="34" charset="0"/>
                <a:cs typeface="Arial" panose="020B0604020202020204" pitchFamily="34" charset="0"/>
              </a:rPr>
              <a:t>Hybrid Models: Combine different neural network architectures to leverage their strengths.</a:t>
            </a:r>
          </a:p>
          <a:p>
            <a:r>
              <a:rPr lang="en-IN" sz="3300" b="1" dirty="0">
                <a:solidFill>
                  <a:schemeClr val="tx1">
                    <a:alpha val="70000"/>
                  </a:schemeClr>
                </a:solidFill>
                <a:latin typeface="Arial" panose="020B0604020202020204" pitchFamily="34" charset="0"/>
                <a:cs typeface="Arial" panose="020B0604020202020204" pitchFamily="34" charset="0"/>
              </a:rPr>
              <a:t>Key References</a:t>
            </a:r>
            <a:r>
              <a:rPr lang="en-IN" sz="3300" dirty="0">
                <a:solidFill>
                  <a:schemeClr val="tx1">
                    <a:alpha val="70000"/>
                  </a:schemeClr>
                </a:solidFill>
                <a:latin typeface="Arial" panose="020B0604020202020204" pitchFamily="34" charset="0"/>
                <a:cs typeface="Arial" panose="020B0604020202020204" pitchFamily="34" charset="0"/>
              </a:rPr>
              <a:t>:</a:t>
            </a:r>
          </a:p>
          <a:p>
            <a:pPr>
              <a:buFont typeface="Arial" panose="020B0604020202020204" pitchFamily="34" charset="0"/>
              <a:buChar char="•"/>
            </a:pPr>
            <a:r>
              <a:rPr lang="en-IN" sz="3300" dirty="0">
                <a:solidFill>
                  <a:schemeClr val="tx1">
                    <a:alpha val="70000"/>
                  </a:schemeClr>
                </a:solidFill>
                <a:latin typeface="Arial" panose="020B0604020202020204" pitchFamily="34" charset="0"/>
                <a:cs typeface="Arial" panose="020B0604020202020204" pitchFamily="34" charset="0"/>
              </a:rPr>
              <a:t>“Forecasting Stock Prices Using LSTM” (Journal of Machine Learning)</a:t>
            </a:r>
          </a:p>
          <a:p>
            <a:pPr>
              <a:buFont typeface="Arial" panose="020B0604020202020204" pitchFamily="34" charset="0"/>
              <a:buChar char="•"/>
            </a:pPr>
            <a:r>
              <a:rPr lang="en-IN" sz="3300" dirty="0">
                <a:solidFill>
                  <a:schemeClr val="tx1">
                    <a:alpha val="70000"/>
                  </a:schemeClr>
                </a:solidFill>
                <a:latin typeface="Arial" panose="020B0604020202020204" pitchFamily="34" charset="0"/>
                <a:cs typeface="Arial" panose="020B0604020202020204" pitchFamily="34" charset="0"/>
              </a:rPr>
              <a:t>“A Comprehensive Survey on Financial Market Prediction” (IEEE Access)</a:t>
            </a:r>
          </a:p>
          <a:p>
            <a:pPr marL="228600" indent="0">
              <a:buNone/>
            </a:pPr>
            <a:endParaRPr lang="en-IN" dirty="0"/>
          </a:p>
        </p:txBody>
      </p:sp>
    </p:spTree>
    <p:extLst>
      <p:ext uri="{BB962C8B-B14F-4D97-AF65-F5344CB8AC3E}">
        <p14:creationId xmlns:p14="http://schemas.microsoft.com/office/powerpoint/2010/main" val="140891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0F6FE-2A09-9408-E7DA-AB4758386956}"/>
              </a:ext>
            </a:extLst>
          </p:cNvPr>
          <p:cNvSpPr>
            <a:spLocks noGrp="1"/>
          </p:cNvSpPr>
          <p:nvPr>
            <p:ph idx="1"/>
          </p:nvPr>
        </p:nvSpPr>
        <p:spPr>
          <a:xfrm>
            <a:off x="838200" y="1123719"/>
            <a:ext cx="10515600" cy="5053243"/>
          </a:xfrm>
        </p:spPr>
        <p:txBody>
          <a:bodyPr>
            <a:normAutofit fontScale="70000" lnSpcReduction="20000"/>
          </a:bodyPr>
          <a:lstStyle/>
          <a:p>
            <a:pPr marL="228600" indent="0">
              <a:buNone/>
            </a:pPr>
            <a:r>
              <a:rPr lang="en-IN" b="1" dirty="0">
                <a:solidFill>
                  <a:schemeClr val="tx1">
                    <a:alpha val="70000"/>
                  </a:schemeClr>
                </a:solidFill>
                <a:latin typeface="Arial" panose="020B0604020202020204" pitchFamily="34" charset="0"/>
                <a:cs typeface="Arial" panose="020B0604020202020204" pitchFamily="34" charset="0"/>
              </a:rPr>
              <a:t>Hybrid Model Approaches</a:t>
            </a:r>
            <a:endParaRPr lang="en-IN"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dirty="0">
                <a:solidFill>
                  <a:schemeClr val="tx1">
                    <a:alpha val="70000"/>
                  </a:schemeClr>
                </a:solidFill>
                <a:latin typeface="Arial" panose="020B0604020202020204" pitchFamily="34" charset="0"/>
                <a:cs typeface="Arial" panose="020B0604020202020204" pitchFamily="34" charset="0"/>
              </a:rPr>
              <a:t>LSTM-CNN: Combines LSTM's sequence modelling with CNN's feature extraction.</a:t>
            </a:r>
          </a:p>
          <a:p>
            <a:pPr>
              <a:buFont typeface="Arial" panose="020B0604020202020204" pitchFamily="34" charset="0"/>
              <a:buChar char="•"/>
            </a:pPr>
            <a:r>
              <a:rPr lang="en-IN" dirty="0">
                <a:solidFill>
                  <a:schemeClr val="tx1">
                    <a:alpha val="70000"/>
                  </a:schemeClr>
                </a:solidFill>
                <a:latin typeface="Arial" panose="020B0604020202020204" pitchFamily="34" charset="0"/>
                <a:cs typeface="Arial" panose="020B0604020202020204" pitchFamily="34" charset="0"/>
              </a:rPr>
              <a:t>Attention Mechanisms: Enhance LSTM by focusing on relevant parts of the sequence.</a:t>
            </a:r>
          </a:p>
          <a:p>
            <a:pPr>
              <a:buFont typeface="Arial" panose="020B0604020202020204" pitchFamily="34" charset="0"/>
              <a:buChar char="•"/>
            </a:pPr>
            <a:r>
              <a:rPr lang="en-IN" dirty="0">
                <a:solidFill>
                  <a:schemeClr val="tx1">
                    <a:alpha val="70000"/>
                  </a:schemeClr>
                </a:solidFill>
                <a:latin typeface="Arial" panose="020B0604020202020204" pitchFamily="34" charset="0"/>
                <a:cs typeface="Arial" panose="020B0604020202020204" pitchFamily="34" charset="0"/>
              </a:rPr>
              <a:t>Ensemble Methods: Aggregate predictions from multiple models for robustness.</a:t>
            </a:r>
          </a:p>
          <a:p>
            <a:pPr marL="228600" indent="0">
              <a:buNone/>
            </a:pPr>
            <a:r>
              <a:rPr lang="en-IN" b="1" dirty="0">
                <a:solidFill>
                  <a:schemeClr val="tx1">
                    <a:alpha val="70000"/>
                  </a:schemeClr>
                </a:solidFill>
                <a:latin typeface="Arial" panose="020B0604020202020204" pitchFamily="34" charset="0"/>
                <a:cs typeface="Arial" panose="020B0604020202020204" pitchFamily="34" charset="0"/>
              </a:rPr>
              <a:t>Data Sources</a:t>
            </a:r>
            <a:endParaRPr lang="en-IN"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dirty="0">
                <a:solidFill>
                  <a:schemeClr val="tx1">
                    <a:alpha val="70000"/>
                  </a:schemeClr>
                </a:solidFill>
                <a:latin typeface="Arial" panose="020B0604020202020204" pitchFamily="34" charset="0"/>
                <a:cs typeface="Arial" panose="020B0604020202020204" pitchFamily="34" charset="0"/>
              </a:rPr>
              <a:t>Historical Market Data: Prices, volumes, etc.</a:t>
            </a:r>
          </a:p>
          <a:p>
            <a:pPr>
              <a:buFont typeface="Arial" panose="020B0604020202020204" pitchFamily="34" charset="0"/>
              <a:buChar char="•"/>
            </a:pPr>
            <a:r>
              <a:rPr lang="en-IN" dirty="0">
                <a:solidFill>
                  <a:schemeClr val="tx1">
                    <a:alpha val="70000"/>
                  </a:schemeClr>
                </a:solidFill>
                <a:latin typeface="Arial" panose="020B0604020202020204" pitchFamily="34" charset="0"/>
                <a:cs typeface="Arial" panose="020B0604020202020204" pitchFamily="34" charset="0"/>
              </a:rPr>
              <a:t>Sentiment Analysis: News, social media sentiment.</a:t>
            </a:r>
          </a:p>
          <a:p>
            <a:pPr>
              <a:buFont typeface="Arial" panose="020B0604020202020204" pitchFamily="34" charset="0"/>
              <a:buChar char="•"/>
            </a:pPr>
            <a:r>
              <a:rPr lang="en-IN" dirty="0">
                <a:solidFill>
                  <a:schemeClr val="tx1">
                    <a:alpha val="70000"/>
                  </a:schemeClr>
                </a:solidFill>
                <a:latin typeface="Arial" panose="020B0604020202020204" pitchFamily="34" charset="0"/>
                <a:cs typeface="Arial" panose="020B0604020202020204" pitchFamily="34" charset="0"/>
              </a:rPr>
              <a:t>Macro-economic Indicators: Interest rates, GDP growth.</a:t>
            </a:r>
          </a:p>
          <a:p>
            <a:pPr marL="228600" indent="0">
              <a:buNone/>
            </a:pPr>
            <a:r>
              <a:rPr lang="en-IN" b="1" dirty="0">
                <a:solidFill>
                  <a:schemeClr val="tx1">
                    <a:alpha val="70000"/>
                  </a:schemeClr>
                </a:solidFill>
                <a:latin typeface="Arial" panose="020B0604020202020204" pitchFamily="34" charset="0"/>
                <a:cs typeface="Arial" panose="020B0604020202020204" pitchFamily="34" charset="0"/>
              </a:rPr>
              <a:t>Key References</a:t>
            </a:r>
            <a:r>
              <a:rPr lang="en-IN" dirty="0">
                <a:solidFill>
                  <a:schemeClr val="tx1">
                    <a:alpha val="70000"/>
                  </a:schemeClr>
                </a:solidFill>
                <a:latin typeface="Arial" panose="020B0604020202020204" pitchFamily="34" charset="0"/>
                <a:cs typeface="Arial" panose="020B0604020202020204" pitchFamily="34" charset="0"/>
              </a:rPr>
              <a:t>:</a:t>
            </a:r>
          </a:p>
          <a:p>
            <a:pPr>
              <a:buFont typeface="Arial" panose="020B0604020202020204" pitchFamily="34" charset="0"/>
              <a:buChar char="•"/>
            </a:pPr>
            <a:r>
              <a:rPr lang="en-IN" dirty="0">
                <a:solidFill>
                  <a:schemeClr val="tx1">
                    <a:alpha val="70000"/>
                  </a:schemeClr>
                </a:solidFill>
                <a:latin typeface="Arial" panose="020B0604020202020204" pitchFamily="34" charset="0"/>
                <a:cs typeface="Arial" panose="020B0604020202020204" pitchFamily="34" charset="0"/>
              </a:rPr>
              <a:t>“Stock Market Prediction Using Hybrid LSTM and CNN” (Springer)</a:t>
            </a:r>
          </a:p>
          <a:p>
            <a:pPr>
              <a:buFont typeface="Arial" panose="020B0604020202020204" pitchFamily="34" charset="0"/>
              <a:buChar char="•"/>
            </a:pPr>
            <a:r>
              <a:rPr lang="en-IN" dirty="0">
                <a:solidFill>
                  <a:schemeClr val="tx1">
                    <a:alpha val="70000"/>
                  </a:schemeClr>
                </a:solidFill>
                <a:latin typeface="Arial" panose="020B0604020202020204" pitchFamily="34" charset="0"/>
                <a:cs typeface="Arial" panose="020B0604020202020204" pitchFamily="34" charset="0"/>
              </a:rPr>
              <a:t>“Enhancing Financial Predictions with Attention-based LSTM” (Elsevier)</a:t>
            </a:r>
          </a:p>
          <a:p>
            <a:pPr marL="228600" indent="0">
              <a:buNone/>
            </a:pPr>
            <a:endParaRPr lang="en-IN" dirty="0"/>
          </a:p>
        </p:txBody>
      </p:sp>
    </p:spTree>
    <p:extLst>
      <p:ext uri="{BB962C8B-B14F-4D97-AF65-F5344CB8AC3E}">
        <p14:creationId xmlns:p14="http://schemas.microsoft.com/office/powerpoint/2010/main" val="371255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769C-FE10-14FF-E478-896D58B9416C}"/>
              </a:ext>
            </a:extLst>
          </p:cNvPr>
          <p:cNvSpPr>
            <a:spLocks noGrp="1"/>
          </p:cNvSpPr>
          <p:nvPr>
            <p:ph type="title"/>
          </p:nvPr>
        </p:nvSpPr>
        <p:spPr>
          <a:xfrm>
            <a:off x="838200" y="681037"/>
            <a:ext cx="10515600" cy="729122"/>
          </a:xfrm>
        </p:spPr>
        <p:txBody>
          <a:bodyPr>
            <a:normAutofit/>
          </a:bodyPr>
          <a:lstStyle/>
          <a:p>
            <a:r>
              <a:rPr lang="en-IN" sz="4000" dirty="0"/>
              <a:t>GAPS IDENTIFIED</a:t>
            </a:r>
          </a:p>
        </p:txBody>
      </p:sp>
      <p:sp>
        <p:nvSpPr>
          <p:cNvPr id="3" name="Content Placeholder 2">
            <a:extLst>
              <a:ext uri="{FF2B5EF4-FFF2-40B4-BE49-F238E27FC236}">
                <a16:creationId xmlns:a16="http://schemas.microsoft.com/office/drawing/2014/main" id="{55EA8509-B693-3729-6D24-A0C98357C107}"/>
              </a:ext>
            </a:extLst>
          </p:cNvPr>
          <p:cNvSpPr>
            <a:spLocks noGrp="1"/>
          </p:cNvSpPr>
          <p:nvPr>
            <p:ph idx="1"/>
          </p:nvPr>
        </p:nvSpPr>
        <p:spPr>
          <a:xfrm>
            <a:off x="583894" y="1542361"/>
            <a:ext cx="10769906" cy="4634602"/>
          </a:xfrm>
        </p:spPr>
        <p:txBody>
          <a:bodyPr>
            <a:normAutofit fontScale="62500" lnSpcReduction="20000"/>
          </a:bodyPr>
          <a:lstStyle/>
          <a:p>
            <a:pPr marL="228600" indent="0">
              <a:buNone/>
            </a:pPr>
            <a:r>
              <a:rPr lang="en-US" b="1" dirty="0">
                <a:solidFill>
                  <a:schemeClr val="tx1">
                    <a:alpha val="70000"/>
                  </a:schemeClr>
                </a:solidFill>
                <a:latin typeface="Arial" panose="020B0604020202020204" pitchFamily="34" charset="0"/>
                <a:cs typeface="Arial" panose="020B0604020202020204" pitchFamily="34" charset="0"/>
              </a:rPr>
              <a:t>Data Integration</a:t>
            </a:r>
            <a:endParaRPr lang="en-US"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1">
                    <a:alpha val="70000"/>
                  </a:schemeClr>
                </a:solidFill>
                <a:latin typeface="Arial" panose="020B0604020202020204" pitchFamily="34" charset="0"/>
                <a:cs typeface="Arial" panose="020B0604020202020204" pitchFamily="34" charset="0"/>
              </a:rPr>
              <a:t>Challenge: Efficiently integrating diverse data sources (market data, news, social sentiment).</a:t>
            </a:r>
          </a:p>
          <a:p>
            <a:pPr>
              <a:buFont typeface="Arial" panose="020B0604020202020204" pitchFamily="34" charset="0"/>
              <a:buChar char="•"/>
            </a:pPr>
            <a:r>
              <a:rPr lang="en-US" dirty="0">
                <a:solidFill>
                  <a:schemeClr val="tx1">
                    <a:alpha val="70000"/>
                  </a:schemeClr>
                </a:solidFill>
                <a:latin typeface="Arial" panose="020B0604020202020204" pitchFamily="34" charset="0"/>
                <a:cs typeface="Arial" panose="020B0604020202020204" pitchFamily="34" charset="0"/>
              </a:rPr>
              <a:t>Gap: Lack of comprehensive models that seamlessly combine these sources.</a:t>
            </a:r>
          </a:p>
          <a:p>
            <a:pPr marL="228600" indent="0">
              <a:buNone/>
            </a:pPr>
            <a:r>
              <a:rPr lang="en-US" b="1" dirty="0">
                <a:solidFill>
                  <a:schemeClr val="tx1">
                    <a:alpha val="70000"/>
                  </a:schemeClr>
                </a:solidFill>
                <a:latin typeface="Arial" panose="020B0604020202020204" pitchFamily="34" charset="0"/>
                <a:cs typeface="Arial" panose="020B0604020202020204" pitchFamily="34" charset="0"/>
              </a:rPr>
              <a:t>Model Interpretability</a:t>
            </a:r>
            <a:endParaRPr lang="en-US"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1">
                    <a:alpha val="70000"/>
                  </a:schemeClr>
                </a:solidFill>
                <a:latin typeface="Arial" panose="020B0604020202020204" pitchFamily="34" charset="0"/>
                <a:cs typeface="Arial" panose="020B0604020202020204" pitchFamily="34" charset="0"/>
              </a:rPr>
              <a:t>Challenge: Understanding the decision-making process of hybrid models.</a:t>
            </a:r>
          </a:p>
          <a:p>
            <a:pPr>
              <a:buFont typeface="Arial" panose="020B0604020202020204" pitchFamily="34" charset="0"/>
              <a:buChar char="•"/>
            </a:pPr>
            <a:r>
              <a:rPr lang="en-US" dirty="0">
                <a:solidFill>
                  <a:schemeClr val="tx1">
                    <a:alpha val="70000"/>
                  </a:schemeClr>
                </a:solidFill>
                <a:latin typeface="Arial" panose="020B0604020202020204" pitchFamily="34" charset="0"/>
                <a:cs typeface="Arial" panose="020B0604020202020204" pitchFamily="34" charset="0"/>
              </a:rPr>
              <a:t>Gap: Need for transparent models that provide insights into their predictions.</a:t>
            </a:r>
          </a:p>
          <a:p>
            <a:pPr marL="228600" indent="0">
              <a:buNone/>
            </a:pPr>
            <a:r>
              <a:rPr lang="en-US" b="1" dirty="0">
                <a:solidFill>
                  <a:schemeClr val="tx1">
                    <a:alpha val="70000"/>
                  </a:schemeClr>
                </a:solidFill>
                <a:latin typeface="Arial" panose="020B0604020202020204" pitchFamily="34" charset="0"/>
                <a:cs typeface="Arial" panose="020B0604020202020204" pitchFamily="34" charset="0"/>
              </a:rPr>
              <a:t>Real-time Prediction</a:t>
            </a:r>
            <a:endParaRPr lang="en-US"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1">
                    <a:alpha val="70000"/>
                  </a:schemeClr>
                </a:solidFill>
                <a:latin typeface="Arial" panose="020B0604020202020204" pitchFamily="34" charset="0"/>
                <a:cs typeface="Arial" panose="020B0604020202020204" pitchFamily="34" charset="0"/>
              </a:rPr>
              <a:t>Challenge: Adapting models for real-time market prediction.</a:t>
            </a:r>
          </a:p>
          <a:p>
            <a:pPr>
              <a:buFont typeface="Arial" panose="020B0604020202020204" pitchFamily="34" charset="0"/>
              <a:buChar char="•"/>
            </a:pPr>
            <a:r>
              <a:rPr lang="en-US" dirty="0">
                <a:solidFill>
                  <a:schemeClr val="tx1">
                    <a:alpha val="70000"/>
                  </a:schemeClr>
                </a:solidFill>
                <a:latin typeface="Arial" panose="020B0604020202020204" pitchFamily="34" charset="0"/>
                <a:cs typeface="Arial" panose="020B0604020202020204" pitchFamily="34" charset="0"/>
              </a:rPr>
              <a:t>Gap: Most studies focus on historical data without real-time application.</a:t>
            </a:r>
          </a:p>
          <a:p>
            <a:pPr marL="228600" indent="0">
              <a:buNone/>
            </a:pPr>
            <a:r>
              <a:rPr lang="en-US" b="1" dirty="0">
                <a:solidFill>
                  <a:schemeClr val="tx1">
                    <a:alpha val="70000"/>
                  </a:schemeClr>
                </a:solidFill>
                <a:latin typeface="Arial" panose="020B0604020202020204" pitchFamily="34" charset="0"/>
                <a:cs typeface="Arial" panose="020B0604020202020204" pitchFamily="34" charset="0"/>
              </a:rPr>
              <a:t> Risk Management Integration</a:t>
            </a:r>
            <a:endParaRPr lang="en-US"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1">
                    <a:alpha val="70000"/>
                  </a:schemeClr>
                </a:solidFill>
                <a:latin typeface="Arial" panose="020B0604020202020204" pitchFamily="34" charset="0"/>
                <a:cs typeface="Arial" panose="020B0604020202020204" pitchFamily="34" charset="0"/>
              </a:rPr>
              <a:t>Challenge: Incorporating risk management strategies within predictive models.</a:t>
            </a:r>
          </a:p>
          <a:p>
            <a:pPr>
              <a:buFont typeface="Arial" panose="020B0604020202020204" pitchFamily="34" charset="0"/>
              <a:buChar char="•"/>
            </a:pPr>
            <a:r>
              <a:rPr lang="en-US" dirty="0">
                <a:solidFill>
                  <a:schemeClr val="tx1">
                    <a:alpha val="70000"/>
                  </a:schemeClr>
                </a:solidFill>
                <a:latin typeface="Arial" panose="020B0604020202020204" pitchFamily="34" charset="0"/>
                <a:cs typeface="Arial" panose="020B0604020202020204" pitchFamily="34" charset="0"/>
              </a:rPr>
              <a:t>Gap: Few models explicitly integrate risk management techniques.</a:t>
            </a:r>
          </a:p>
          <a:p>
            <a:endParaRPr lang="en-IN" dirty="0"/>
          </a:p>
        </p:txBody>
      </p:sp>
    </p:spTree>
    <p:extLst>
      <p:ext uri="{BB962C8B-B14F-4D97-AF65-F5344CB8AC3E}">
        <p14:creationId xmlns:p14="http://schemas.microsoft.com/office/powerpoint/2010/main" val="208328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F73CD-4685-0A0B-7DD1-66306B8504B1}"/>
              </a:ext>
            </a:extLst>
          </p:cNvPr>
          <p:cNvSpPr>
            <a:spLocks noGrp="1"/>
          </p:cNvSpPr>
          <p:nvPr>
            <p:ph idx="1"/>
          </p:nvPr>
        </p:nvSpPr>
        <p:spPr>
          <a:xfrm>
            <a:off x="838200" y="804231"/>
            <a:ext cx="10515600" cy="5372732"/>
          </a:xfrm>
        </p:spPr>
        <p:txBody>
          <a:bodyPr>
            <a:normAutofit/>
          </a:bodyPr>
          <a:lstStyle/>
          <a:p>
            <a:pPr marL="228600" indent="0">
              <a:buNone/>
            </a:pPr>
            <a:r>
              <a:rPr lang="en-US" sz="1800" b="1" dirty="0">
                <a:solidFill>
                  <a:schemeClr val="tx1">
                    <a:alpha val="70000"/>
                  </a:schemeClr>
                </a:solidFill>
                <a:latin typeface="Arial" panose="020B0604020202020204" pitchFamily="34" charset="0"/>
                <a:cs typeface="Arial" panose="020B0604020202020204" pitchFamily="34" charset="0"/>
              </a:rPr>
              <a:t>Future Directions</a:t>
            </a:r>
            <a:r>
              <a:rPr lang="en-US" sz="1800" dirty="0">
                <a:solidFill>
                  <a:schemeClr val="tx1">
                    <a:alpha val="70000"/>
                  </a:schemeClr>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800" dirty="0">
                <a:solidFill>
                  <a:schemeClr val="tx1">
                    <a:alpha val="70000"/>
                  </a:schemeClr>
                </a:solidFill>
                <a:latin typeface="Arial" panose="020B0604020202020204" pitchFamily="34" charset="0"/>
                <a:cs typeface="Arial" panose="020B0604020202020204" pitchFamily="34" charset="0"/>
              </a:rPr>
              <a:t>Development of integrated models that handle diverse data sources.</a:t>
            </a:r>
          </a:p>
          <a:p>
            <a:pPr>
              <a:buFont typeface="Arial" panose="020B0604020202020204" pitchFamily="34" charset="0"/>
              <a:buChar char="•"/>
            </a:pPr>
            <a:r>
              <a:rPr lang="en-US" sz="1800" dirty="0">
                <a:solidFill>
                  <a:schemeClr val="tx1">
                    <a:alpha val="70000"/>
                  </a:schemeClr>
                </a:solidFill>
                <a:latin typeface="Arial" panose="020B0604020202020204" pitchFamily="34" charset="0"/>
                <a:cs typeface="Arial" panose="020B0604020202020204" pitchFamily="34" charset="0"/>
              </a:rPr>
              <a:t>Focus on interpretability and real-time application of predictions.</a:t>
            </a:r>
          </a:p>
          <a:p>
            <a:pPr>
              <a:buFont typeface="Arial" panose="020B0604020202020204" pitchFamily="34" charset="0"/>
              <a:buChar char="•"/>
            </a:pPr>
            <a:r>
              <a:rPr lang="en-US" sz="1800" dirty="0">
                <a:solidFill>
                  <a:schemeClr val="tx1">
                    <a:alpha val="70000"/>
                  </a:schemeClr>
                </a:solidFill>
                <a:latin typeface="Arial" panose="020B0604020202020204" pitchFamily="34" charset="0"/>
                <a:cs typeface="Arial" panose="020B0604020202020204" pitchFamily="34" charset="0"/>
              </a:rPr>
              <a:t>Incorporation of explicit risk management strategies in predictive models.</a:t>
            </a:r>
          </a:p>
          <a:p>
            <a:pPr marL="228600" indent="0">
              <a:buNone/>
            </a:pPr>
            <a:endParaRPr lang="en-IN" sz="1800" dirty="0"/>
          </a:p>
        </p:txBody>
      </p:sp>
    </p:spTree>
    <p:extLst>
      <p:ext uri="{BB962C8B-B14F-4D97-AF65-F5344CB8AC3E}">
        <p14:creationId xmlns:p14="http://schemas.microsoft.com/office/powerpoint/2010/main" val="242562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5467-7FCB-E481-2BA9-381EE1FBDB06}"/>
              </a:ext>
            </a:extLst>
          </p:cNvPr>
          <p:cNvSpPr>
            <a:spLocks noGrp="1"/>
          </p:cNvSpPr>
          <p:nvPr>
            <p:ph type="title"/>
          </p:nvPr>
        </p:nvSpPr>
        <p:spPr>
          <a:xfrm>
            <a:off x="838200" y="681037"/>
            <a:ext cx="10515600" cy="762173"/>
          </a:xfrm>
        </p:spPr>
        <p:txBody>
          <a:bodyPr>
            <a:normAutofit/>
          </a:bodyPr>
          <a:lstStyle/>
          <a:p>
            <a:r>
              <a:rPr lang="en-IN" sz="4000" dirty="0"/>
              <a:t>PROPOSED SYSTEM</a:t>
            </a:r>
          </a:p>
        </p:txBody>
      </p:sp>
      <p:sp>
        <p:nvSpPr>
          <p:cNvPr id="3" name="Content Placeholder 2">
            <a:extLst>
              <a:ext uri="{FF2B5EF4-FFF2-40B4-BE49-F238E27FC236}">
                <a16:creationId xmlns:a16="http://schemas.microsoft.com/office/drawing/2014/main" id="{A52E5C40-84DB-E454-F030-636B1DFA919F}"/>
              </a:ext>
            </a:extLst>
          </p:cNvPr>
          <p:cNvSpPr>
            <a:spLocks noGrp="1"/>
          </p:cNvSpPr>
          <p:nvPr>
            <p:ph idx="1"/>
          </p:nvPr>
        </p:nvSpPr>
        <p:spPr>
          <a:xfrm>
            <a:off x="838200" y="1443210"/>
            <a:ext cx="10515600" cy="4914728"/>
          </a:xfrm>
        </p:spPr>
        <p:txBody>
          <a:bodyPr>
            <a:noAutofit/>
          </a:bodyPr>
          <a:lstStyle/>
          <a:p>
            <a:pPr marL="228600" indent="0">
              <a:buNone/>
            </a:pPr>
            <a:r>
              <a:rPr lang="en-IN" sz="1600" b="1" dirty="0">
                <a:solidFill>
                  <a:schemeClr val="tx1">
                    <a:alpha val="70000"/>
                  </a:schemeClr>
                </a:solidFill>
                <a:latin typeface="Arial" panose="020B0604020202020204" pitchFamily="34" charset="0"/>
                <a:cs typeface="Arial" panose="020B0604020202020204" pitchFamily="34" charset="0"/>
              </a:rPr>
              <a:t>1. Data Collection and Integration</a:t>
            </a:r>
            <a:endParaRPr lang="en-IN" sz="1600"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1600" b="1" dirty="0">
                <a:solidFill>
                  <a:schemeClr val="tx1">
                    <a:alpha val="70000"/>
                  </a:schemeClr>
                </a:solidFill>
                <a:latin typeface="Arial" panose="020B0604020202020204" pitchFamily="34" charset="0"/>
                <a:cs typeface="Arial" panose="020B0604020202020204" pitchFamily="34" charset="0"/>
              </a:rPr>
              <a:t>Sources</a:t>
            </a:r>
            <a:r>
              <a:rPr lang="en-IN" sz="1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1600" dirty="0">
                <a:solidFill>
                  <a:schemeClr val="tx1">
                    <a:alpha val="70000"/>
                  </a:schemeClr>
                </a:solidFill>
                <a:latin typeface="Arial" panose="020B0604020202020204" pitchFamily="34" charset="0"/>
                <a:cs typeface="Arial" panose="020B0604020202020204" pitchFamily="34" charset="0"/>
              </a:rPr>
              <a:t>Historical market data (prices, volumes)</a:t>
            </a:r>
          </a:p>
          <a:p>
            <a:pPr marL="742950" lvl="1" indent="-285750">
              <a:buFont typeface="Arial" panose="020B0604020202020204" pitchFamily="34" charset="0"/>
              <a:buChar char="•"/>
            </a:pPr>
            <a:r>
              <a:rPr lang="en-IN" sz="1600" dirty="0">
                <a:solidFill>
                  <a:schemeClr val="tx1">
                    <a:alpha val="70000"/>
                  </a:schemeClr>
                </a:solidFill>
                <a:latin typeface="Arial" panose="020B0604020202020204" pitchFamily="34" charset="0"/>
                <a:cs typeface="Arial" panose="020B0604020202020204" pitchFamily="34" charset="0"/>
              </a:rPr>
              <a:t>Sentiment analysis (news, social media)</a:t>
            </a:r>
          </a:p>
          <a:p>
            <a:pPr marL="742950" lvl="1" indent="-285750">
              <a:buFont typeface="Arial" panose="020B0604020202020204" pitchFamily="34" charset="0"/>
              <a:buChar char="•"/>
            </a:pPr>
            <a:r>
              <a:rPr lang="en-IN" sz="1600" dirty="0">
                <a:solidFill>
                  <a:schemeClr val="tx1">
                    <a:alpha val="70000"/>
                  </a:schemeClr>
                </a:solidFill>
                <a:latin typeface="Arial" panose="020B0604020202020204" pitchFamily="34" charset="0"/>
                <a:cs typeface="Arial" panose="020B0604020202020204" pitchFamily="34" charset="0"/>
              </a:rPr>
              <a:t>Macro-economic indicators (interest rates, GDP growth)</a:t>
            </a:r>
          </a:p>
          <a:p>
            <a:pPr>
              <a:buFont typeface="Arial" panose="020B0604020202020204" pitchFamily="34" charset="0"/>
              <a:buChar char="•"/>
            </a:pPr>
            <a:r>
              <a:rPr lang="en-IN" sz="1600" b="1" dirty="0">
                <a:solidFill>
                  <a:schemeClr val="tx1">
                    <a:alpha val="70000"/>
                  </a:schemeClr>
                </a:solidFill>
                <a:latin typeface="Arial" panose="020B0604020202020204" pitchFamily="34" charset="0"/>
                <a:cs typeface="Arial" panose="020B0604020202020204" pitchFamily="34" charset="0"/>
              </a:rPr>
              <a:t>Techniques</a:t>
            </a:r>
            <a:r>
              <a:rPr lang="en-IN" sz="1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1600" dirty="0">
                <a:solidFill>
                  <a:schemeClr val="tx1">
                    <a:alpha val="70000"/>
                  </a:schemeClr>
                </a:solidFill>
                <a:latin typeface="Arial" panose="020B0604020202020204" pitchFamily="34" charset="0"/>
                <a:cs typeface="Arial" panose="020B0604020202020204" pitchFamily="34" charset="0"/>
              </a:rPr>
              <a:t>Web scraping, APIs</a:t>
            </a:r>
          </a:p>
          <a:p>
            <a:pPr marL="742950" lvl="1" indent="-285750">
              <a:buFont typeface="Arial" panose="020B0604020202020204" pitchFamily="34" charset="0"/>
              <a:buChar char="•"/>
            </a:pPr>
            <a:r>
              <a:rPr lang="en-IN" sz="1600" dirty="0">
                <a:solidFill>
                  <a:schemeClr val="tx1">
                    <a:alpha val="70000"/>
                  </a:schemeClr>
                </a:solidFill>
                <a:latin typeface="Arial" panose="020B0604020202020204" pitchFamily="34" charset="0"/>
                <a:cs typeface="Arial" panose="020B0604020202020204" pitchFamily="34" charset="0"/>
              </a:rPr>
              <a:t>NLP for sentiment analysis</a:t>
            </a:r>
          </a:p>
          <a:p>
            <a:pPr marL="228600" indent="0">
              <a:buNone/>
            </a:pPr>
            <a:r>
              <a:rPr lang="en-US" sz="1600" b="1" dirty="0">
                <a:solidFill>
                  <a:schemeClr val="tx1">
                    <a:alpha val="70000"/>
                  </a:schemeClr>
                </a:solidFill>
                <a:latin typeface="Arial" panose="020B0604020202020204" pitchFamily="34" charset="0"/>
                <a:cs typeface="Arial" panose="020B0604020202020204" pitchFamily="34" charset="0"/>
              </a:rPr>
              <a:t>2. Data Preprocessing</a:t>
            </a:r>
            <a:endParaRPr lang="en-US" sz="1600"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solidFill>
                  <a:schemeClr val="tx1">
                    <a:alpha val="70000"/>
                  </a:schemeClr>
                </a:solidFill>
                <a:latin typeface="Arial" panose="020B0604020202020204" pitchFamily="34" charset="0"/>
                <a:cs typeface="Arial" panose="020B0604020202020204" pitchFamily="34" charset="0"/>
              </a:rPr>
              <a:t>Cleaning and Normalization</a:t>
            </a:r>
            <a:r>
              <a:rPr lang="en-US" sz="1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Handling missing values, outliers</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Data scaling</a:t>
            </a:r>
          </a:p>
          <a:p>
            <a:pPr>
              <a:buFont typeface="Arial" panose="020B0604020202020204" pitchFamily="34" charset="0"/>
              <a:buChar char="•"/>
            </a:pPr>
            <a:r>
              <a:rPr lang="en-US" sz="1600" b="1" dirty="0">
                <a:solidFill>
                  <a:schemeClr val="tx1">
                    <a:alpha val="70000"/>
                  </a:schemeClr>
                </a:solidFill>
                <a:latin typeface="Arial" panose="020B0604020202020204" pitchFamily="34" charset="0"/>
                <a:cs typeface="Arial" panose="020B0604020202020204" pitchFamily="34" charset="0"/>
              </a:rPr>
              <a:t>Feature Engineering</a:t>
            </a:r>
            <a:r>
              <a:rPr lang="en-US" sz="1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Creating lagged features, technical indicators</a:t>
            </a:r>
          </a:p>
          <a:p>
            <a:pPr marL="742950" lvl="1" indent="-285750">
              <a:buFont typeface="Arial" panose="020B0604020202020204" pitchFamily="34" charset="0"/>
              <a:buChar char="•"/>
            </a:pPr>
            <a:endParaRPr lang="en-IN" sz="1500" dirty="0"/>
          </a:p>
          <a:p>
            <a:pPr marL="228600" indent="0">
              <a:buNone/>
            </a:pPr>
            <a:endParaRPr lang="en-IN" sz="1500" dirty="0"/>
          </a:p>
        </p:txBody>
      </p:sp>
    </p:spTree>
    <p:extLst>
      <p:ext uri="{BB962C8B-B14F-4D97-AF65-F5344CB8AC3E}">
        <p14:creationId xmlns:p14="http://schemas.microsoft.com/office/powerpoint/2010/main" val="294311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A2398-FF7C-758F-40CA-1A864F2C4AFB}"/>
              </a:ext>
            </a:extLst>
          </p:cNvPr>
          <p:cNvSpPr>
            <a:spLocks noGrp="1"/>
          </p:cNvSpPr>
          <p:nvPr>
            <p:ph idx="1"/>
          </p:nvPr>
        </p:nvSpPr>
        <p:spPr>
          <a:xfrm>
            <a:off x="838200" y="881349"/>
            <a:ext cx="10515600" cy="5295614"/>
          </a:xfrm>
        </p:spPr>
        <p:txBody>
          <a:bodyPr>
            <a:normAutofit lnSpcReduction="10000"/>
          </a:bodyPr>
          <a:lstStyle/>
          <a:p>
            <a:r>
              <a:rPr lang="en-IN" sz="1600" b="1" dirty="0">
                <a:solidFill>
                  <a:schemeClr val="tx1">
                    <a:alpha val="70000"/>
                  </a:schemeClr>
                </a:solidFill>
                <a:latin typeface="Arial" panose="020B0604020202020204" pitchFamily="34" charset="0"/>
                <a:cs typeface="Arial" panose="020B0604020202020204" pitchFamily="34" charset="0"/>
              </a:rPr>
              <a:t>3. Model Development</a:t>
            </a:r>
            <a:endParaRPr lang="en-IN" sz="1600"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1600" b="1" dirty="0">
                <a:solidFill>
                  <a:schemeClr val="tx1">
                    <a:alpha val="70000"/>
                  </a:schemeClr>
                </a:solidFill>
                <a:latin typeface="Arial" panose="020B0604020202020204" pitchFamily="34" charset="0"/>
                <a:cs typeface="Arial" panose="020B0604020202020204" pitchFamily="34" charset="0"/>
              </a:rPr>
              <a:t>Hybrid Model</a:t>
            </a:r>
            <a:r>
              <a:rPr lang="en-IN" sz="1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1600" dirty="0">
                <a:solidFill>
                  <a:schemeClr val="tx1">
                    <a:alpha val="70000"/>
                  </a:schemeClr>
                </a:solidFill>
                <a:latin typeface="Arial" panose="020B0604020202020204" pitchFamily="34" charset="0"/>
                <a:cs typeface="Arial" panose="020B0604020202020204" pitchFamily="34" charset="0"/>
              </a:rPr>
              <a:t>LSTM: Captures temporal dependencies</a:t>
            </a:r>
          </a:p>
          <a:p>
            <a:pPr marL="742950" lvl="1" indent="-285750">
              <a:buFont typeface="Arial" panose="020B0604020202020204" pitchFamily="34" charset="0"/>
              <a:buChar char="•"/>
            </a:pPr>
            <a:r>
              <a:rPr lang="en-IN" sz="1600" dirty="0">
                <a:solidFill>
                  <a:schemeClr val="tx1">
                    <a:alpha val="70000"/>
                  </a:schemeClr>
                </a:solidFill>
                <a:latin typeface="Arial" panose="020B0604020202020204" pitchFamily="34" charset="0"/>
                <a:cs typeface="Arial" panose="020B0604020202020204" pitchFamily="34" charset="0"/>
              </a:rPr>
              <a:t>CNN: Feature extraction</a:t>
            </a:r>
          </a:p>
          <a:p>
            <a:pPr marL="742950" lvl="1" indent="-285750">
              <a:buFont typeface="Arial" panose="020B0604020202020204" pitchFamily="34" charset="0"/>
              <a:buChar char="•"/>
            </a:pPr>
            <a:r>
              <a:rPr lang="en-IN" sz="1600" dirty="0">
                <a:solidFill>
                  <a:schemeClr val="tx1">
                    <a:alpha val="70000"/>
                  </a:schemeClr>
                </a:solidFill>
                <a:latin typeface="Arial" panose="020B0604020202020204" pitchFamily="34" charset="0"/>
                <a:cs typeface="Arial" panose="020B0604020202020204" pitchFamily="34" charset="0"/>
              </a:rPr>
              <a:t>Attention Mechanism: Focus on important data</a:t>
            </a:r>
          </a:p>
          <a:p>
            <a:pPr>
              <a:buFont typeface="Arial" panose="020B0604020202020204" pitchFamily="34" charset="0"/>
              <a:buChar char="•"/>
            </a:pPr>
            <a:r>
              <a:rPr lang="en-IN" sz="1600" b="1" dirty="0">
                <a:solidFill>
                  <a:schemeClr val="tx1">
                    <a:alpha val="70000"/>
                  </a:schemeClr>
                </a:solidFill>
                <a:latin typeface="Arial" panose="020B0604020202020204" pitchFamily="34" charset="0"/>
                <a:cs typeface="Arial" panose="020B0604020202020204" pitchFamily="34" charset="0"/>
              </a:rPr>
              <a:t>Training and Validation</a:t>
            </a:r>
            <a:r>
              <a:rPr lang="en-IN" sz="1600" dirty="0">
                <a:solidFill>
                  <a:schemeClr val="tx1">
                    <a:alpha val="70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1600" dirty="0">
                <a:solidFill>
                  <a:schemeClr val="tx1">
                    <a:alpha val="70000"/>
                  </a:schemeClr>
                </a:solidFill>
                <a:latin typeface="Arial" panose="020B0604020202020204" pitchFamily="34" charset="0"/>
                <a:cs typeface="Arial" panose="020B0604020202020204" pitchFamily="34" charset="0"/>
              </a:rPr>
              <a:t>Data split, hyperparameter tuning</a:t>
            </a:r>
          </a:p>
          <a:p>
            <a:pPr lvl="1"/>
            <a:endParaRPr lang="en-IN" sz="1600" dirty="0">
              <a:solidFill>
                <a:schemeClr val="tx1">
                  <a:alpha val="70000"/>
                </a:schemeClr>
              </a:solidFill>
              <a:latin typeface="Arial" panose="020B0604020202020204" pitchFamily="34" charset="0"/>
              <a:cs typeface="Arial" panose="020B0604020202020204" pitchFamily="34" charset="0"/>
            </a:endParaRPr>
          </a:p>
          <a:p>
            <a:r>
              <a:rPr lang="en-US" sz="1600" b="1" dirty="0">
                <a:solidFill>
                  <a:schemeClr val="tx1">
                    <a:alpha val="70000"/>
                  </a:schemeClr>
                </a:solidFill>
                <a:latin typeface="Arial" panose="020B0604020202020204" pitchFamily="34" charset="0"/>
                <a:cs typeface="Arial" panose="020B0604020202020204" pitchFamily="34" charset="0"/>
              </a:rPr>
              <a:t>4. Prediction and Evaluation</a:t>
            </a:r>
            <a:endParaRPr lang="en-US" sz="1600" dirty="0">
              <a:solidFill>
                <a:schemeClr val="tx1">
                  <a:alpha val="7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Prediction:</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Stock price forecasts </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Evaluation Metrics:</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MAE, RMSE, R²</a:t>
            </a:r>
          </a:p>
          <a:p>
            <a:pPr>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Comparison:</a:t>
            </a:r>
          </a:p>
          <a:p>
            <a:pPr marL="742950" lvl="1" indent="-285750">
              <a:buFont typeface="Arial" panose="020B0604020202020204" pitchFamily="34" charset="0"/>
              <a:buChar char="•"/>
            </a:pPr>
            <a:r>
              <a:rPr lang="en-US" sz="1600" dirty="0">
                <a:solidFill>
                  <a:schemeClr val="tx1">
                    <a:alpha val="70000"/>
                  </a:schemeClr>
                </a:solidFill>
                <a:latin typeface="Arial" panose="020B0604020202020204" pitchFamily="34" charset="0"/>
                <a:cs typeface="Arial" panose="020B0604020202020204" pitchFamily="34" charset="0"/>
              </a:rPr>
              <a:t>Against traditional and other ML models</a:t>
            </a:r>
          </a:p>
          <a:p>
            <a:pPr marL="228600" indent="0">
              <a:buNone/>
            </a:pPr>
            <a:endParaRPr lang="en-IN" sz="1500" dirty="0"/>
          </a:p>
        </p:txBody>
      </p:sp>
    </p:spTree>
    <p:extLst>
      <p:ext uri="{BB962C8B-B14F-4D97-AF65-F5344CB8AC3E}">
        <p14:creationId xmlns:p14="http://schemas.microsoft.com/office/powerpoint/2010/main" val="4114376676"/>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177</TotalTime>
  <Words>1676</Words>
  <Application>Microsoft Office PowerPoint</Application>
  <PresentationFormat>Widescreen</PresentationFormat>
  <Paragraphs>160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Avenir Next LT Pro</vt:lpstr>
      <vt:lpstr>Sabon Next LT</vt:lpstr>
      <vt:lpstr>Times New Roman</vt:lpstr>
      <vt:lpstr>Wingdings</vt:lpstr>
      <vt:lpstr>LuminousVTI</vt:lpstr>
      <vt:lpstr>NSE STOCK MARKET PREDICTION USING HYBRID DEEP LEARNING</vt:lpstr>
      <vt:lpstr>OBJECTIVE OF THE PROJECT</vt:lpstr>
      <vt:lpstr>MOTIVATION BEHIND THE PROJECT</vt:lpstr>
      <vt:lpstr>LITERATURE SURVEY AND GAPS IDENTIFIED</vt:lpstr>
      <vt:lpstr>PowerPoint Presentation</vt:lpstr>
      <vt:lpstr>GAPS IDENTIFIED</vt:lpstr>
      <vt:lpstr>PowerPoint Presentation</vt:lpstr>
      <vt:lpstr>PROPOSED SYSTEM</vt:lpstr>
      <vt:lpstr>PowerPoint Presentation</vt:lpstr>
      <vt:lpstr>PowerPoint Presentation</vt:lpstr>
      <vt:lpstr>EXPERIMENTAL RESULT AND ANALYSIS</vt:lpstr>
      <vt:lpstr>PowerPoint Presentation</vt:lpstr>
      <vt:lpstr>PowerPoint Presentation</vt:lpstr>
      <vt:lpstr>ADANI PORTS Actual vs Predicted Stock Prices: </vt:lpstr>
      <vt:lpstr>Scatter Plot of Actual vs Predicted Values: </vt:lpstr>
      <vt:lpstr>VODAFONE IDEA Actual vs Predicted Stock Prices:</vt:lpstr>
      <vt:lpstr>Scatter Plot of Actual vs Predicted Values:</vt:lpstr>
      <vt:lpstr>CONCLUSION &amp; FUTURE DEVELOPMENT</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NSE STOCK MARKET PREDICTION USING HYBRID DEEP LEARNING</dc:title>
  <dc:creator>aditi samantaray</dc:creator>
  <cp:lastModifiedBy>Harsh Anand</cp:lastModifiedBy>
  <cp:revision>8</cp:revision>
  <dcterms:created xsi:type="dcterms:W3CDTF">2024-11-12T17:14:04Z</dcterms:created>
  <dcterms:modified xsi:type="dcterms:W3CDTF">2024-11-13T04:17:10Z</dcterms:modified>
</cp:coreProperties>
</file>