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80" r:id="rId2"/>
    <p:sldId id="258" r:id="rId3"/>
    <p:sldId id="282" r:id="rId4"/>
    <p:sldId id="261" r:id="rId5"/>
    <p:sldId id="259" r:id="rId6"/>
    <p:sldId id="262" r:id="rId7"/>
    <p:sldId id="284" r:id="rId8"/>
    <p:sldId id="285" r:id="rId9"/>
    <p:sldId id="286" r:id="rId10"/>
    <p:sldId id="287" r:id="rId11"/>
    <p:sldId id="288"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1" autoAdjust="0"/>
    <p:restoredTop sz="98547" autoAdjust="0"/>
  </p:normalViewPr>
  <p:slideViewPr>
    <p:cSldViewPr>
      <p:cViewPr>
        <p:scale>
          <a:sx n="80" d="100"/>
          <a:sy n="80" d="100"/>
        </p:scale>
        <p:origin x="-1507" y="-2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525B56-B1C9-4B77-9472-27BA72371D52}" type="datetimeFigureOut">
              <a:rPr lang="en-US" smtClean="0"/>
              <a:pPr/>
              <a:t>9/27/2017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339F9-128C-4ED0-88CA-EF5597EA8E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E2CEE3-6F21-4009-927C-226571AA080F}" type="datetimeFigureOut">
              <a:rPr lang="en-US" smtClean="0"/>
              <a:pPr/>
              <a:t>9/27/2017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E2CEE3-6F21-4009-927C-226571AA080F}" type="datetimeFigureOut">
              <a:rPr lang="en-US" smtClean="0"/>
              <a:pPr/>
              <a:t>9/27/2017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E2CEE3-6F21-4009-927C-226571AA080F}" type="datetimeFigureOut">
              <a:rPr lang="en-US" smtClean="0"/>
              <a:pPr/>
              <a:t>9/27/2017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E2CEE3-6F21-4009-927C-226571AA080F}" type="datetimeFigureOut">
              <a:rPr lang="en-US" smtClean="0"/>
              <a:pPr/>
              <a:t>9/27/2017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E2CEE3-6F21-4009-927C-226571AA080F}" type="datetimeFigureOut">
              <a:rPr lang="en-US" smtClean="0"/>
              <a:pPr/>
              <a:t>9/27/2017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E2CEE3-6F21-4009-927C-226571AA080F}" type="datetimeFigureOut">
              <a:rPr lang="en-US" smtClean="0"/>
              <a:pPr/>
              <a:t>9/27/2017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E2CEE3-6F21-4009-927C-226571AA080F}" type="datetimeFigureOut">
              <a:rPr lang="en-US" smtClean="0"/>
              <a:pPr/>
              <a:t>9/27/2017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E2CEE3-6F21-4009-927C-226571AA080F}" type="datetimeFigureOut">
              <a:rPr lang="en-US" smtClean="0"/>
              <a:pPr/>
              <a:t>9/27/2017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2CEE3-6F21-4009-927C-226571AA080F}" type="datetimeFigureOut">
              <a:rPr lang="en-US" smtClean="0"/>
              <a:pPr/>
              <a:t>9/27/2017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2CEE3-6F21-4009-927C-226571AA080F}" type="datetimeFigureOut">
              <a:rPr lang="en-US" smtClean="0"/>
              <a:pPr/>
              <a:t>9/27/2017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2CEE3-6F21-4009-927C-226571AA080F}" type="datetimeFigureOut">
              <a:rPr lang="en-US" smtClean="0"/>
              <a:pPr/>
              <a:t>9/27/2017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14B80-AE9C-4E9A-844A-15155EFA1BB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2CEE3-6F21-4009-927C-226571AA080F}" type="datetimeFigureOut">
              <a:rPr lang="en-US" smtClean="0"/>
              <a:pPr/>
              <a:t>9/27/2017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14B80-AE9C-4E9A-844A-15155EFA1BB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indeed.com/q-Daily-job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p:cNvSpPr>
          <p:nvPr/>
        </p:nvSpPr>
        <p:spPr bwMode="auto">
          <a:xfrm>
            <a:off x="1076356" y="2143119"/>
            <a:ext cx="7924800" cy="500063"/>
          </a:xfrm>
          <a:prstGeom prst="rect">
            <a:avLst/>
          </a:prstGeom>
          <a:noFill/>
          <a:ln w="9525">
            <a:noFill/>
            <a:miter lim="800000"/>
            <a:headEnd/>
            <a:tailEnd/>
          </a:ln>
        </p:spPr>
        <p:txBody>
          <a:bodyPr lIns="34290" tIns="34290" rIns="34290" bIns="34290">
            <a:spAutoFit/>
          </a:bodyPr>
          <a:lstStyle/>
          <a:p>
            <a:pPr defTabSz="1300163"/>
            <a:r>
              <a:rPr lang="en-US" altLang="en-US" sz="2800" b="1" dirty="0" smtClean="0">
                <a:latin typeface="+mj-lt"/>
                <a:ea typeface="Helvetica"/>
                <a:cs typeface="Times New Roman" pitchFamily="18" charset="0"/>
                <a:sym typeface="Helvetica"/>
              </a:rPr>
              <a:t>G . H . Patel </a:t>
            </a:r>
            <a:r>
              <a:rPr lang="en-US" altLang="en-US" sz="2800" b="1" dirty="0">
                <a:latin typeface="+mj-lt"/>
                <a:ea typeface="Helvetica"/>
                <a:cs typeface="Times New Roman" pitchFamily="18" charset="0"/>
                <a:sym typeface="Helvetica"/>
              </a:rPr>
              <a:t>College of Engineering and Technology</a:t>
            </a:r>
          </a:p>
        </p:txBody>
      </p:sp>
      <p:sp>
        <p:nvSpPr>
          <p:cNvPr id="5122" name="Rectangle 2"/>
          <p:cNvSpPr>
            <a:spLocks/>
          </p:cNvSpPr>
          <p:nvPr/>
        </p:nvSpPr>
        <p:spPr bwMode="auto">
          <a:xfrm>
            <a:off x="5572132" y="5540538"/>
            <a:ext cx="3071834" cy="674544"/>
          </a:xfrm>
          <a:prstGeom prst="rect">
            <a:avLst/>
          </a:prstGeom>
          <a:noFill/>
          <a:ln>
            <a:noFill/>
          </a:ln>
          <a:effectLst/>
          <a:extLst>
            <a:ext uri="{909E8E84-426E-40DD-AFC4-6F175D3DCCD1}"/>
            <a:ext uri="{91240B29-F687-4F45-9708-019B960494DF}"/>
            <a:ext uri="{AF507438-7753-43E0-B8FC-AC1667EBCBE1}"/>
          </a:extLst>
        </p:spPr>
        <p:txBody>
          <a:bodyPr wrap="square" lIns="34290" tIns="34290" rIns="34290" bIns="34290">
            <a:spAutoFit/>
          </a:bodyPr>
          <a:lstStyle>
            <a:lvl1pPr defTabSz="1300163">
              <a:defRPr sz="3600">
                <a:solidFill>
                  <a:srgbClr val="FFFFFF"/>
                </a:solidFill>
                <a:latin typeface="Helvetica Light" charset="0"/>
                <a:ea typeface="Helvetica Light" charset="0"/>
                <a:cs typeface="Helvetica Light" charset="0"/>
                <a:sym typeface="Helvetica Light" charset="0"/>
              </a:defRPr>
            </a:lvl1pPr>
            <a:lvl2pPr defTabSz="1300163">
              <a:defRPr sz="3600">
                <a:solidFill>
                  <a:srgbClr val="FFFFFF"/>
                </a:solidFill>
                <a:latin typeface="Helvetica Light" charset="0"/>
                <a:ea typeface="Helvetica Light" charset="0"/>
                <a:cs typeface="Helvetica Light" charset="0"/>
                <a:sym typeface="Helvetica Light" charset="0"/>
              </a:defRPr>
            </a:lvl2pPr>
            <a:lvl3pPr defTabSz="1300163">
              <a:defRPr sz="3600">
                <a:solidFill>
                  <a:srgbClr val="FFFFFF"/>
                </a:solidFill>
                <a:latin typeface="Helvetica Light" charset="0"/>
                <a:ea typeface="Helvetica Light" charset="0"/>
                <a:cs typeface="Helvetica Light" charset="0"/>
                <a:sym typeface="Helvetica Light" charset="0"/>
              </a:defRPr>
            </a:lvl3pPr>
            <a:lvl4pPr defTabSz="1300163">
              <a:defRPr sz="3600">
                <a:solidFill>
                  <a:srgbClr val="FFFFFF"/>
                </a:solidFill>
                <a:latin typeface="Helvetica Light" charset="0"/>
                <a:ea typeface="Helvetica Light" charset="0"/>
                <a:cs typeface="Helvetica Light" charset="0"/>
                <a:sym typeface="Helvetica Light" charset="0"/>
              </a:defRPr>
            </a:lvl4pPr>
            <a:lvl5pPr defTabSz="1300163">
              <a:defRPr sz="3600">
                <a:solidFill>
                  <a:srgbClr val="FFFFFF"/>
                </a:solidFill>
                <a:latin typeface="Helvetica Light" charset="0"/>
                <a:ea typeface="Helvetica Light" charset="0"/>
                <a:cs typeface="Helvetica Light" charset="0"/>
                <a:sym typeface="Helvetica Light" charset="0"/>
              </a:defRPr>
            </a:lvl5pPr>
            <a:lvl6pPr marL="4572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6pPr>
            <a:lvl7pPr marL="9144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7pPr>
            <a:lvl8pPr marL="13716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8pPr>
            <a:lvl9pPr marL="18288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9pPr>
          </a:lstStyle>
          <a:p>
            <a:pPr>
              <a:spcBef>
                <a:spcPts val="352"/>
              </a:spcBef>
              <a:defRPr/>
            </a:pPr>
            <a:r>
              <a:rPr lang="en-US" altLang="en-US" sz="1800" u="sng" dirty="0" smtClean="0">
                <a:solidFill>
                  <a:schemeClr val="tx1"/>
                </a:solidFill>
                <a:latin typeface="+mn-lt"/>
                <a:cs typeface="Times New Roman" pitchFamily="18" charset="0"/>
              </a:rPr>
              <a:t>Submitted </a:t>
            </a:r>
            <a:r>
              <a:rPr lang="en-US" altLang="en-US" sz="1800" u="sng" dirty="0">
                <a:solidFill>
                  <a:schemeClr val="tx1"/>
                </a:solidFill>
                <a:latin typeface="+mn-lt"/>
                <a:cs typeface="Times New Roman" pitchFamily="18" charset="0"/>
              </a:rPr>
              <a:t>By</a:t>
            </a:r>
            <a:r>
              <a:rPr lang="en-US" altLang="en-US" sz="1800" dirty="0" smtClean="0">
                <a:solidFill>
                  <a:schemeClr val="tx1"/>
                </a:solidFill>
                <a:latin typeface="+mn-lt"/>
                <a:cs typeface="Times New Roman" pitchFamily="18" charset="0"/>
              </a:rPr>
              <a:t>:-</a:t>
            </a:r>
            <a:endParaRPr lang="en-US" altLang="en-US" sz="1800" dirty="0">
              <a:solidFill>
                <a:schemeClr val="tx1"/>
              </a:solidFill>
              <a:latin typeface="+mn-lt"/>
              <a:cs typeface="Times New Roman" pitchFamily="18" charset="0"/>
            </a:endParaRPr>
          </a:p>
          <a:p>
            <a:pPr>
              <a:spcBef>
                <a:spcPts val="352"/>
              </a:spcBef>
              <a:defRPr/>
            </a:pPr>
            <a:r>
              <a:rPr lang="en-US" altLang="en-US" sz="1800" dirty="0">
                <a:solidFill>
                  <a:schemeClr val="tx1"/>
                </a:solidFill>
                <a:latin typeface="+mn-lt"/>
                <a:cs typeface="Times New Roman" pitchFamily="18" charset="0"/>
              </a:rPr>
              <a:t>    </a:t>
            </a:r>
            <a:r>
              <a:rPr lang="en-US" altLang="en-US" sz="1800" dirty="0" smtClean="0">
                <a:solidFill>
                  <a:schemeClr val="tx1"/>
                </a:solidFill>
                <a:latin typeface="+mn-lt"/>
                <a:cs typeface="Times New Roman" pitchFamily="18" charset="0"/>
              </a:rPr>
              <a:t>Harsh </a:t>
            </a:r>
            <a:r>
              <a:rPr lang="en-US" altLang="en-US" sz="1800" dirty="0">
                <a:solidFill>
                  <a:schemeClr val="tx1"/>
                </a:solidFill>
                <a:latin typeface="+mn-lt"/>
                <a:cs typeface="Times New Roman" pitchFamily="18" charset="0"/>
              </a:rPr>
              <a:t>Fadiya (140110107015</a:t>
            </a:r>
            <a:r>
              <a:rPr lang="en-US" altLang="en-US" sz="1800" dirty="0" smtClean="0">
                <a:solidFill>
                  <a:schemeClr val="tx1"/>
                </a:solidFill>
                <a:latin typeface="+mn-lt"/>
                <a:cs typeface="Times New Roman" pitchFamily="18" charset="0"/>
              </a:rPr>
              <a:t>)                            </a:t>
            </a:r>
            <a:endParaRPr lang="en-US" altLang="en-US" sz="1800" dirty="0">
              <a:solidFill>
                <a:schemeClr val="tx1"/>
              </a:solidFill>
              <a:latin typeface="+mn-lt"/>
              <a:cs typeface="Times New Roman" pitchFamily="18" charset="0"/>
            </a:endParaRPr>
          </a:p>
        </p:txBody>
      </p:sp>
      <p:pic>
        <p:nvPicPr>
          <p:cNvPr id="6148" name="Picture 3" descr="gcet1.png"/>
          <p:cNvPicPr>
            <a:picLocks noChangeAspect="1"/>
          </p:cNvPicPr>
          <p:nvPr/>
        </p:nvPicPr>
        <p:blipFill>
          <a:blip r:embed="rId2"/>
          <a:srcRect/>
          <a:stretch>
            <a:fillRect/>
          </a:stretch>
        </p:blipFill>
        <p:spPr bwMode="auto">
          <a:xfrm>
            <a:off x="195263" y="619125"/>
            <a:ext cx="1487487" cy="1042988"/>
          </a:xfrm>
          <a:prstGeom prst="rect">
            <a:avLst/>
          </a:prstGeom>
          <a:noFill/>
          <a:ln w="9525">
            <a:noFill/>
            <a:miter lim="800000"/>
            <a:headEnd/>
            <a:tailEnd/>
          </a:ln>
        </p:spPr>
      </p:pic>
      <p:pic>
        <p:nvPicPr>
          <p:cNvPr id="6149" name="Picture 3"/>
          <p:cNvPicPr>
            <a:picLocks noChangeAspect="1"/>
          </p:cNvPicPr>
          <p:nvPr/>
        </p:nvPicPr>
        <p:blipFill>
          <a:blip r:embed="rId3"/>
          <a:srcRect/>
          <a:stretch>
            <a:fillRect/>
          </a:stretch>
        </p:blipFill>
        <p:spPr bwMode="auto">
          <a:xfrm>
            <a:off x="8062913" y="-4763"/>
            <a:ext cx="1071562" cy="1666876"/>
          </a:xfrm>
          <a:prstGeom prst="rect">
            <a:avLst/>
          </a:prstGeom>
          <a:noFill/>
          <a:ln w="9525">
            <a:noFill/>
            <a:miter lim="800000"/>
            <a:headEnd/>
            <a:tailEnd/>
          </a:ln>
        </p:spPr>
      </p:pic>
      <p:sp>
        <p:nvSpPr>
          <p:cNvPr id="6150" name="Rectangle 1"/>
          <p:cNvSpPr>
            <a:spLocks/>
          </p:cNvSpPr>
          <p:nvPr/>
        </p:nvSpPr>
        <p:spPr bwMode="auto">
          <a:xfrm>
            <a:off x="1500166" y="571480"/>
            <a:ext cx="6842125" cy="623888"/>
          </a:xfrm>
          <a:prstGeom prst="rect">
            <a:avLst/>
          </a:prstGeom>
          <a:noFill/>
          <a:ln w="9525">
            <a:noFill/>
            <a:miter lim="800000"/>
            <a:headEnd/>
            <a:tailEnd/>
          </a:ln>
        </p:spPr>
        <p:txBody>
          <a:bodyPr lIns="34290" tIns="34290" rIns="34290" bIns="34290">
            <a:spAutoFit/>
          </a:bodyPr>
          <a:lstStyle/>
          <a:p>
            <a:pPr defTabSz="1300163"/>
            <a:r>
              <a:rPr lang="en-US" altLang="en-US" sz="3600" b="1" dirty="0">
                <a:latin typeface="+mj-lt"/>
                <a:ea typeface="Helvetica"/>
                <a:cs typeface="Times New Roman" pitchFamily="18" charset="0"/>
                <a:sym typeface="Helvetica"/>
              </a:rPr>
              <a:t>Gujarat Technological </a:t>
            </a:r>
            <a:r>
              <a:rPr lang="en-US" altLang="en-US" sz="3600" b="1" dirty="0" smtClean="0">
                <a:latin typeface="+mj-lt"/>
                <a:ea typeface="Helvetica"/>
                <a:cs typeface="Times New Roman" pitchFamily="18" charset="0"/>
                <a:sym typeface="Helvetica"/>
              </a:rPr>
              <a:t>University</a:t>
            </a:r>
            <a:endParaRPr lang="en-US" altLang="en-US" sz="3600" b="1" dirty="0">
              <a:latin typeface="+mj-lt"/>
              <a:ea typeface="Helvetica"/>
              <a:cs typeface="Times New Roman" pitchFamily="18" charset="0"/>
              <a:sym typeface="Helvetica"/>
            </a:endParaRPr>
          </a:p>
        </p:txBody>
      </p:sp>
      <p:sp>
        <p:nvSpPr>
          <p:cNvPr id="9" name="TextBox 8"/>
          <p:cNvSpPr txBox="1"/>
          <p:nvPr/>
        </p:nvSpPr>
        <p:spPr>
          <a:xfrm>
            <a:off x="3071802" y="3000372"/>
            <a:ext cx="2928958" cy="523220"/>
          </a:xfrm>
          <a:prstGeom prst="rect">
            <a:avLst/>
          </a:prstGeom>
          <a:noFill/>
        </p:spPr>
        <p:txBody>
          <a:bodyPr wrap="square" rtlCol="0">
            <a:spAutoFit/>
          </a:bodyPr>
          <a:lstStyle/>
          <a:p>
            <a:pPr algn="ctr"/>
            <a:r>
              <a:rPr lang="en-US" altLang="en-US" sz="2800" dirty="0" smtClean="0">
                <a:ea typeface="Helvetica" panose="020B0604020202020204" pitchFamily="34" charset="0"/>
                <a:cs typeface="Times New Roman" pitchFamily="18" charset="0"/>
                <a:sym typeface="Helvetica" panose="020B0604020202020204" pitchFamily="34" charset="0"/>
              </a:rPr>
              <a:t>PROJECT(2170001)</a:t>
            </a:r>
            <a:endParaRPr lang="en-US" altLang="en-US" sz="2800" dirty="0" smtClean="0">
              <a:cs typeface="Times New Roman" pitchFamily="18" charset="0"/>
            </a:endParaRPr>
          </a:p>
        </p:txBody>
      </p:sp>
      <p:sp>
        <p:nvSpPr>
          <p:cNvPr id="10" name="TextBox 9"/>
          <p:cNvSpPr txBox="1"/>
          <p:nvPr/>
        </p:nvSpPr>
        <p:spPr>
          <a:xfrm>
            <a:off x="2500298" y="3955325"/>
            <a:ext cx="4429156" cy="954107"/>
          </a:xfrm>
          <a:prstGeom prst="rect">
            <a:avLst/>
          </a:prstGeom>
          <a:noFill/>
        </p:spPr>
        <p:txBody>
          <a:bodyPr wrap="square" rtlCol="0">
            <a:spAutoFit/>
          </a:bodyPr>
          <a:lstStyle/>
          <a:p>
            <a:pPr algn="ctr"/>
            <a:r>
              <a:rPr lang="en-US" altLang="en-US" sz="2800" dirty="0" smtClean="0">
                <a:solidFill>
                  <a:srgbClr val="FF0000"/>
                </a:solidFill>
                <a:cs typeface="Times New Roman" pitchFamily="18" charset="0"/>
              </a:rPr>
              <a:t>Topic :-    </a:t>
            </a:r>
            <a:r>
              <a:rPr lang="en-IN" altLang="en-US" sz="2800" dirty="0" smtClean="0">
                <a:solidFill>
                  <a:srgbClr val="FF0000"/>
                </a:solidFill>
                <a:cs typeface="Times New Roman" pitchFamily="18" charset="0"/>
              </a:rPr>
              <a:t>Daily job helper</a:t>
            </a:r>
            <a:endParaRPr lang="en-US" altLang="en-US" sz="2800" dirty="0" smtClean="0">
              <a:solidFill>
                <a:srgbClr val="FF0000"/>
              </a:solidFill>
              <a:cs typeface="Times New Roman" pitchFamily="18" charset="0"/>
            </a:endParaRPr>
          </a:p>
          <a:p>
            <a:pPr algn="ctr"/>
            <a:endParaRPr lang="en-IN" sz="2800" dirty="0">
              <a:solidFill>
                <a:srgbClr val="FF0000"/>
              </a:solidFill>
            </a:endParaRPr>
          </a:p>
        </p:txBody>
      </p:sp>
      <p:sp>
        <p:nvSpPr>
          <p:cNvPr id="11" name="Rectangle 2"/>
          <p:cNvSpPr>
            <a:spLocks/>
          </p:cNvSpPr>
          <p:nvPr/>
        </p:nvSpPr>
        <p:spPr bwMode="auto">
          <a:xfrm>
            <a:off x="428596" y="5683414"/>
            <a:ext cx="3500462" cy="674544"/>
          </a:xfrm>
          <a:prstGeom prst="rect">
            <a:avLst/>
          </a:prstGeom>
          <a:noFill/>
          <a:ln>
            <a:noFill/>
          </a:ln>
          <a:effectLst/>
          <a:extLst>
            <a:ext uri="{909E8E84-426E-40DD-AFC4-6F175D3DCCD1}"/>
            <a:ext uri="{91240B29-F687-4F45-9708-019B960494DF}"/>
            <a:ext uri="{AF507438-7753-43E0-B8FC-AC1667EBCBE1}"/>
          </a:extLst>
        </p:spPr>
        <p:txBody>
          <a:bodyPr wrap="square" lIns="34290" tIns="34290" rIns="34290" bIns="34290">
            <a:spAutoFit/>
          </a:bodyPr>
          <a:lstStyle>
            <a:lvl1pPr defTabSz="1300163">
              <a:defRPr sz="3600">
                <a:solidFill>
                  <a:srgbClr val="FFFFFF"/>
                </a:solidFill>
                <a:latin typeface="Helvetica Light" charset="0"/>
                <a:ea typeface="Helvetica Light" charset="0"/>
                <a:cs typeface="Helvetica Light" charset="0"/>
                <a:sym typeface="Helvetica Light" charset="0"/>
              </a:defRPr>
            </a:lvl1pPr>
            <a:lvl2pPr defTabSz="1300163">
              <a:defRPr sz="3600">
                <a:solidFill>
                  <a:srgbClr val="FFFFFF"/>
                </a:solidFill>
                <a:latin typeface="Helvetica Light" charset="0"/>
                <a:ea typeface="Helvetica Light" charset="0"/>
                <a:cs typeface="Helvetica Light" charset="0"/>
                <a:sym typeface="Helvetica Light" charset="0"/>
              </a:defRPr>
            </a:lvl2pPr>
            <a:lvl3pPr defTabSz="1300163">
              <a:defRPr sz="3600">
                <a:solidFill>
                  <a:srgbClr val="FFFFFF"/>
                </a:solidFill>
                <a:latin typeface="Helvetica Light" charset="0"/>
                <a:ea typeface="Helvetica Light" charset="0"/>
                <a:cs typeface="Helvetica Light" charset="0"/>
                <a:sym typeface="Helvetica Light" charset="0"/>
              </a:defRPr>
            </a:lvl3pPr>
            <a:lvl4pPr defTabSz="1300163">
              <a:defRPr sz="3600">
                <a:solidFill>
                  <a:srgbClr val="FFFFFF"/>
                </a:solidFill>
                <a:latin typeface="Helvetica Light" charset="0"/>
                <a:ea typeface="Helvetica Light" charset="0"/>
                <a:cs typeface="Helvetica Light" charset="0"/>
                <a:sym typeface="Helvetica Light" charset="0"/>
              </a:defRPr>
            </a:lvl4pPr>
            <a:lvl5pPr defTabSz="1300163">
              <a:defRPr sz="3600">
                <a:solidFill>
                  <a:srgbClr val="FFFFFF"/>
                </a:solidFill>
                <a:latin typeface="Helvetica Light" charset="0"/>
                <a:ea typeface="Helvetica Light" charset="0"/>
                <a:cs typeface="Helvetica Light" charset="0"/>
                <a:sym typeface="Helvetica Light" charset="0"/>
              </a:defRPr>
            </a:lvl5pPr>
            <a:lvl6pPr marL="4572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6pPr>
            <a:lvl7pPr marL="9144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7pPr>
            <a:lvl8pPr marL="13716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8pPr>
            <a:lvl9pPr marL="1828800" indent="914400" algn="ctr" defTabSz="1300163" fontAlgn="base" hangingPunct="0">
              <a:spcBef>
                <a:spcPct val="0"/>
              </a:spcBef>
              <a:spcAft>
                <a:spcPct val="0"/>
              </a:spcAft>
              <a:defRPr sz="3600">
                <a:solidFill>
                  <a:srgbClr val="FFFFFF"/>
                </a:solidFill>
                <a:latin typeface="Helvetica Light" charset="0"/>
                <a:ea typeface="Helvetica Light" charset="0"/>
                <a:cs typeface="Helvetica Light" charset="0"/>
                <a:sym typeface="Helvetica Light" charset="0"/>
              </a:defRPr>
            </a:lvl9pPr>
          </a:lstStyle>
          <a:p>
            <a:pPr>
              <a:spcBef>
                <a:spcPts val="352"/>
              </a:spcBef>
              <a:defRPr/>
            </a:pPr>
            <a:r>
              <a:rPr lang="en-US" altLang="en-US" sz="1800" u="sng" dirty="0" smtClean="0">
                <a:solidFill>
                  <a:schemeClr val="tx1"/>
                </a:solidFill>
                <a:latin typeface="+mn-lt"/>
                <a:cs typeface="Times New Roman" pitchFamily="18" charset="0"/>
              </a:rPr>
              <a:t>Guided By</a:t>
            </a:r>
            <a:r>
              <a:rPr lang="en-US" altLang="en-US" sz="1800" dirty="0" smtClean="0">
                <a:solidFill>
                  <a:schemeClr val="tx1"/>
                </a:solidFill>
                <a:latin typeface="+mn-lt"/>
                <a:cs typeface="Times New Roman" pitchFamily="18" charset="0"/>
              </a:rPr>
              <a:t>:-</a:t>
            </a:r>
            <a:endParaRPr lang="en-US" altLang="en-US" sz="1800" dirty="0">
              <a:solidFill>
                <a:schemeClr val="tx1"/>
              </a:solidFill>
              <a:latin typeface="+mn-lt"/>
              <a:cs typeface="Times New Roman" pitchFamily="18" charset="0"/>
            </a:endParaRPr>
          </a:p>
          <a:p>
            <a:pPr>
              <a:spcBef>
                <a:spcPts val="352"/>
              </a:spcBef>
              <a:defRPr/>
            </a:pPr>
            <a:r>
              <a:rPr lang="en-US" altLang="en-US" sz="1800" dirty="0">
                <a:solidFill>
                  <a:schemeClr val="tx1"/>
                </a:solidFill>
                <a:latin typeface="+mn-lt"/>
                <a:cs typeface="Times New Roman" pitchFamily="18" charset="0"/>
              </a:rPr>
              <a:t>    </a:t>
            </a:r>
            <a:r>
              <a:rPr lang="en-US" altLang="en-US" sz="1800" dirty="0" smtClean="0">
                <a:solidFill>
                  <a:schemeClr val="tx1"/>
                </a:solidFill>
                <a:latin typeface="+mn-lt"/>
                <a:cs typeface="Times New Roman" pitchFamily="18" charset="0"/>
              </a:rPr>
              <a:t>Prof. </a:t>
            </a:r>
            <a:r>
              <a:rPr lang="en-US" altLang="en-US" sz="1800" dirty="0" err="1" smtClean="0">
                <a:solidFill>
                  <a:schemeClr val="tx1"/>
                </a:solidFill>
                <a:latin typeface="+mn-lt"/>
                <a:cs typeface="Times New Roman" pitchFamily="18" charset="0"/>
              </a:rPr>
              <a:t>Priyanka</a:t>
            </a:r>
            <a:r>
              <a:rPr lang="en-US" altLang="en-US" sz="1800" dirty="0" smtClean="0">
                <a:solidFill>
                  <a:schemeClr val="tx1"/>
                </a:solidFill>
                <a:latin typeface="+mn-lt"/>
                <a:cs typeface="Times New Roman" pitchFamily="18" charset="0"/>
              </a:rPr>
              <a:t> </a:t>
            </a:r>
            <a:r>
              <a:rPr lang="en-US" altLang="en-US" sz="1800" dirty="0" err="1" smtClean="0">
                <a:solidFill>
                  <a:schemeClr val="tx1"/>
                </a:solidFill>
                <a:latin typeface="+mn-lt"/>
                <a:cs typeface="Times New Roman" pitchFamily="18" charset="0"/>
              </a:rPr>
              <a:t>Israni</a:t>
            </a:r>
            <a:r>
              <a:rPr lang="en-US" altLang="en-US" sz="1800" dirty="0" smtClean="0">
                <a:solidFill>
                  <a:schemeClr val="tx1"/>
                </a:solidFill>
                <a:latin typeface="+mn-lt"/>
                <a:cs typeface="Times New Roman" pitchFamily="18" charset="0"/>
              </a:rPr>
              <a:t>                            </a:t>
            </a:r>
            <a:endParaRPr lang="en-US" altLang="en-US" sz="1800" dirty="0">
              <a:solidFill>
                <a:schemeClr val="tx1"/>
              </a:solidFill>
              <a:latin typeface="+mn-lt"/>
              <a:cs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Implementation(Cont...)</a:t>
            </a:r>
          </a:p>
        </p:txBody>
      </p:sp>
      <p:pic>
        <p:nvPicPr>
          <p:cNvPr id="1027" name="Picture 3"/>
          <p:cNvPicPr>
            <a:picLocks noChangeAspect="1" noChangeArrowheads="1"/>
          </p:cNvPicPr>
          <p:nvPr/>
        </p:nvPicPr>
        <p:blipFill>
          <a:blip r:embed="rId2"/>
          <a:srcRect/>
          <a:stretch>
            <a:fillRect/>
          </a:stretch>
        </p:blipFill>
        <p:spPr bwMode="auto">
          <a:xfrm>
            <a:off x="50570" y="2133600"/>
            <a:ext cx="9093430" cy="2509846"/>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357422" y="4929198"/>
            <a:ext cx="3543300" cy="1676400"/>
          </a:xfrm>
          <a:prstGeom prst="rect">
            <a:avLst/>
          </a:prstGeom>
          <a:noFill/>
          <a:ln w="9525">
            <a:noFill/>
            <a:miter lim="800000"/>
            <a:headEnd/>
            <a:tailEnd/>
          </a:ln>
          <a:effectLst/>
        </p:spPr>
      </p:pic>
      <p:sp>
        <p:nvSpPr>
          <p:cNvPr id="8" name="TextBox 7"/>
          <p:cNvSpPr txBox="1"/>
          <p:nvPr/>
        </p:nvSpPr>
        <p:spPr>
          <a:xfrm>
            <a:off x="1714480" y="1630908"/>
            <a:ext cx="4714908" cy="369332"/>
          </a:xfrm>
          <a:prstGeom prst="rect">
            <a:avLst/>
          </a:prstGeom>
          <a:noFill/>
        </p:spPr>
        <p:txBody>
          <a:bodyPr wrap="square" rtlCol="0">
            <a:spAutoFit/>
          </a:bodyPr>
          <a:lstStyle/>
          <a:p>
            <a:pPr algn="ctr"/>
            <a:r>
              <a:rPr lang="en-IN" dirty="0" smtClean="0"/>
              <a:t>Collection of Tables</a:t>
            </a:r>
            <a:endParaRPr lang="en-IN" dirty="0"/>
          </a:p>
        </p:txBody>
      </p:sp>
      <p:sp>
        <p:nvSpPr>
          <p:cNvPr id="9" name="TextBox 8"/>
          <p:cNvSpPr txBox="1"/>
          <p:nvPr/>
        </p:nvSpPr>
        <p:spPr>
          <a:xfrm>
            <a:off x="6215074" y="5572140"/>
            <a:ext cx="2286016" cy="369332"/>
          </a:xfrm>
          <a:prstGeom prst="rect">
            <a:avLst/>
          </a:prstGeom>
          <a:noFill/>
        </p:spPr>
        <p:txBody>
          <a:bodyPr wrap="square" rtlCol="0">
            <a:spAutoFit/>
          </a:bodyPr>
          <a:lstStyle/>
          <a:p>
            <a:pPr algn="ctr"/>
            <a:r>
              <a:rPr lang="en-IN" dirty="0" smtClean="0"/>
              <a:t>State Table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8" y="976313"/>
            <a:ext cx="3914775" cy="4905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286380" y="1000108"/>
            <a:ext cx="3495675" cy="1771650"/>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5143504" y="4214818"/>
            <a:ext cx="3857625" cy="1419225"/>
          </a:xfrm>
          <a:prstGeom prst="rect">
            <a:avLst/>
          </a:prstGeom>
          <a:noFill/>
          <a:ln w="9525">
            <a:noFill/>
            <a:miter lim="800000"/>
            <a:headEnd/>
            <a:tailEnd/>
          </a:ln>
          <a:effectLst/>
        </p:spPr>
      </p:pic>
      <p:sp>
        <p:nvSpPr>
          <p:cNvPr id="7" name="TextBox 6"/>
          <p:cNvSpPr txBox="1"/>
          <p:nvPr/>
        </p:nvSpPr>
        <p:spPr>
          <a:xfrm>
            <a:off x="6000760" y="5786454"/>
            <a:ext cx="2286016" cy="369332"/>
          </a:xfrm>
          <a:prstGeom prst="rect">
            <a:avLst/>
          </a:prstGeom>
          <a:noFill/>
        </p:spPr>
        <p:txBody>
          <a:bodyPr wrap="square" rtlCol="0">
            <a:spAutoFit/>
          </a:bodyPr>
          <a:lstStyle/>
          <a:p>
            <a:pPr algn="ctr"/>
            <a:r>
              <a:rPr lang="en-IN" dirty="0" smtClean="0"/>
              <a:t>Question Table</a:t>
            </a:r>
            <a:endParaRPr lang="en-IN" dirty="0"/>
          </a:p>
        </p:txBody>
      </p:sp>
      <p:sp>
        <p:nvSpPr>
          <p:cNvPr id="8" name="TextBox 7"/>
          <p:cNvSpPr txBox="1"/>
          <p:nvPr/>
        </p:nvSpPr>
        <p:spPr>
          <a:xfrm>
            <a:off x="5786446" y="3000372"/>
            <a:ext cx="2286016" cy="369332"/>
          </a:xfrm>
          <a:prstGeom prst="rect">
            <a:avLst/>
          </a:prstGeom>
          <a:noFill/>
        </p:spPr>
        <p:txBody>
          <a:bodyPr wrap="square" rtlCol="0">
            <a:spAutoFit/>
          </a:bodyPr>
          <a:lstStyle/>
          <a:p>
            <a:pPr algn="ctr"/>
            <a:r>
              <a:rPr lang="en-IN" dirty="0" smtClean="0"/>
              <a:t>City Table</a:t>
            </a:r>
            <a:endParaRPr lang="en-IN" dirty="0"/>
          </a:p>
        </p:txBody>
      </p:sp>
      <p:sp>
        <p:nvSpPr>
          <p:cNvPr id="9" name="TextBox 8"/>
          <p:cNvSpPr txBox="1"/>
          <p:nvPr/>
        </p:nvSpPr>
        <p:spPr>
          <a:xfrm>
            <a:off x="1571604" y="6215082"/>
            <a:ext cx="2286016" cy="369332"/>
          </a:xfrm>
          <a:prstGeom prst="rect">
            <a:avLst/>
          </a:prstGeom>
          <a:noFill/>
        </p:spPr>
        <p:txBody>
          <a:bodyPr wrap="square" rtlCol="0">
            <a:spAutoFit/>
          </a:bodyPr>
          <a:lstStyle/>
          <a:p>
            <a:pPr algn="ctr"/>
            <a:r>
              <a:rPr lang="en-IN" dirty="0" err="1" smtClean="0"/>
              <a:t>UserMst</a:t>
            </a:r>
            <a:r>
              <a:rPr lang="en-IN" dirty="0" smtClean="0"/>
              <a:t> Table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17027"/>
            <a:ext cx="9144000" cy="6875027"/>
          </a:xfrm>
        </p:spPr>
      </p:pic>
    </p:spTree>
    <p:extLst>
      <p:ext uri="{BB962C8B-B14F-4D97-AF65-F5344CB8AC3E}">
        <p14:creationId xmlns="" xmlns:p14="http://schemas.microsoft.com/office/powerpoint/2010/main" val="217783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2214554"/>
            <a:ext cx="7620000" cy="3046988"/>
          </a:xfrm>
          <a:prstGeom prst="rect">
            <a:avLst/>
          </a:prstGeom>
          <a:noFill/>
        </p:spPr>
        <p:txBody>
          <a:bodyPr wrap="square" rtlCol="0">
            <a:spAutoFit/>
          </a:bodyPr>
          <a:lstStyle/>
          <a:p>
            <a:pPr marL="342900" indent="-342900" algn="just">
              <a:spcBef>
                <a:spcPct val="20000"/>
              </a:spcBef>
              <a:buFont typeface="Wingdings" pitchFamily="2" charset="2"/>
              <a:buChar char="Ø"/>
              <a:defRPr/>
            </a:pPr>
            <a:r>
              <a:rPr lang="en-US" altLang="en-US" sz="2000" dirty="0" smtClean="0">
                <a:sym typeface="Helvetica" panose="020B0604020202020204" pitchFamily="34" charset="0"/>
              </a:rPr>
              <a:t>As we know that , the workers like plumbers , masons , sweepers , repairing workers are daily job seekers.</a:t>
            </a:r>
          </a:p>
          <a:p>
            <a:pPr indent="-742950" algn="just" defTabSz="1300163">
              <a:buFont typeface="Wingdings" pitchFamily="2" charset="2"/>
              <a:buChar char="Ø"/>
              <a:defRPr/>
            </a:pPr>
            <a:endParaRPr lang="en-US" altLang="en-US" sz="2000" dirty="0" smtClean="0">
              <a:ea typeface="Helvetica" panose="020B0604020202020204" pitchFamily="34" charset="0"/>
              <a:cs typeface="Times New Roman" pitchFamily="18" charset="0"/>
              <a:sym typeface="Helvetica" panose="020B0604020202020204" pitchFamily="34" charset="0"/>
            </a:endParaRPr>
          </a:p>
          <a:p>
            <a:pPr marL="342900" indent="-342900" algn="just">
              <a:spcBef>
                <a:spcPct val="20000"/>
              </a:spcBef>
              <a:buFont typeface="Wingdings" pitchFamily="2" charset="2"/>
              <a:buChar char="Ø"/>
              <a:defRPr/>
            </a:pPr>
            <a:r>
              <a:rPr lang="en-US" altLang="en-US" sz="2000" dirty="0" smtClean="0">
                <a:sym typeface="Helvetica" panose="020B0604020202020204" pitchFamily="34" charset="0"/>
              </a:rPr>
              <a:t>They daily work and daily earn. For that , everyday they have to find out new customers. </a:t>
            </a:r>
          </a:p>
          <a:p>
            <a:pPr indent="-742950" algn="just" defTabSz="1300163">
              <a:buFont typeface="Wingdings" pitchFamily="2" charset="2"/>
              <a:buChar char="Ø"/>
              <a:defRPr/>
            </a:pPr>
            <a:endParaRPr lang="en-US" altLang="en-US" sz="2000" dirty="0" smtClean="0">
              <a:ea typeface="Helvetica" panose="020B0604020202020204" pitchFamily="34" charset="0"/>
              <a:cs typeface="Times New Roman" pitchFamily="18" charset="0"/>
              <a:sym typeface="Helvetica" panose="020B0604020202020204" pitchFamily="34" charset="0"/>
            </a:endParaRPr>
          </a:p>
          <a:p>
            <a:pPr marL="342900" indent="-342900" algn="just">
              <a:spcBef>
                <a:spcPct val="20000"/>
              </a:spcBef>
              <a:buFont typeface="Wingdings" pitchFamily="2" charset="2"/>
              <a:buChar char="Ø"/>
              <a:defRPr/>
            </a:pPr>
            <a:r>
              <a:rPr lang="en-US" altLang="en-US" sz="2000" dirty="0" smtClean="0">
                <a:sym typeface="Helvetica" panose="020B0604020202020204" pitchFamily="34" charset="0"/>
              </a:rPr>
              <a:t>As well as if a person have some problem like pipe leakage or some electric wiring problem or some mason work. Then they have to put an effort to find them to do their job.</a:t>
            </a:r>
            <a:endParaRPr lang="en-US" altLang="en-US" sz="2000" dirty="0">
              <a:sym typeface="Helvetica" panose="020B0604020202020204" pitchFamily="34" charset="0"/>
            </a:endParaRPr>
          </a:p>
        </p:txBody>
      </p:sp>
      <p:sp>
        <p:nvSpPr>
          <p:cNvPr id="6" name="Rectangle 5"/>
          <p:cNvSpPr/>
          <p:nvPr/>
        </p:nvSpPr>
        <p:spPr>
          <a:xfrm>
            <a:off x="1871908" y="500042"/>
            <a:ext cx="5716308" cy="830997"/>
          </a:xfrm>
          <a:prstGeom prst="rect">
            <a:avLst/>
          </a:prstGeom>
        </p:spPr>
        <p:txBody>
          <a:bodyPr wrap="none">
            <a:spAutoFit/>
          </a:bodyPr>
          <a:lstStyle/>
          <a:p>
            <a:pPr algn="ctr"/>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rPr>
              <a:t>Problem Description :</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Abstract</a:t>
            </a:r>
          </a:p>
        </p:txBody>
      </p:sp>
      <p:sp>
        <p:nvSpPr>
          <p:cNvPr id="3" name="Content Placeholder 2"/>
          <p:cNvSpPr>
            <a:spLocks noGrp="1"/>
          </p:cNvSpPr>
          <p:nvPr>
            <p:ph idx="1"/>
          </p:nvPr>
        </p:nvSpPr>
        <p:spPr>
          <a:xfrm>
            <a:off x="485804" y="1831995"/>
            <a:ext cx="8229600" cy="4525963"/>
          </a:xfrm>
        </p:spPr>
        <p:txBody>
          <a:bodyPr>
            <a:noAutofit/>
          </a:bodyPr>
          <a:lstStyle/>
          <a:p>
            <a:pPr algn="just">
              <a:buFont typeface="Wingdings" pitchFamily="2" charset="2"/>
              <a:buChar char="Ø"/>
            </a:pPr>
            <a:r>
              <a:rPr lang="en-IN" sz="2000" dirty="0" smtClean="0"/>
              <a:t>Daily Job Helper provides help to Daily Job Seekers like plumbers, etc by providing them new customers.</a:t>
            </a:r>
          </a:p>
          <a:p>
            <a:pPr algn="just">
              <a:buNone/>
            </a:pPr>
            <a:endParaRPr lang="en-IN" sz="2000" dirty="0" smtClean="0"/>
          </a:p>
          <a:p>
            <a:pPr algn="just">
              <a:buFont typeface="Wingdings" pitchFamily="2" charset="2"/>
              <a:buChar char="Ø"/>
            </a:pPr>
            <a:r>
              <a:rPr lang="en-IN" sz="2000" dirty="0" smtClean="0"/>
              <a:t> It bridges the gap between daily job seekers(workers) and clients.</a:t>
            </a:r>
          </a:p>
          <a:p>
            <a:pPr algn="just">
              <a:buNone/>
            </a:pPr>
            <a:endParaRPr lang="en-IN" sz="2000" dirty="0" smtClean="0"/>
          </a:p>
          <a:p>
            <a:pPr algn="just">
              <a:buFont typeface="Wingdings" pitchFamily="2" charset="2"/>
              <a:buChar char="Ø"/>
            </a:pPr>
            <a:r>
              <a:rPr lang="en-IN" sz="2000" dirty="0" smtClean="0"/>
              <a:t>Daily job seekers always easily want to connect with new clients. Clients also want to connect with daily worker whenever they require. So, an effective solution can be provided by Daily Job Helper. </a:t>
            </a:r>
          </a:p>
          <a:p>
            <a:pPr algn="just">
              <a:buNone/>
            </a:pPr>
            <a:endParaRPr lang="en-IN" sz="2000" dirty="0" smtClean="0"/>
          </a:p>
          <a:p>
            <a:pPr algn="just">
              <a:buFont typeface="Wingdings" pitchFamily="2" charset="2"/>
              <a:buChar char="Ø"/>
            </a:pPr>
            <a:r>
              <a:rPr lang="en-IN" sz="2000" dirty="0" smtClean="0"/>
              <a:t>It is completely automated web based application that enable one to get a real time notifications.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447800"/>
            <a:ext cx="8686800" cy="369332"/>
          </a:xfrm>
          <a:prstGeom prst="rect">
            <a:avLst/>
          </a:prstGeom>
          <a:noFill/>
        </p:spPr>
        <p:txBody>
          <a:bodyPr wrap="square" rtlCol="0">
            <a:spAutoFit/>
          </a:bodyPr>
          <a:lstStyle/>
          <a:p>
            <a:endParaRPr lang="en-US" dirty="0"/>
          </a:p>
        </p:txBody>
      </p:sp>
      <p:sp>
        <p:nvSpPr>
          <p:cNvPr id="9" name="Rectangle 8"/>
          <p:cNvSpPr/>
          <p:nvPr/>
        </p:nvSpPr>
        <p:spPr>
          <a:xfrm>
            <a:off x="0" y="142852"/>
            <a:ext cx="9144000" cy="1754326"/>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rPr>
              <a:t>Application</a:t>
            </a:r>
          </a:p>
          <a:p>
            <a:pPr algn="ct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endParaRPr>
          </a:p>
        </p:txBody>
      </p:sp>
      <p:sp>
        <p:nvSpPr>
          <p:cNvPr id="5" name="TextBox 4"/>
          <p:cNvSpPr txBox="1"/>
          <p:nvPr/>
        </p:nvSpPr>
        <p:spPr>
          <a:xfrm>
            <a:off x="357158" y="2797916"/>
            <a:ext cx="8501122" cy="1631216"/>
          </a:xfrm>
          <a:prstGeom prst="rect">
            <a:avLst/>
          </a:prstGeom>
          <a:noFill/>
        </p:spPr>
        <p:txBody>
          <a:bodyPr wrap="square" rtlCol="0">
            <a:spAutoFit/>
          </a:bodyPr>
          <a:lstStyle/>
          <a:p>
            <a:pPr marL="342900" indent="-342900" algn="just">
              <a:buFont typeface="Wingdings" pitchFamily="2" charset="2"/>
              <a:buChar char="Ø"/>
            </a:pPr>
            <a:r>
              <a:rPr lang="en-US" sz="2000" dirty="0" smtClean="0"/>
              <a:t>Daily Job Helper will bridge the gap between Daily worker and client.</a:t>
            </a:r>
          </a:p>
          <a:p>
            <a:pPr marL="342900" indent="-342900" algn="just"/>
            <a:endParaRPr lang="en-US" sz="2000" dirty="0" smtClean="0"/>
          </a:p>
          <a:p>
            <a:pPr marL="342900" indent="-342900" algn="just">
              <a:buFont typeface="Wingdings" pitchFamily="2" charset="2"/>
              <a:buChar char="Ø"/>
            </a:pPr>
            <a:r>
              <a:rPr lang="en-US" sz="2000" dirty="0" smtClean="0"/>
              <a:t>Daily job seekers will easily get new clients and their work will become easy.</a:t>
            </a:r>
          </a:p>
          <a:p>
            <a:pPr marL="342900" indent="-342900" algn="just"/>
            <a:endParaRPr lang="en-US" sz="2000" dirty="0" smtClean="0"/>
          </a:p>
          <a:p>
            <a:pPr marL="342900" indent="-342900" algn="just">
              <a:buFont typeface="Wingdings" pitchFamily="2" charset="2"/>
              <a:buChar char="Ø"/>
            </a:pPr>
            <a:r>
              <a:rPr lang="en-US" sz="2000" dirty="0" smtClean="0"/>
              <a:t>Clients will also easily get daily workers whenever they require.</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447800"/>
            <a:ext cx="8686800" cy="369332"/>
          </a:xfrm>
          <a:prstGeom prst="rect">
            <a:avLst/>
          </a:prstGeom>
          <a:noFill/>
        </p:spPr>
        <p:txBody>
          <a:bodyPr wrap="square" rtlCol="0">
            <a:spAutoFit/>
          </a:bodyPr>
          <a:lstStyle/>
          <a:p>
            <a:endParaRPr lang="en-US" dirty="0"/>
          </a:p>
        </p:txBody>
      </p:sp>
      <p:sp>
        <p:nvSpPr>
          <p:cNvPr id="6" name="Rectangle 5"/>
          <p:cNvSpPr/>
          <p:nvPr/>
        </p:nvSpPr>
        <p:spPr>
          <a:xfrm>
            <a:off x="1000100" y="285728"/>
            <a:ext cx="7143800" cy="707886"/>
          </a:xfrm>
          <a:prstGeom prst="rect">
            <a:avLst/>
          </a:prstGeom>
        </p:spPr>
        <p:txBody>
          <a:bodyPr wrap="square">
            <a:spAutoFit/>
          </a:bodyPr>
          <a:lstStyle/>
          <a:p>
            <a:pPr algn="ctr"/>
            <a:r>
              <a:rPr lang="en-US" sz="40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rPr>
              <a:t>Structure of my project</a:t>
            </a:r>
            <a:endParaRPr lang="en-US" sz="4000"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333403" y="1285860"/>
            <a:ext cx="823912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447800"/>
            <a:ext cx="8686800" cy="369332"/>
          </a:xfrm>
          <a:prstGeom prst="rect">
            <a:avLst/>
          </a:prstGeom>
          <a:noFill/>
        </p:spPr>
        <p:txBody>
          <a:bodyPr wrap="square" rtlCol="0">
            <a:spAutoFit/>
          </a:bodyPr>
          <a:lstStyle/>
          <a:p>
            <a:endParaRPr lang="en-US" dirty="0"/>
          </a:p>
        </p:txBody>
      </p:sp>
      <p:sp>
        <p:nvSpPr>
          <p:cNvPr id="11" name="Rectangle 10"/>
          <p:cNvSpPr/>
          <p:nvPr/>
        </p:nvSpPr>
        <p:spPr>
          <a:xfrm>
            <a:off x="0" y="0"/>
            <a:ext cx="9144000" cy="923330"/>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rPr>
              <a:t>Working</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endParaRPr>
          </a:p>
        </p:txBody>
      </p:sp>
      <p:sp>
        <p:nvSpPr>
          <p:cNvPr id="8" name="TextBox 7"/>
          <p:cNvSpPr txBox="1"/>
          <p:nvPr/>
        </p:nvSpPr>
        <p:spPr>
          <a:xfrm>
            <a:off x="690562" y="1742439"/>
            <a:ext cx="8024842" cy="4647426"/>
          </a:xfrm>
          <a:prstGeom prst="rect">
            <a:avLst/>
          </a:prstGeom>
          <a:noFill/>
        </p:spPr>
        <p:txBody>
          <a:bodyPr wrap="square" rtlCol="0">
            <a:spAutoFit/>
          </a:bodyPr>
          <a:lstStyle/>
          <a:p>
            <a:pPr algn="just">
              <a:buFont typeface="Wingdings" pitchFamily="2" charset="2"/>
              <a:buChar char="Ø"/>
            </a:pPr>
            <a:r>
              <a:rPr lang="en-IN" sz="2000" dirty="0" smtClean="0"/>
              <a:t>  Today in this digital world, everyone has phone. </a:t>
            </a:r>
          </a:p>
          <a:p>
            <a:pPr algn="just"/>
            <a:endParaRPr lang="en-IN" sz="2000" dirty="0" smtClean="0"/>
          </a:p>
          <a:p>
            <a:pPr marL="342900" indent="-342900" algn="just">
              <a:spcBef>
                <a:spcPct val="20000"/>
              </a:spcBef>
              <a:buFont typeface="Wingdings" pitchFamily="2" charset="2"/>
              <a:buChar char="Ø"/>
            </a:pPr>
            <a:r>
              <a:rPr lang="en-IN" sz="2000" dirty="0" smtClean="0"/>
              <a:t>So when a worker is free, he will select free(from android app) or missed      call to the system.</a:t>
            </a:r>
          </a:p>
          <a:p>
            <a:pPr algn="just"/>
            <a:endParaRPr lang="en-IN" sz="2000" dirty="0" smtClean="0"/>
          </a:p>
          <a:p>
            <a:pPr marL="342900" indent="-342900" algn="just">
              <a:spcBef>
                <a:spcPct val="20000"/>
              </a:spcBef>
              <a:buFont typeface="Wingdings" pitchFamily="2" charset="2"/>
              <a:buChar char="Ø"/>
            </a:pPr>
            <a:r>
              <a:rPr lang="en-IN" sz="2000" dirty="0" smtClean="0"/>
              <a:t>So, the system will identify that a worker is free and also record his    number, call date and time.  And add him in a list of free workers of specific work type.</a:t>
            </a:r>
          </a:p>
          <a:p>
            <a:pPr algn="just">
              <a:buFont typeface="Wingdings" pitchFamily="2" charset="2"/>
              <a:buChar char="Ø"/>
            </a:pPr>
            <a:endParaRPr lang="en-IN" sz="2000" dirty="0" smtClean="0"/>
          </a:p>
          <a:p>
            <a:pPr marL="342900" indent="-342900" algn="just">
              <a:spcBef>
                <a:spcPct val="20000"/>
              </a:spcBef>
              <a:buFont typeface="Wingdings" pitchFamily="2" charset="2"/>
              <a:buChar char="Ø"/>
            </a:pPr>
            <a:r>
              <a:rPr lang="en-IN" sz="2000" dirty="0" smtClean="0"/>
              <a:t>Whenever customer needs a worker, by specifying area and work type, he will be able to see the list of free workers along with their contact no.</a:t>
            </a:r>
          </a:p>
          <a:p>
            <a:pPr algn="just">
              <a:buFont typeface="Wingdings" pitchFamily="2" charset="2"/>
              <a:buChar char="Ø"/>
            </a:pPr>
            <a:endParaRPr lang="en-IN" sz="2000" dirty="0" smtClean="0"/>
          </a:p>
          <a:p>
            <a:pPr marL="342900" indent="-342900" algn="just">
              <a:spcBef>
                <a:spcPct val="20000"/>
              </a:spcBef>
              <a:buFont typeface="Wingdings" pitchFamily="2" charset="2"/>
              <a:buChar char="Ø"/>
            </a:pPr>
            <a:r>
              <a:rPr lang="en-IN" sz="2000" dirty="0" smtClean="0"/>
              <a:t>Thus, by using Daily Job Helper both(worker-client) can be connected easily.</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Referred</a:t>
            </a:r>
            <a:r>
              <a:rPr lang="en-IN" dirty="0" smtClean="0"/>
              <a:t> </a:t>
            </a:r>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System</a:t>
            </a:r>
          </a:p>
        </p:txBody>
      </p:sp>
      <p:sp>
        <p:nvSpPr>
          <p:cNvPr id="3" name="Content Placeholder 2"/>
          <p:cNvSpPr>
            <a:spLocks noGrp="1"/>
          </p:cNvSpPr>
          <p:nvPr>
            <p:ph idx="1"/>
          </p:nvPr>
        </p:nvSpPr>
        <p:spPr>
          <a:xfrm>
            <a:off x="457200" y="1474805"/>
            <a:ext cx="8229600" cy="4525963"/>
          </a:xfrm>
        </p:spPr>
        <p:txBody>
          <a:bodyPr>
            <a:noAutofit/>
          </a:bodyPr>
          <a:lstStyle/>
          <a:p>
            <a:pPr>
              <a:buNone/>
            </a:pPr>
            <a:r>
              <a:rPr lang="en-IN" sz="2400" b="1" dirty="0" smtClean="0">
                <a:solidFill>
                  <a:srgbClr val="FF0000"/>
                </a:solidFill>
              </a:rPr>
              <a:t>Indeed</a:t>
            </a:r>
            <a:r>
              <a:rPr lang="en-IN" sz="2400" dirty="0" smtClean="0"/>
              <a:t> :- </a:t>
            </a:r>
            <a:r>
              <a:rPr lang="en-IN" sz="2400" u="sng" dirty="0" smtClean="0">
                <a:solidFill>
                  <a:schemeClr val="accent1">
                    <a:lumMod val="75000"/>
                  </a:schemeClr>
                </a:solidFill>
                <a:hlinkClick r:id="rId2"/>
              </a:rPr>
              <a:t>https://www.indeed.com/q-Daily-jobs.html</a:t>
            </a:r>
            <a:endParaRPr lang="en-IN" sz="2400" dirty="0" smtClean="0"/>
          </a:p>
          <a:p>
            <a:pPr>
              <a:buNone/>
            </a:pPr>
            <a:endParaRPr lang="en-IN" sz="2400" dirty="0" smtClean="0"/>
          </a:p>
          <a:p>
            <a:pPr algn="just">
              <a:buFont typeface="Wingdings" pitchFamily="2" charset="2"/>
              <a:buChar char="Ø"/>
            </a:pPr>
            <a:r>
              <a:rPr lang="en-IN" sz="2000" dirty="0" smtClean="0"/>
              <a:t>It a website related to jobs like daily, part-time, full-time or on contract bases.</a:t>
            </a:r>
          </a:p>
          <a:p>
            <a:pPr algn="just">
              <a:buFont typeface="Wingdings" pitchFamily="2" charset="2"/>
              <a:buChar char="Ø"/>
            </a:pPr>
            <a:r>
              <a:rPr lang="en-IN" sz="2000" dirty="0" smtClean="0"/>
              <a:t>For that we have to specify job title and city or zip code of area.</a:t>
            </a:r>
          </a:p>
          <a:p>
            <a:pPr algn="just">
              <a:buFont typeface="Wingdings" pitchFamily="2" charset="2"/>
              <a:buChar char="Ø"/>
            </a:pPr>
            <a:r>
              <a:rPr lang="en-IN" sz="2000" dirty="0" smtClean="0"/>
              <a:t>And it will show list of available jobs. And anyone can apply for that jobs.</a:t>
            </a:r>
          </a:p>
          <a:p>
            <a:pPr algn="just">
              <a:buFont typeface="Wingdings" pitchFamily="2" charset="2"/>
              <a:buChar char="Ø"/>
            </a:pPr>
            <a:r>
              <a:rPr lang="en-IN" sz="2000" dirty="0" smtClean="0"/>
              <a:t>On daily bases it provides jobs like bakers, printing, maintained, drilling etc.</a:t>
            </a:r>
          </a:p>
          <a:p>
            <a:pPr>
              <a:buNone/>
            </a:pPr>
            <a:endParaRPr lang="en-IN" sz="2000" dirty="0" smtClean="0"/>
          </a:p>
          <a:p>
            <a:pPr>
              <a:buNone/>
            </a:pPr>
            <a:r>
              <a:rPr lang="en-IN" sz="2400" b="1" u="sng" dirty="0" smtClean="0"/>
              <a:t>Limitations :</a:t>
            </a:r>
          </a:p>
          <a:p>
            <a:pPr marL="342900" lvl="1" indent="-342900" algn="just">
              <a:buFont typeface="Wingdings" pitchFamily="2" charset="2"/>
              <a:buChar char="Ø"/>
            </a:pPr>
            <a:r>
              <a:rPr lang="en-IN" sz="2000" dirty="0" smtClean="0"/>
              <a:t>This website only </a:t>
            </a:r>
            <a:r>
              <a:rPr lang="en-IN" sz="2000" dirty="0" smtClean="0"/>
              <a:t>hire workers. </a:t>
            </a:r>
            <a:r>
              <a:rPr lang="en-IN" sz="2000" dirty="0" smtClean="0"/>
              <a:t>It does not bridge the gap between daily worker and client.</a:t>
            </a:r>
          </a:p>
          <a:p>
            <a:pPr marL="342900" lvl="1" indent="-342900" algn="just">
              <a:buFont typeface="Wingdings" pitchFamily="2" charset="2"/>
              <a:buChar char="Ø"/>
            </a:pPr>
            <a:r>
              <a:rPr lang="en-IN" sz="2000" dirty="0" smtClean="0"/>
              <a:t>Clients are not </a:t>
            </a:r>
            <a:r>
              <a:rPr lang="en-IN" sz="2000" dirty="0" smtClean="0"/>
              <a:t>able to contact the worker whenever </a:t>
            </a:r>
            <a:r>
              <a:rPr lang="en-IN" sz="2000" dirty="0" smtClean="0"/>
              <a:t>they require.</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pPr algn="l"/>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Diagram</a:t>
            </a:r>
          </a:p>
        </p:txBody>
      </p:sp>
      <p:pic>
        <p:nvPicPr>
          <p:cNvPr id="1029" name="Picture 5" descr="F:\Project\Diagram\UseCase\Diagram-Image\mainUseCase.jpg"/>
          <p:cNvPicPr>
            <a:picLocks noChangeAspect="1" noChangeArrowheads="1"/>
          </p:cNvPicPr>
          <p:nvPr/>
        </p:nvPicPr>
        <p:blipFill>
          <a:blip r:embed="rId2"/>
          <a:srcRect/>
          <a:stretch>
            <a:fillRect/>
          </a:stretch>
        </p:blipFill>
        <p:spPr bwMode="auto">
          <a:xfrm>
            <a:off x="4071934" y="571480"/>
            <a:ext cx="3941810" cy="5905514"/>
          </a:xfrm>
          <a:prstGeom prst="rect">
            <a:avLst/>
          </a:prstGeom>
          <a:noFill/>
        </p:spPr>
      </p:pic>
      <p:sp>
        <p:nvSpPr>
          <p:cNvPr id="8" name="TextBox 7"/>
          <p:cNvSpPr txBox="1"/>
          <p:nvPr/>
        </p:nvSpPr>
        <p:spPr>
          <a:xfrm>
            <a:off x="500034" y="2143116"/>
            <a:ext cx="3357586" cy="1200329"/>
          </a:xfrm>
          <a:prstGeom prst="rect">
            <a:avLst/>
          </a:prstGeom>
          <a:noFill/>
        </p:spPr>
        <p:txBody>
          <a:bodyPr wrap="square" rtlCol="0">
            <a:spAutoFit/>
          </a:bodyPr>
          <a:lstStyle/>
          <a:p>
            <a:pPr marL="457200" indent="-457200">
              <a:buFont typeface="Wingdings" pitchFamily="2" charset="2"/>
              <a:buChar char="Ø"/>
            </a:pPr>
            <a:r>
              <a:rPr lang="en-IN" sz="2400" dirty="0" smtClean="0"/>
              <a:t>Use case diagram for </a:t>
            </a:r>
          </a:p>
          <a:p>
            <a:pPr marL="457200" indent="-457200"/>
            <a:r>
              <a:rPr lang="en-IN" sz="2400" dirty="0" smtClean="0"/>
              <a:t>	Admin, Employee,</a:t>
            </a:r>
          </a:p>
          <a:p>
            <a:pPr marL="457200" indent="-457200"/>
            <a:r>
              <a:rPr lang="en-IN" sz="2400" dirty="0" smtClean="0"/>
              <a:t>	Customer, Worker.</a:t>
            </a:r>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mn-lt"/>
                <a:ea typeface="+mn-ea"/>
                <a:cs typeface="+mn-cs"/>
              </a:rPr>
              <a:t>Implementation</a:t>
            </a:r>
          </a:p>
        </p:txBody>
      </p:sp>
      <p:sp>
        <p:nvSpPr>
          <p:cNvPr id="3" name="Content Placeholder 2"/>
          <p:cNvSpPr>
            <a:spLocks noGrp="1"/>
          </p:cNvSpPr>
          <p:nvPr>
            <p:ph idx="1"/>
          </p:nvPr>
        </p:nvSpPr>
        <p:spPr>
          <a:xfrm>
            <a:off x="557242" y="2386018"/>
            <a:ext cx="8229600" cy="3328998"/>
          </a:xfrm>
        </p:spPr>
        <p:txBody>
          <a:bodyPr>
            <a:normAutofit/>
          </a:bodyPr>
          <a:lstStyle/>
          <a:p>
            <a:pPr algn="just">
              <a:buFont typeface="Wingdings" pitchFamily="2" charset="2"/>
              <a:buChar char="Ø"/>
            </a:pPr>
            <a:r>
              <a:rPr lang="en-IN" sz="2000" dirty="0" smtClean="0"/>
              <a:t>Tools : Netbeans , Android</a:t>
            </a:r>
          </a:p>
          <a:p>
            <a:pPr algn="just">
              <a:buFont typeface="Wingdings" pitchFamily="2" charset="2"/>
              <a:buChar char="Ø"/>
            </a:pPr>
            <a:endParaRPr lang="en-IN" sz="2000" dirty="0" smtClean="0"/>
          </a:p>
          <a:p>
            <a:pPr algn="just">
              <a:buFont typeface="Wingdings" pitchFamily="2" charset="2"/>
              <a:buChar char="Ø"/>
            </a:pPr>
            <a:r>
              <a:rPr lang="en-IN" sz="2000" dirty="0" smtClean="0"/>
              <a:t>I have started implementation of project by defining the database structure and collection of tables which are required for my system.</a:t>
            </a:r>
          </a:p>
          <a:p>
            <a:pPr algn="just">
              <a:buFont typeface="Wingdings" pitchFamily="2" charset="2"/>
              <a:buChar char="Ø"/>
            </a:pPr>
            <a:endParaRPr lang="en-IN" sz="2000" dirty="0" smtClean="0"/>
          </a:p>
          <a:p>
            <a:pPr algn="just">
              <a:buFont typeface="Wingdings" pitchFamily="2" charset="2"/>
              <a:buChar char="Ø"/>
            </a:pPr>
            <a:r>
              <a:rPr lang="en-IN" sz="2000" dirty="0" smtClean="0"/>
              <a:t>Then developed few jsp pages for website at admin side.</a:t>
            </a:r>
          </a:p>
          <a:p>
            <a:pPr algn="just">
              <a:buNone/>
            </a:pP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TotalTime>
  <Words>523</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Abstract</vt:lpstr>
      <vt:lpstr>Slide 4</vt:lpstr>
      <vt:lpstr>Slide 5</vt:lpstr>
      <vt:lpstr>Slide 6</vt:lpstr>
      <vt:lpstr>Referred System</vt:lpstr>
      <vt:lpstr>Diagram</vt:lpstr>
      <vt:lpstr>Implementation</vt:lpstr>
      <vt:lpstr>Implementation(Cont...)</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  Fadiya</dc:creator>
  <cp:lastModifiedBy>Harsh  Fadiya</cp:lastModifiedBy>
  <cp:revision>62</cp:revision>
  <dcterms:created xsi:type="dcterms:W3CDTF">2017-04-11T07:37:23Z</dcterms:created>
  <dcterms:modified xsi:type="dcterms:W3CDTF">2017-09-27T15:21:04Z</dcterms:modified>
</cp:coreProperties>
</file>