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72" r:id="rId13"/>
    <p:sldId id="270" r:id="rId14"/>
    <p:sldId id="271" r:id="rId15"/>
    <p:sldId id="268" r:id="rId16"/>
  </p:sldIdLst>
  <p:sldSz cx="10080625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F9E0DB-5D2A-46A3-97B6-215E12D294D9}">
  <a:tblStyle styleId="{D0F9E0DB-5D2A-46A3-97B6-215E12D294D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F6FC"/>
          </a:solidFill>
        </a:fill>
      </a:tcStyle>
    </a:wholeTbl>
    <a:band1H>
      <a:tcTxStyle/>
      <a:tcStyle>
        <a:tcBdr/>
        <a:fill>
          <a:solidFill>
            <a:srgbClr val="D1ECF9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1ECF9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6288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3" name="Google Shape;153;p2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9" name="Google Shape;219;p11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6" name="Google Shape;22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1938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3" name="Google Shape;233;p13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8" name="Google Shape;168;p4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5" name="Google Shape;175;p5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2" name="Google Shape;182;p6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9" name="Google Shape;189;p7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4" name="Google Shape;204;p9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7" name="Google Shape;197;p8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96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18"/>
              <a:buFont typeface="Arial"/>
              <a:buNone/>
            </a:pPr>
            <a:r>
              <a:rPr lang="en-IN" sz="8818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2"/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18"/>
              <a:buFont typeface="Arial"/>
              <a:buNone/>
            </a:pPr>
            <a:r>
              <a:rPr lang="en-IN" sz="8818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"/>
          <p:cNvSpPr txBox="1"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1"/>
          </p:nvPr>
        </p:nvSpPr>
        <p:spPr>
          <a:xfrm>
            <a:off x="1213857" y="4003828"/>
            <a:ext cx="5974958" cy="419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Font typeface="Trebuchet MS"/>
              <a:buNone/>
              <a:defRPr sz="1764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36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0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body" idx="2"/>
          </p:nvPr>
        </p:nvSpPr>
        <p:spPr>
          <a:xfrm>
            <a:off x="672040" y="4927788"/>
            <a:ext cx="6997915" cy="173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18"/>
              <a:buFont typeface="Arial"/>
              <a:buNone/>
            </a:pPr>
            <a:r>
              <a:rPr lang="en-IN" sz="8818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18"/>
              <a:buFont typeface="Arial"/>
              <a:buNone/>
            </a:pPr>
            <a:r>
              <a:rPr lang="en-IN" sz="8818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body" idx="1"/>
          </p:nvPr>
        </p:nvSpPr>
        <p:spPr>
          <a:xfrm>
            <a:off x="672038" y="4423810"/>
            <a:ext cx="6997916" cy="56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117"/>
              <a:buFont typeface="Trebuchet MS"/>
              <a:buNone/>
              <a:defRPr sz="2646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36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0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body" idx="2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1"/>
          </p:nvPr>
        </p:nvSpPr>
        <p:spPr>
          <a:xfrm>
            <a:off x="672038" y="4423810"/>
            <a:ext cx="6997916" cy="56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117"/>
              <a:buFont typeface="Trebuchet MS"/>
              <a:buNone/>
              <a:defRPr sz="2646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36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0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2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 rot="5400000">
            <a:off x="2031207" y="1021557"/>
            <a:ext cx="4278313" cy="69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>
            <a:spLocks noGrp="1"/>
          </p:cNvSpPr>
          <p:nvPr>
            <p:ph type="title"/>
          </p:nvPr>
        </p:nvSpPr>
        <p:spPr>
          <a:xfrm rot="5400000">
            <a:off x="4234732" y="3026812"/>
            <a:ext cx="5788752" cy="107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body" idx="1"/>
          </p:nvPr>
        </p:nvSpPr>
        <p:spPr>
          <a:xfrm rot="5400000">
            <a:off x="641243" y="702770"/>
            <a:ext cx="5788752" cy="5727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4"/>
          <p:cNvGrpSpPr/>
          <p:nvPr/>
        </p:nvGrpSpPr>
        <p:grpSpPr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38" name="Google Shape;38;p4"/>
            <p:cNvCxnSpPr/>
            <p:nvPr/>
          </p:nvCxnSpPr>
          <p:spPr>
            <a:xfrm rot="10800000" flipH="1">
              <a:off x="5130870" y="4174961"/>
              <a:ext cx="4021900" cy="268286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411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9;p4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411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0" name="Google Shape;40;p4"/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411"/>
              </a:srgbClr>
            </a:solidFill>
            <a:ln>
              <a:noFill/>
            </a:ln>
          </p:spPr>
        </p:sp>
        <p:sp>
          <p:nvSpPr>
            <p:cNvPr id="44" name="Google Shape;44;p4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313"/>
              </a:schemeClr>
            </a:solidFill>
            <a:ln>
              <a:noFill/>
            </a:ln>
          </p:spPr>
        </p:sp>
      </p:grpSp>
      <p:sp>
        <p:nvSpPr>
          <p:cNvPr id="48" name="Google Shape;48;p4"/>
          <p:cNvSpPr txBox="1"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952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2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36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9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764"/>
              <a:buNone/>
              <a:defRPr sz="2205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672042" y="2381649"/>
            <a:ext cx="3404426" cy="4277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9374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Char char="►"/>
              <a:defRPr sz="1984"/>
            </a:lvl1pPr>
            <a:lvl2pPr marL="914400" lvl="1" indent="-318198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Char char="►"/>
              <a:defRPr sz="1764"/>
            </a:lvl2pPr>
            <a:lvl3pPr marL="1371600" lvl="2" indent="-306958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Char char="►"/>
              <a:defRPr sz="1543"/>
            </a:lvl3pPr>
            <a:lvl4pPr marL="1828800" lvl="3" indent="-295783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4pPr>
            <a:lvl5pPr marL="2286000" lvl="4" indent="-295782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5pPr>
            <a:lvl6pPr marL="2743200" lvl="5" indent="-295782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6pPr>
            <a:lvl7pPr marL="3200400" lvl="6" indent="-295782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7pPr>
            <a:lvl8pPr marL="3657600" lvl="7" indent="-295783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8pPr>
            <a:lvl9pPr marL="4114800" lvl="8" indent="-295783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2"/>
          </p:nvPr>
        </p:nvSpPr>
        <p:spPr>
          <a:xfrm>
            <a:off x="4265529" y="2381651"/>
            <a:ext cx="3404427" cy="427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9374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Char char="►"/>
              <a:defRPr sz="1984"/>
            </a:lvl1pPr>
            <a:lvl2pPr marL="914400" lvl="1" indent="-318198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Char char="►"/>
              <a:defRPr sz="1764"/>
            </a:lvl2pPr>
            <a:lvl3pPr marL="1371600" lvl="2" indent="-306958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Char char="►"/>
              <a:defRPr sz="1543"/>
            </a:lvl3pPr>
            <a:lvl4pPr marL="1828800" lvl="3" indent="-295783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4pPr>
            <a:lvl5pPr marL="2286000" lvl="4" indent="-295782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5pPr>
            <a:lvl6pPr marL="2743200" lvl="5" indent="-295782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6pPr>
            <a:lvl7pPr marL="3200400" lvl="6" indent="-295782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7pPr>
            <a:lvl8pPr marL="3657600" lvl="7" indent="-295783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8pPr>
            <a:lvl9pPr marL="4114800" lvl="8" indent="-295783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117"/>
              <a:buNone/>
              <a:defRPr sz="2646" b="0"/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764"/>
              <a:buNone/>
              <a:defRPr sz="2205" b="1"/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 b="1"/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5pPr>
            <a:lvl6pPr marL="2743200" lvl="5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6pPr>
            <a:lvl7pPr marL="3200400" lvl="6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7pPr>
            <a:lvl8pPr marL="3657600" lvl="7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8pPr>
            <a:lvl9pPr marL="4114800" lvl="8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body" idx="2"/>
          </p:nvPr>
        </p:nvSpPr>
        <p:spPr>
          <a:xfrm>
            <a:off x="672041" y="3017307"/>
            <a:ext cx="3407251" cy="364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body" idx="3"/>
          </p:nvPr>
        </p:nvSpPr>
        <p:spPr>
          <a:xfrm>
            <a:off x="4262702" y="2382084"/>
            <a:ext cx="3407251" cy="635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117"/>
              <a:buNone/>
              <a:defRPr sz="2646" b="0"/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764"/>
              <a:buNone/>
              <a:defRPr sz="2205" b="1"/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 b="1"/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5pPr>
            <a:lvl6pPr marL="2743200" lvl="5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6pPr>
            <a:lvl7pPr marL="3200400" lvl="6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7pPr>
            <a:lvl8pPr marL="3657600" lvl="7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8pPr>
            <a:lvl9pPr marL="4114800" lvl="8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4"/>
          </p:nvPr>
        </p:nvSpPr>
        <p:spPr>
          <a:xfrm>
            <a:off x="4262702" y="3017307"/>
            <a:ext cx="3407251" cy="364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 txBox="1"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3937083" y="567610"/>
            <a:ext cx="3732871" cy="609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body" idx="2"/>
          </p:nvPr>
        </p:nvSpPr>
        <p:spPr>
          <a:xfrm>
            <a:off x="672041" y="3061205"/>
            <a:ext cx="3075982" cy="284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/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926"/>
              <a:buNone/>
              <a:defRPr sz="1157"/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662"/>
              <a:buNone/>
              <a:defRPr sz="827"/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662"/>
              <a:buNone/>
              <a:defRPr sz="827"/>
            </a:lvl5pPr>
            <a:lvl6pPr marL="2743200" lvl="5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6pPr>
            <a:lvl7pPr marL="3200400" lvl="6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7pPr>
            <a:lvl8pPr marL="3657600" lvl="7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8pPr>
            <a:lvl9pPr marL="4114800" lvl="8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46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>
            <a:spLocks noGrp="1"/>
          </p:cNvSpPr>
          <p:nvPr>
            <p:ph type="pic" idx="2"/>
          </p:nvPr>
        </p:nvSpPr>
        <p:spPr>
          <a:xfrm>
            <a:off x="672041" y="671971"/>
            <a:ext cx="6997914" cy="4239192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0"/>
          <p:cNvSpPr txBox="1">
            <a:spLocks noGrp="1"/>
          </p:cNvSpPr>
          <p:nvPr>
            <p:ph type="body" idx="1"/>
          </p:nvPr>
        </p:nvSpPr>
        <p:spPr>
          <a:xfrm>
            <a:off x="672041" y="5916496"/>
            <a:ext cx="6997914" cy="74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58"/>
              <a:buNone/>
              <a:defRPr sz="1323"/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58"/>
              <a:buNone/>
              <a:defRPr sz="1323"/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882"/>
              <a:buNone/>
              <a:defRPr sz="1102"/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5pPr>
            <a:lvl6pPr marL="2743200" lvl="5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6pPr>
            <a:lvl7pPr marL="3200400" lvl="6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7pPr>
            <a:lvl8pPr marL="3657600" lvl="7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8pPr>
            <a:lvl9pPr marL="4114800" lvl="8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11" name="Google Shape;11;p1"/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" name="Google Shape;12;p1"/>
            <p:cNvCxnSpPr/>
            <p:nvPr/>
          </p:nvCxnSpPr>
          <p:spPr>
            <a:xfrm rot="10800000" flipH="1">
              <a:off x="5130869" y="4174961"/>
              <a:ext cx="4021900" cy="268286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411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411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" name="Google Shape;14;p1"/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411"/>
              </a:srgb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1"/>
          <p:cNvSpPr txBox="1"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512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sz="1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496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4639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4639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5782" algn="l" rtl="0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5782" algn="l" rtl="0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5783" algn="l" rtl="0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5783" algn="l" rtl="0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/>
          <p:nvPr/>
        </p:nvSpPr>
        <p:spPr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E-Commerce Website for Pharmacy</a:t>
            </a:r>
            <a:endParaRPr sz="36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Harsh Gajera-22104099</a:t>
            </a:r>
            <a:endParaRPr sz="3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Sekhar Gauda-22104044</a:t>
            </a:r>
            <a:endParaRPr sz="3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Aditya Gupta-22104155</a:t>
            </a:r>
            <a:endParaRPr sz="3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Paresh Gupta-22104089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Guide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Ms. Geetanjali Kalme</a:t>
            </a:r>
            <a:endParaRPr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6" name="Google Shape;15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38" y="-96838"/>
            <a:ext cx="9934575" cy="18716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19"/>
          <p:cNvCxnSpPr/>
          <p:nvPr/>
        </p:nvCxnSpPr>
        <p:spPr>
          <a:xfrm>
            <a:off x="0" y="1743075"/>
            <a:ext cx="10080625" cy="0"/>
          </a:xfrm>
          <a:prstGeom prst="straightConnector1">
            <a:avLst/>
          </a:pr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34509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/>
          <p:nvPr/>
        </p:nvSpPr>
        <p:spPr>
          <a:xfrm>
            <a:off x="459111" y="-437167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Use Case/Data Flow Diagram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8"/>
          <p:cNvSpPr/>
          <p:nvPr/>
        </p:nvSpPr>
        <p:spPr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10795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3" name="Google Shape;223;p28" descr="A diagram of a produc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061" t="-733" r="-1326" b="2112"/>
          <a:stretch/>
        </p:blipFill>
        <p:spPr>
          <a:xfrm>
            <a:off x="743632" y="571331"/>
            <a:ext cx="5317109" cy="6889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>
            <a:spLocks noGrp="1"/>
          </p:cNvSpPr>
          <p:nvPr>
            <p:ph type="title"/>
          </p:nvPr>
        </p:nvSpPr>
        <p:spPr>
          <a:xfrm>
            <a:off x="260653" y="292298"/>
            <a:ext cx="4509244" cy="67916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800" b="1" dirty="0">
                <a:solidFill>
                  <a:schemeClr val="dk1"/>
                </a:solidFill>
                <a:latin typeface="Times New Roman"/>
              </a:rPr>
              <a:t>9.TECHNOLOGY STACK</a:t>
            </a:r>
            <a:endParaRPr lang="en-US" dirty="0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29" name="Google Shape;229;p29"/>
          <p:cNvSpPr txBox="1">
            <a:spLocks noGrp="1"/>
          </p:cNvSpPr>
          <p:nvPr>
            <p:ph type="body" idx="1"/>
          </p:nvPr>
        </p:nvSpPr>
        <p:spPr>
          <a:xfrm>
            <a:off x="332545" y="738595"/>
            <a:ext cx="7633820" cy="652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Font typeface="Noto Sans Symbols"/>
              <a:buChar char="❖"/>
            </a:pPr>
            <a:r>
              <a:rPr lang="en-I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Frontend: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HTML, CSS, and JavaScript are the core technologies responsible for creating the user interface and interactivity of a web application.</a:t>
            </a:r>
            <a:endParaRPr dirty="0"/>
          </a:p>
          <a:p>
            <a:pPr marL="342900" lvl="0" indent="-34290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Font typeface="Noto Sans Symbols"/>
              <a:buChar char="❖"/>
            </a:pPr>
            <a:r>
              <a:rPr lang="en-I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Backend: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Java, Servlets, JSP, and JDBC collectively handle server-side logic, dynamic content generation, and database connectivity.</a:t>
            </a:r>
            <a:endParaRPr dirty="0"/>
          </a:p>
          <a:p>
            <a:pPr marL="342900" lvl="0" indent="-34290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Font typeface="Noto Sans Symbols"/>
              <a:buChar char="❖"/>
            </a:pPr>
            <a:r>
              <a:rPr lang="en-I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Database: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MySQL serves as the relational database management system (RDBMS) for storing and managing data.</a:t>
            </a:r>
            <a:endParaRPr dirty="0"/>
          </a:p>
          <a:p>
            <a:pPr marL="342900" lvl="0" indent="-34290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Font typeface="Noto Sans Symbols"/>
              <a:buChar char="❖"/>
            </a:pPr>
            <a:r>
              <a:rPr lang="en-I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Server: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Apache Tomcat 10.1 functions as the web server and servlet container responsible for hosting and serving the Java-based web application.</a:t>
            </a:r>
            <a:endParaRPr dirty="0"/>
          </a:p>
          <a:p>
            <a:pPr marL="377825" lvl="0" indent="-281305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20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1963-06C7-4750-E3CC-A6FAA5F5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233802"/>
            <a:ext cx="6997700" cy="1455737"/>
          </a:xfrm>
        </p:spPr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latin typeface="Times New Roman"/>
              </a:rPr>
              <a:t>1</a:t>
            </a:r>
            <a:r>
              <a:rPr lang="en-IN" sz="2800" b="1" dirty="0">
                <a:solidFill>
                  <a:schemeClr val="tx1"/>
                </a:solidFill>
                <a:latin typeface="Times New Roman"/>
              </a:rPr>
              <a:t>0</a:t>
            </a:r>
            <a:r>
              <a:rPr lang="en-US" sz="2800" b="1" dirty="0">
                <a:solidFill>
                  <a:schemeClr val="tx1"/>
                </a:solidFill>
                <a:latin typeface="Times New Roman"/>
              </a:rPr>
              <a:t>.Result and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E9902-0353-63B3-9F38-B82DB23BA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9850" y="508508"/>
            <a:ext cx="6997700" cy="6322682"/>
          </a:xfrm>
        </p:spPr>
        <p:txBody>
          <a:bodyPr/>
          <a:lstStyle/>
          <a:p>
            <a:pPr algn="just"/>
            <a:r>
              <a:rPr lang="en-US" sz="2000" dirty="0">
                <a:solidFill>
                  <a:schemeClr val="tx1"/>
                </a:solidFill>
                <a:latin typeface="Times New Roman"/>
              </a:rPr>
              <a:t>The E-Pharmacy Website project has successfully implemented a range of key features, as outlined</a:t>
            </a:r>
          </a:p>
          <a:p>
            <a:pPr marL="13716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/>
              </a:rPr>
              <a:t>1. Product Request Form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/>
              </a:rPr>
              <a:t>The system includes a "Product Request Form" feature that allows users to request pharmaceutical products that are currently unavailable in the inventory.</a:t>
            </a:r>
          </a:p>
          <a:p>
            <a:pPr marL="13716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/>
              </a:rPr>
              <a:t>2. Shopping Cart and Secure Checkout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/>
              </a:rPr>
              <a:t>The website enables users to add products to their shopping cart and proceed with a secure checkout process that offers multiple payment options.</a:t>
            </a:r>
          </a:p>
          <a:p>
            <a:pPr marL="13716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/>
              </a:rPr>
              <a:t>3. User Reviews and Ratings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/>
              </a:rPr>
              <a:t>The system incorporates user reviews and ratings, effectively creating a comprehensive FAQ section to address common queries.</a:t>
            </a:r>
          </a:p>
          <a:p>
            <a:pPr marL="13716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/>
              </a:rPr>
              <a:t>4. Regional Expansion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/>
              </a:rPr>
              <a:t>The scope of the project extends to serving customers in specific regions, including villages, making essential healthcare products more accessible to underserved populations.</a:t>
            </a:r>
          </a:p>
        </p:txBody>
      </p:sp>
    </p:spTree>
    <p:extLst>
      <p:ext uri="{BB962C8B-B14F-4D97-AF65-F5344CB8AC3E}">
        <p14:creationId xmlns:p14="http://schemas.microsoft.com/office/powerpoint/2010/main" val="2656829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12BA-D5FA-70B1-009B-2844A8BE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solidFill>
                  <a:schemeClr val="tx1"/>
                </a:solidFill>
                <a:latin typeface="Times New Roman"/>
              </a:rPr>
              <a:t>11</a:t>
            </a:r>
            <a:r>
              <a:rPr lang="en-US" sz="2800" b="1" dirty="0">
                <a:solidFill>
                  <a:schemeClr val="tx1"/>
                </a:solidFill>
                <a:latin typeface="Times New Roman"/>
              </a:rPr>
              <a:t>.</a:t>
            </a:r>
            <a:r>
              <a:rPr lang="en-IN" sz="2800" b="1" dirty="0">
                <a:solidFill>
                  <a:schemeClr val="tx1"/>
                </a:solidFill>
                <a:latin typeface="Times New Roman"/>
                <a:cs typeface="Times New Roman"/>
              </a:rPr>
              <a:t>Conclusion and Future Scope</a:t>
            </a:r>
            <a:br>
              <a:rPr lang="en-IN" sz="2800" b="1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F92FD-E62F-D679-7CF0-DD45BC50B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513" y="1393594"/>
            <a:ext cx="7364123" cy="5659947"/>
          </a:xfrm>
        </p:spPr>
        <p:txBody>
          <a:bodyPr/>
          <a:lstStyle/>
          <a:p>
            <a:pPr marL="13716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</a:rPr>
              <a:t>To provide easy and simple accessibility of medical supplies  to customers in rural areas .</a:t>
            </a:r>
          </a:p>
          <a:p>
            <a:pPr marL="13716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/>
              </a:rPr>
              <a:t>Future Scope:</a:t>
            </a:r>
            <a:endParaRPr lang="en-US" dirty="0">
              <a:solidFill>
                <a:schemeClr val="tx1"/>
              </a:solidFill>
            </a:endParaRPr>
          </a:p>
          <a:p>
            <a:pPr marL="13716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</a:rPr>
              <a:t>AI-Powered Recommendations</a:t>
            </a:r>
          </a:p>
          <a:p>
            <a:pPr marL="13716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</a:rPr>
              <a:t>Expanded Geographic Coverage</a:t>
            </a:r>
          </a:p>
          <a:p>
            <a:pPr marL="13716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</a:rPr>
              <a:t>Inventory Management System</a:t>
            </a:r>
          </a:p>
          <a:p>
            <a:pPr marL="13716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</a:rPr>
              <a:t>Health Monitoring Features</a:t>
            </a:r>
          </a:p>
          <a:p>
            <a:pPr marL="13716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</a:rPr>
              <a:t>Pharmacist Consultation</a:t>
            </a:r>
          </a:p>
          <a:p>
            <a:pPr marL="13716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</a:rPr>
              <a:t>Blockchain for Drug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407649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864B-D6E2-23D8-5B28-F0375DB4E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172" y="660290"/>
            <a:ext cx="6997700" cy="1455737"/>
          </a:xfrm>
        </p:spPr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latin typeface="Times New Roman"/>
              </a:rPr>
              <a:t>13.References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0D7A0-B636-FF81-8767-866748889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513" y="1337477"/>
            <a:ext cx="7304747" cy="5648714"/>
          </a:xfrm>
        </p:spPr>
        <p:txBody>
          <a:bodyPr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/>
              </a:rPr>
              <a:t>"E-Pharmacy 2020" by Kenneth C. Laudon and Carol Guercio Traver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/>
              </a:rPr>
              <a:t>World Health Organization (WHO)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/>
              </a:rPr>
              <a:t>"Telemedicine and E-Health" - A peer-reviewed journal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/>
              </a:rPr>
              <a:t>"Don't Make Me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</a:rPr>
              <a:t>TOnline</a:t>
            </a:r>
            <a:r>
              <a:rPr lang="en-US" sz="2400" dirty="0">
                <a:solidFill>
                  <a:schemeClr val="tx1"/>
                </a:solidFill>
                <a:latin typeface="Times New Roman"/>
              </a:rPr>
              <a:t> communities like Stack Overflow, GitHub, and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</a:rPr>
              <a:t>Reddithink</a:t>
            </a:r>
            <a:r>
              <a:rPr lang="en-US" sz="2400" dirty="0">
                <a:solidFill>
                  <a:schemeClr val="tx1"/>
                </a:solidFill>
                <a:latin typeface="Times New Roman"/>
              </a:rPr>
              <a:t>" by Steve Krug </a:t>
            </a:r>
          </a:p>
          <a:p>
            <a:endParaRPr lang="en-US" sz="2400" dirty="0">
              <a:solidFill>
                <a:schemeClr val="tx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5353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/>
          <p:nvPr/>
        </p:nvSpPr>
        <p:spPr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IN" sz="5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YOU...!!</a:t>
            </a:r>
            <a:endParaRPr sz="5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/>
          <p:nvPr/>
        </p:nvSpPr>
        <p:spPr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378618" y="519219"/>
            <a:ext cx="9323388" cy="681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429895" marR="0" lvl="0" indent="-321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endParaRPr lang="en-IN" sz="24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29895" marR="0" lvl="0" indent="-321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IN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lang="en-US" b="0" i="0" u="none" strike="noStrike" cap="none" dirty="0">
              <a:solidFill>
                <a:srgbClr val="000000"/>
              </a:solidFill>
            </a:endParaRPr>
          </a:p>
          <a:p>
            <a:pPr marL="429895" marR="0" lvl="0" indent="-321945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IN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b="0" i="0" u="none" strike="noStrike" cap="none" dirty="0">
              <a:solidFill>
                <a:srgbClr val="000000"/>
              </a:solidFill>
            </a:endParaRPr>
          </a:p>
          <a:p>
            <a:pPr marL="429895" marR="0" lvl="0" indent="-321945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IN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endParaRPr b="0" i="0" u="none" strike="noStrike" cap="none" dirty="0">
              <a:solidFill>
                <a:srgbClr val="000000"/>
              </a:solidFill>
            </a:endParaRPr>
          </a:p>
          <a:p>
            <a:pPr marL="429895" marR="0" lvl="0" indent="-321945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IN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b="0" i="0" u="none" strike="noStrike" cap="none" dirty="0">
              <a:solidFill>
                <a:srgbClr val="000000"/>
              </a:solidFill>
            </a:endParaRPr>
          </a:p>
          <a:p>
            <a:pPr marL="429895" marR="0" lvl="0" indent="-321945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IN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 b="0" i="0" u="none" strike="noStrike" cap="none" dirty="0">
              <a:solidFill>
                <a:srgbClr val="000000"/>
              </a:solidFill>
            </a:endParaRPr>
          </a:p>
          <a:p>
            <a:pPr marL="429895" marR="0" lvl="0" indent="-321945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IN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Outcomes</a:t>
            </a:r>
            <a:endParaRPr b="0" i="0" u="none" strike="noStrike" cap="none" dirty="0">
              <a:solidFill>
                <a:srgbClr val="000000"/>
              </a:solidFill>
            </a:endParaRPr>
          </a:p>
          <a:p>
            <a:pPr marL="429895" marR="0" lvl="0" indent="-321945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IN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 </a:t>
            </a:r>
            <a:endParaRPr lang="en-US" b="0" i="0" u="none" strike="noStrike" cap="none" dirty="0">
              <a:solidFill>
                <a:srgbClr val="000000"/>
              </a:solidFill>
              <a:ea typeface="Arial"/>
              <a:cs typeface="Arial"/>
            </a:endParaRPr>
          </a:p>
          <a:p>
            <a:pPr marL="429895" marR="0" lvl="0" indent="-321945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Case/DFD</a:t>
            </a:r>
            <a:endParaRPr b="0" i="0" u="none" strike="noStrike" cap="none" dirty="0">
              <a:solidFill>
                <a:srgbClr val="000000"/>
              </a:solidFill>
            </a:endParaRPr>
          </a:p>
          <a:p>
            <a:pPr marL="429895" marR="0" lvl="0" indent="-321945" algn="l" rtl="0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IN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Stack</a:t>
            </a:r>
            <a:endParaRPr lang="en-IN" sz="2400" b="1" dirty="0">
              <a:latin typeface="Times New Roman"/>
              <a:ea typeface="Times New Roman"/>
              <a:cs typeface="Times New Roman"/>
            </a:endParaRPr>
          </a:p>
          <a:p>
            <a:pPr marL="429895" indent="-321945">
              <a:spcBef>
                <a:spcPts val="1413"/>
              </a:spcBef>
              <a:buSzPts val="1080"/>
              <a:buFont typeface="Noto Sans Symbols"/>
              <a:buChar char="●"/>
            </a:pPr>
            <a:r>
              <a:rPr lang="en-IN" sz="2400" b="1" dirty="0">
                <a:latin typeface="Times New Roman"/>
                <a:ea typeface="Times New Roman"/>
                <a:cs typeface="Times New Roman"/>
              </a:rPr>
              <a:t>Result And Discussion</a:t>
            </a:r>
            <a:endParaRPr lang="en-IN" sz="24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429895" indent="-321945">
              <a:spcBef>
                <a:spcPts val="1413"/>
              </a:spcBef>
              <a:buSzPts val="1080"/>
              <a:buFont typeface="Noto Sans Symbols"/>
              <a:buChar char="●"/>
            </a:pPr>
            <a:r>
              <a:rPr lang="en-IN" sz="2400" b="1" dirty="0">
                <a:latin typeface="Times New Roman"/>
                <a:ea typeface="Times New Roman"/>
                <a:cs typeface="Times New Roman"/>
              </a:rPr>
              <a:t>Conclusion and Future Scope</a:t>
            </a:r>
            <a:endParaRPr lang="en-IN" sz="24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429895" indent="-321945">
              <a:spcBef>
                <a:spcPts val="1413"/>
              </a:spcBef>
              <a:buSzPts val="1080"/>
              <a:buFont typeface="Noto Sans Symbols"/>
              <a:buChar char="●"/>
            </a:pPr>
            <a:r>
              <a:rPr lang="en-IN" sz="2400" b="1" dirty="0">
                <a:latin typeface="Times New Roman"/>
                <a:ea typeface="Times New Roman"/>
                <a:cs typeface="Times New Roman"/>
              </a:rPr>
              <a:t>References</a:t>
            </a:r>
          </a:p>
          <a:p>
            <a:pPr marL="429895" indent="-253365">
              <a:lnSpc>
                <a:spcPct val="150000"/>
              </a:lnSpc>
              <a:spcBef>
                <a:spcPts val="1413"/>
              </a:spcBef>
              <a:buSzPts val="1080"/>
              <a:buFont typeface="Noto Sans Symbols"/>
            </a:pPr>
            <a:endParaRPr lang="en-US" sz="2400" dirty="0">
              <a:latin typeface="Times New Roman"/>
              <a:ea typeface="Times New Roman"/>
              <a:cs typeface="Times New Roman"/>
            </a:endParaRPr>
          </a:p>
          <a:p>
            <a:pPr marL="429895" indent="-253365">
              <a:lnSpc>
                <a:spcPct val="200000"/>
              </a:lnSpc>
              <a:spcBef>
                <a:spcPts val="1413"/>
              </a:spcBef>
              <a:buSzPts val="1080"/>
            </a:pPr>
            <a:endParaRPr lang="en-US" sz="2400" dirty="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Introduction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415524" y="1264488"/>
            <a:ext cx="7669593" cy="614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4508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sng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: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795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Addresses limited healthcare access by offering an online platform for easy, home-based purchase of medical products, enhancing accessibility and convenience.</a:t>
            </a:r>
          </a:p>
          <a:p>
            <a:pPr marL="10795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0795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Solution: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795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meet this challenge, we've introduced the 'Request a Medicine' feature. Users can request unavailable medicines, and our admin team assesses requests, enhancing our product range with a user-driven approach.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795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en-IN" sz="18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Objectives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503238" y="932656"/>
            <a:ext cx="7601671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10922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66420" marR="0" lvl="0" indent="-457200" algn="just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simplify the process for amateur person.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66420" marR="0" lvl="0" indent="-457200" algn="just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build trust between user and supplier by providing product details and ratings while viewing a product.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66420" marR="0" lvl="0" indent="-457200" algn="just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let users easily request unavailable medicines, enhancing convenience.</a:t>
            </a:r>
            <a:endParaRPr dirty="0"/>
          </a:p>
          <a:p>
            <a:pPr marL="566420" marR="0" lvl="0" indent="-457200" algn="just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ensure efficient request verification and add requested medicines, expanding our product </a:t>
            </a:r>
            <a:r>
              <a:rPr lang="en-IN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catalog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based on user needs.</a:t>
            </a:r>
            <a:endParaRPr dirty="0"/>
          </a:p>
          <a:p>
            <a:pPr marL="109220" marR="0" lvl="0" indent="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Scope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3"/>
          <p:cNvSpPr/>
          <p:nvPr/>
        </p:nvSpPr>
        <p:spPr>
          <a:xfrm>
            <a:off x="503239" y="1563688"/>
            <a:ext cx="7591774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566420" marR="0" lvl="0" indent="-45720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be used in various E-commerce domain.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66420" marR="0" lvl="0" indent="-457200" algn="just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be also used by a local medical to supply medicine distributor to expand their business.</a:t>
            </a: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66420" marR="0" lvl="0" indent="-457200" algn="just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create profiles to manage their personal information, prescription history and preferences</a:t>
            </a: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66420" marR="0" lvl="0" indent="-457200" algn="just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scope can extend to serving customers in specific regions like villages </a:t>
            </a:r>
            <a:endParaRPr dirty="0"/>
          </a:p>
          <a:p>
            <a:pPr marL="109220" marR="0" lvl="0" indent="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/>
          <p:nvPr/>
        </p:nvSpPr>
        <p:spPr>
          <a:xfrm>
            <a:off x="216408" y="-282793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Literature Survey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503238" y="1294456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429260" marR="0" lvl="0" indent="-3213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922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66420" marR="0" lvl="0" indent="-304165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93" name="Google Shape;193;p24"/>
          <p:cNvGraphicFramePr/>
          <p:nvPr>
            <p:extLst>
              <p:ext uri="{D42A27DB-BD31-4B8C-83A1-F6EECF244321}">
                <p14:modId xmlns:p14="http://schemas.microsoft.com/office/powerpoint/2010/main" val="4027746832"/>
              </p:ext>
            </p:extLst>
          </p:nvPr>
        </p:nvGraphicFramePr>
        <p:xfrm>
          <a:off x="216410" y="682832"/>
          <a:ext cx="8422889" cy="6626862"/>
        </p:xfrm>
        <a:graphic>
          <a:graphicData uri="http://schemas.openxmlformats.org/drawingml/2006/table">
            <a:tbl>
              <a:tblPr firstRow="1" bandRow="1">
                <a:noFill/>
                <a:tableStyleId>{D0F9E0DB-5D2A-46A3-97B6-215E12D294D9}</a:tableStyleId>
              </a:tblPr>
              <a:tblGrid>
                <a:gridCol w="461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4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9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7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51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179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Sr no.</a:t>
                      </a:r>
                      <a:endParaRPr lang="en-IN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Title of Research Paper</a:t>
                      </a:r>
                      <a:endParaRPr lang="en-IN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Author</a:t>
                      </a:r>
                      <a:endParaRPr lang="en-IN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Publication Year</a:t>
                      </a:r>
                      <a:endParaRPr lang="en-IN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Summary</a:t>
                      </a:r>
                      <a:endParaRPr lang="en-IN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933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</a:t>
                      </a:r>
                      <a:endParaRPr lang="en-IN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rise of E-pharmacy in India</a:t>
                      </a:r>
                      <a:endParaRPr lang="en-IN"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IN"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Alison C. Dcruz, Vinay N. Mokashi, Sreedhar Ranganath Pai and Dharmagadda Sreedhar</a:t>
                      </a:r>
                      <a:endParaRPr lang="en-IN"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2022</a:t>
                      </a:r>
                      <a:endParaRPr lang="en-IN"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This research paper explores the growth of the E-pharmacy sector in India over the past 3–5 years, examining the distinctions between online and offline pharmacies</a:t>
                      </a:r>
                      <a:endParaRPr lang="en-IN"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933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</a:t>
                      </a:r>
                      <a:endParaRPr lang="en-IN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Consumer Preference and Buying pattern of Medicines through E-Pharmacy during the COVID-19 pandemic</a:t>
                      </a:r>
                      <a:endParaRPr lang="en-IN"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Dipankar Dutta, Bedanta Bhattacharjee</a:t>
                      </a:r>
                      <a:endParaRPr lang="en-IN"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2021</a:t>
                      </a:r>
                      <a:endParaRPr lang="en-IN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This research paper introduces a study on consumer </a:t>
                      </a:r>
                      <a:r>
                        <a:rPr lang="en-IN" sz="1800" b="0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behavior</a:t>
                      </a:r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and buying patterns related to e-pharmacies website in the context of the COVID-19 pandemic in India.</a:t>
                      </a:r>
                      <a:endParaRPr lang="en-IN"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74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lang="en-IN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E-Pharmacy: A Study of the Growth of Digital App-Based Pharmacy Delivery Services</a:t>
                      </a:r>
                      <a:endParaRPr lang="en-IN"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Harshali Bhalerao , Dr. Dhananjay Mandalik</a:t>
                      </a:r>
                      <a:endParaRPr lang="en-IN"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2022</a:t>
                      </a:r>
                      <a:endParaRPr lang="en-IN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This study explores the growth and impact of digital app-based pharmacy delivery services, commonly known as e-pharmacies. </a:t>
                      </a:r>
                      <a:endParaRPr lang="en-IN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5704161-1533-7ED5-E4E3-A78BC23639B9}"/>
              </a:ext>
            </a:extLst>
          </p:cNvPr>
          <p:cNvSpPr txBox="1"/>
          <p:nvPr/>
        </p:nvSpPr>
        <p:spPr>
          <a:xfrm>
            <a:off x="4112820" y="272736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Proposed System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6"/>
          <p:cNvSpPr/>
          <p:nvPr/>
        </p:nvSpPr>
        <p:spPr>
          <a:xfrm>
            <a:off x="503238" y="855818"/>
            <a:ext cx="7443333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10922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6515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Arial"/>
              <a:buAutoNum type="arabicPeriod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Description: Detailed information about a product, including specifications, features, and benefits, helping customers make informed purchasing decisions.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66420" marR="0" lvl="0" indent="-45720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Request Form: The feature in an e-pharmacy website where users can request a product that is currently unavailable is typically called a "Product Request Form." </a:t>
            </a:r>
            <a:endParaRPr dirty="0"/>
          </a:p>
          <a:p>
            <a:pPr marL="566420" marR="0" lvl="0" indent="-45720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Shopping cart and checkout: Enable users to add items to their cart and implement a secure checkout process with multiple payment options </a:t>
            </a:r>
            <a:endParaRPr dirty="0"/>
          </a:p>
          <a:p>
            <a:pPr marL="566420" marR="0" lvl="0" indent="-45720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reviews and ratings: Creates a comprehensive FAQ section to address common queries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Outcome of Project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503238" y="1768475"/>
            <a:ext cx="7502710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10922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log in, create a profile &amp; store their delivery address together.</a:t>
            </a: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9220" marR="0" lvl="0" indent="0" algn="just" rtl="0">
              <a:lnSpc>
                <a:spcPct val="15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search for product availability.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9220" marR="0" lvl="0" indent="0" algn="just" rtl="0">
              <a:lnSpc>
                <a:spcPct val="15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view product details while buying it.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9220" marR="0" lvl="0" indent="0" algn="just" rtl="0">
              <a:lnSpc>
                <a:spcPct val="15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request for the product which is not available.</a:t>
            </a: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9220" marR="0" lvl="0" indent="0" algn="l" rtl="0">
              <a:lnSpc>
                <a:spcPct val="15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9220" marR="0" lvl="0" indent="0" algn="l" rtl="0">
              <a:lnSpc>
                <a:spcPct val="150000"/>
              </a:lnSpc>
              <a:spcBef>
                <a:spcPts val="1413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Block Diagram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E45CFD-F000-548A-B2AE-66D6579FD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919" y="1318182"/>
            <a:ext cx="6769315" cy="5685313"/>
          </a:xfrm>
          <a:prstGeom prst="rect">
            <a:avLst/>
          </a:prstGeom>
        </p:spPr>
      </p:pic>
      <p:sp>
        <p:nvSpPr>
          <p:cNvPr id="214" name="Google Shape;214;p27"/>
          <p:cNvSpPr/>
          <p:nvPr/>
        </p:nvSpPr>
        <p:spPr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10795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15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9.TECHNOLOGY STACK</vt:lpstr>
      <vt:lpstr>10.Result and Discussion</vt:lpstr>
      <vt:lpstr>11.Conclusion and Future Scope </vt:lpstr>
      <vt:lpstr>13.References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Harsh Gajera</cp:lastModifiedBy>
  <cp:revision>167</cp:revision>
  <dcterms:modified xsi:type="dcterms:W3CDTF">2023-11-03T17:31:00Z</dcterms:modified>
</cp:coreProperties>
</file>