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99" r:id="rId5"/>
    <p:sldId id="298" r:id="rId6"/>
    <p:sldId id="300" r:id="rId7"/>
    <p:sldId id="301" r:id="rId8"/>
    <p:sldId id="302" r:id="rId9"/>
    <p:sldId id="303" r:id="rId10"/>
    <p:sldId id="304" r:id="rId11"/>
    <p:sldId id="305" r:id="rId12"/>
    <p:sldId id="306" r:id="rId13"/>
    <p:sldId id="307" r:id="rId14"/>
    <p:sldId id="308" r:id="rId15"/>
    <p:sldId id="289"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32C"/>
    <a:srgbClr val="554D3D"/>
    <a:srgbClr val="403A2F"/>
    <a:srgbClr val="474134"/>
    <a:srgbClr val="595515"/>
    <a:srgbClr val="5B542C"/>
    <a:srgbClr val="59522B"/>
    <a:srgbClr val="5D562D"/>
    <a:srgbClr val="655D31"/>
    <a:srgbClr val="6B6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4" autoAdjust="0"/>
    <p:restoredTop sz="94162" autoAdjust="0"/>
  </p:normalViewPr>
  <p:slideViewPr>
    <p:cSldViewPr snapToGrid="0" showGuides="1">
      <p:cViewPr varScale="1">
        <p:scale>
          <a:sx n="67" d="100"/>
          <a:sy n="67" d="100"/>
        </p:scale>
        <p:origin x="900" y="48"/>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26648-F114-4402-B049-AA57EA7F2020}" type="datetimeFigureOut">
              <a:rPr lang="en-US" smtClean="0"/>
              <a:t>7/19/2025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815FE-BC4D-474E-9AA3-6983BC3D8777}" type="slidenum">
              <a:rPr lang="en-US" smtClean="0"/>
              <a:t>‹#›</a:t>
            </a:fld>
            <a:endParaRPr lang="en-US"/>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anchor="ctr">
            <a:noAutofit/>
          </a:bodyPr>
          <a:lstStyle>
            <a:lvl1pPr marL="0" indent="0" algn="ctr">
              <a:buNone/>
              <a:defRPr>
                <a:solidFill>
                  <a:schemeClr val="accent1"/>
                </a:solidFill>
              </a:defRPr>
            </a:lvl1pPr>
          </a:lstStyle>
          <a:p>
            <a:endParaRPr lang="en-US" dirty="0"/>
          </a:p>
        </p:txBody>
      </p:sp>
      <p:sp>
        <p:nvSpPr>
          <p:cNvPr id="2" name="Title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anchor="b">
            <a:noAutofit/>
          </a:bodyPr>
          <a:lstStyle>
            <a:lvl1pPr algn="l">
              <a:defRPr sz="6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a:noAutofit/>
          </a:bodyPr>
          <a:lstStyle>
            <a:lvl1pPr marL="0" indent="0" algn="ctr">
              <a:buNone/>
              <a:defRPr sz="2000">
                <a:solidFill>
                  <a:schemeClr val="accent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a:lstStyle>
            <a:lvl1pP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5120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5120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2916936"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2916936"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5358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5358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3" name="Text Placeholder 2">
            <a:extLst>
              <a:ext uri="{FF2B5EF4-FFF2-40B4-BE49-F238E27FC236}">
                <a16:creationId xmlns:a16="http://schemas.microsoft.com/office/drawing/2014/main" id="{01D32DAF-E8E7-6294-0961-BC9CCFB6F413}"/>
              </a:ext>
            </a:extLst>
          </p:cNvPr>
          <p:cNvSpPr>
            <a:spLocks noGrp="1"/>
          </p:cNvSpPr>
          <p:nvPr>
            <p:ph type="body" idx="16"/>
          </p:nvPr>
        </p:nvSpPr>
        <p:spPr>
          <a:xfrm>
            <a:off x="7644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2">
            <a:extLst>
              <a:ext uri="{FF2B5EF4-FFF2-40B4-BE49-F238E27FC236}">
                <a16:creationId xmlns:a16="http://schemas.microsoft.com/office/drawing/2014/main" id="{C9875650-BD0D-32C5-3819-F8C14365B414}"/>
              </a:ext>
            </a:extLst>
          </p:cNvPr>
          <p:cNvSpPr>
            <a:spLocks noGrp="1"/>
          </p:cNvSpPr>
          <p:nvPr>
            <p:ph type="body" idx="21"/>
          </p:nvPr>
        </p:nvSpPr>
        <p:spPr>
          <a:xfrm>
            <a:off x="7644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101132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101132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6">
            <a:extLst>
              <a:ext uri="{FF2B5EF4-FFF2-40B4-BE49-F238E27FC236}">
                <a16:creationId xmlns:a16="http://schemas.microsoft.com/office/drawing/2014/main" id="{2A089CB3-1FD6-52E9-890B-0C5EC799D8A1}"/>
              </a:ext>
            </a:extLst>
          </p:cNvPr>
          <p:cNvSpPr>
            <a:spLocks noGrp="1"/>
          </p:cNvSpPr>
          <p:nvPr>
            <p:ph type="body" sz="quarter" idx="13"/>
          </p:nvPr>
        </p:nvSpPr>
        <p:spPr>
          <a:xfrm>
            <a:off x="8836655" y="5143104"/>
            <a:ext cx="3355345" cy="1252728"/>
          </a:xfrm>
        </p:spPr>
        <p:txBody>
          <a:bodyPr anchor="ctr"/>
          <a:lstStyle>
            <a:lvl1pPr marL="0" indent="0">
              <a:buNone/>
              <a:defRPr sz="4000">
                <a:solidFill>
                  <a:schemeClr val="accent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96127821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a:lstStyle>
            <a:lvl1pPr>
              <a:lnSpc>
                <a:spcPct val="100000"/>
              </a:lnSpc>
              <a:defRPr>
                <a:solidFill>
                  <a:schemeClr val="accent1"/>
                </a:solidFill>
              </a:defRPr>
            </a:lvl1pPr>
          </a:lstStyle>
          <a:p>
            <a:r>
              <a:rPr lang="en-US" dirty="0"/>
              <a:t>Click to edit Master title style</a:t>
            </a:r>
          </a:p>
        </p:txBody>
      </p:sp>
      <p:sp>
        <p:nvSpPr>
          <p:cNvPr id="22" name="Picture Placeholder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anchor="ctr"/>
          <a:lstStyle>
            <a:lvl1pPr marL="0" indent="0" algn="ctr">
              <a:buFontTx/>
              <a:buNone/>
              <a:defRPr>
                <a:solidFill>
                  <a:schemeClr val="accent1"/>
                </a:solidFill>
              </a:defRPr>
            </a:lvl1pPr>
          </a:lstStyle>
          <a:p>
            <a:endParaRPr lang="en-US" dirty="0"/>
          </a:p>
        </p:txBody>
      </p:sp>
      <p:sp>
        <p:nvSpPr>
          <p:cNvPr id="3" name="Text Placeholder 2">
            <a:extLst>
              <a:ext uri="{FF2B5EF4-FFF2-40B4-BE49-F238E27FC236}">
                <a16:creationId xmlns:a16="http://schemas.microsoft.com/office/drawing/2014/main" id="{39399D7D-8B9F-47AD-ACF1-0FAA45069006}"/>
              </a:ext>
            </a:extLst>
          </p:cNvPr>
          <p:cNvSpPr>
            <a:spLocks noGrp="1"/>
          </p:cNvSpPr>
          <p:nvPr>
            <p:ph type="body" idx="1"/>
          </p:nvPr>
        </p:nvSpPr>
        <p:spPr>
          <a:xfrm>
            <a:off x="6565392" y="740664"/>
            <a:ext cx="5157787"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A110F4B-383C-979A-7C67-60731A902CCF}"/>
              </a:ext>
            </a:extLst>
          </p:cNvPr>
          <p:cNvSpPr>
            <a:spLocks noGrp="1"/>
          </p:cNvSpPr>
          <p:nvPr>
            <p:ph type="body" sz="quarter" idx="3"/>
          </p:nvPr>
        </p:nvSpPr>
        <p:spPr>
          <a:xfrm>
            <a:off x="6565392" y="3941064"/>
            <a:ext cx="5183188"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8" name="Footer Placeholder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7" name="Date Placeholder 6">
            <a:extLst>
              <a:ext uri="{FF2B5EF4-FFF2-40B4-BE49-F238E27FC236}">
                <a16:creationId xmlns:a16="http://schemas.microsoft.com/office/drawing/2014/main" id="{7427C822-3603-1035-6BD5-07AEADACE876}"/>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1" name="Straight Connector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Rectangle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21" name="Text Placeholder 2">
            <a:extLst>
              <a:ext uri="{FF2B5EF4-FFF2-40B4-BE49-F238E27FC236}">
                <a16:creationId xmlns:a16="http://schemas.microsoft.com/office/drawing/2014/main" id="{77B3A0F7-4877-4804-831D-E094CB4C49B3}"/>
              </a:ext>
            </a:extLst>
          </p:cNvPr>
          <p:cNvSpPr>
            <a:spLocks noGrp="1"/>
          </p:cNvSpPr>
          <p:nvPr>
            <p:ph type="body" idx="13"/>
          </p:nvPr>
        </p:nvSpPr>
        <p:spPr>
          <a:xfrm>
            <a:off x="667512" y="1673352"/>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114800" y="1307592"/>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5160F9ED-11F2-C22D-919C-AD28524B1305}"/>
              </a:ext>
            </a:extLst>
          </p:cNvPr>
          <p:cNvSpPr>
            <a:spLocks noGrp="1"/>
          </p:cNvSpPr>
          <p:nvPr>
            <p:ph type="body" sz="quarter" idx="14"/>
          </p:nvPr>
        </p:nvSpPr>
        <p:spPr>
          <a:xfrm>
            <a:off x="667512" y="3452264"/>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dirty="0"/>
          </a:p>
        </p:txBody>
      </p:sp>
      <p:sp>
        <p:nvSpPr>
          <p:cNvPr id="17" name="Content Placeholder 2">
            <a:extLst>
              <a:ext uri="{FF2B5EF4-FFF2-40B4-BE49-F238E27FC236}">
                <a16:creationId xmlns:a16="http://schemas.microsoft.com/office/drawing/2014/main" id="{8C5B491A-910D-96D7-7910-D672B6313334}"/>
              </a:ext>
            </a:extLst>
          </p:cNvPr>
          <p:cNvSpPr>
            <a:spLocks noGrp="1"/>
          </p:cNvSpPr>
          <p:nvPr>
            <p:ph idx="15"/>
          </p:nvPr>
        </p:nvSpPr>
        <p:spPr>
          <a:xfrm>
            <a:off x="4123102" y="3086504"/>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C7845D54-C197-EEDA-099F-45ED6EC803CE}"/>
              </a:ext>
            </a:extLst>
          </p:cNvPr>
          <p:cNvSpPr>
            <a:spLocks noGrp="1"/>
          </p:cNvSpPr>
          <p:nvPr>
            <p:ph type="body" sz="quarter" idx="3"/>
          </p:nvPr>
        </p:nvSpPr>
        <p:spPr>
          <a:xfrm>
            <a:off x="667512" y="5288457"/>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Content Placeholder 2">
            <a:extLst>
              <a:ext uri="{FF2B5EF4-FFF2-40B4-BE49-F238E27FC236}">
                <a16:creationId xmlns:a16="http://schemas.microsoft.com/office/drawing/2014/main" id="{B00C50B6-D96C-CEAF-4897-329D7DBC41E1}"/>
              </a:ext>
            </a:extLst>
          </p:cNvPr>
          <p:cNvSpPr>
            <a:spLocks noGrp="1"/>
          </p:cNvSpPr>
          <p:nvPr>
            <p:ph idx="16"/>
          </p:nvPr>
        </p:nvSpPr>
        <p:spPr>
          <a:xfrm>
            <a:off x="4114800" y="4922697"/>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1" name="Rectangle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34" name="Text Placeholder 2">
            <a:extLst>
              <a:ext uri="{FF2B5EF4-FFF2-40B4-BE49-F238E27FC236}">
                <a16:creationId xmlns:a16="http://schemas.microsoft.com/office/drawing/2014/main" id="{C766325D-8175-9B95-4BB6-87E3195AAD33}"/>
              </a:ext>
            </a:extLst>
          </p:cNvPr>
          <p:cNvSpPr>
            <a:spLocks noGrp="1"/>
          </p:cNvSpPr>
          <p:nvPr>
            <p:ph type="body" idx="13"/>
          </p:nvPr>
        </p:nvSpPr>
        <p:spPr>
          <a:xfrm>
            <a:off x="667512" y="2155720"/>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2">
            <a:extLst>
              <a:ext uri="{FF2B5EF4-FFF2-40B4-BE49-F238E27FC236}">
                <a16:creationId xmlns:a16="http://schemas.microsoft.com/office/drawing/2014/main" id="{5F9AFE21-B015-59CC-B869-6CA584CD8768}"/>
              </a:ext>
            </a:extLst>
          </p:cNvPr>
          <p:cNvSpPr>
            <a:spLocks noGrp="1"/>
          </p:cNvSpPr>
          <p:nvPr>
            <p:ph idx="1"/>
          </p:nvPr>
        </p:nvSpPr>
        <p:spPr>
          <a:xfrm>
            <a:off x="4114800" y="1283336"/>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4">
            <a:extLst>
              <a:ext uri="{FF2B5EF4-FFF2-40B4-BE49-F238E27FC236}">
                <a16:creationId xmlns:a16="http://schemas.microsoft.com/office/drawing/2014/main" id="{81CCD754-FDAD-02A0-CC23-AE197F4DA1BE}"/>
              </a:ext>
            </a:extLst>
          </p:cNvPr>
          <p:cNvSpPr>
            <a:spLocks noGrp="1"/>
          </p:cNvSpPr>
          <p:nvPr>
            <p:ph type="body" sz="quarter" idx="3"/>
          </p:nvPr>
        </p:nvSpPr>
        <p:spPr>
          <a:xfrm>
            <a:off x="667512" y="4856116"/>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Content Placeholder 2">
            <a:extLst>
              <a:ext uri="{FF2B5EF4-FFF2-40B4-BE49-F238E27FC236}">
                <a16:creationId xmlns:a16="http://schemas.microsoft.com/office/drawing/2014/main" id="{8DA3CBCD-145A-E531-00B6-F66E3BB91D36}"/>
              </a:ext>
            </a:extLst>
          </p:cNvPr>
          <p:cNvSpPr>
            <a:spLocks noGrp="1"/>
          </p:cNvSpPr>
          <p:nvPr>
            <p:ph idx="16"/>
          </p:nvPr>
        </p:nvSpPr>
        <p:spPr>
          <a:xfrm>
            <a:off x="4114800" y="3983732"/>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26" name="Footer Placeholder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25" name="Date Placeholder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a:lstStyle/>
          <a:p>
            <a:r>
              <a:rPr lang="en-US"/>
              <a:t>20XX</a:t>
            </a:r>
            <a:endParaRPr lang="en-US" dirty="0"/>
          </a:p>
        </p:txBody>
      </p:sp>
      <p:cxnSp>
        <p:nvCxnSpPr>
          <p:cNvPr id="28" name="Straight Connector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a:lstStyle>
            <a:lvl1pPr algn="ctr">
              <a:defRPr sz="7200">
                <a:solidFill>
                  <a:schemeClr val="accent1"/>
                </a:solidFill>
              </a:defRPr>
            </a:lvl1pPr>
          </a:lstStyle>
          <a:p>
            <a:r>
              <a:rPr lang="en-US" dirty="0"/>
              <a:t>Click to edit Master title style</a:t>
            </a:r>
          </a:p>
        </p:txBody>
      </p:sp>
      <p:sp>
        <p:nvSpPr>
          <p:cNvPr id="23" name="Content Placeholder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6" name="Straight Connector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a:lstStyle>
            <a:lvl1pPr algn="l">
              <a:defRPr sz="7200"/>
            </a:lvl1pPr>
          </a:lstStyle>
          <a:p>
            <a:r>
              <a:rPr lang="en-US" dirty="0"/>
              <a:t>Click to edit Master title style</a:t>
            </a:r>
          </a:p>
        </p:txBody>
      </p:sp>
      <p:sp>
        <p:nvSpPr>
          <p:cNvPr id="20" name="Picture Placeholder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anchor="ctr"/>
          <a:lstStyle>
            <a:lvl1pPr marL="0" indent="0" algn="ctr">
              <a:buNone/>
              <a:defRPr/>
            </a:lvl1pPr>
          </a:lstStyle>
          <a:p>
            <a:endParaRPr lang="en-US" dirty="0"/>
          </a:p>
        </p:txBody>
      </p:sp>
      <p:cxnSp>
        <p:nvCxnSpPr>
          <p:cNvPr id="9" name="Straight Connector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0CA79F44-DB47-D961-5554-E6CEF0F31D75}"/>
              </a:ext>
            </a:extLst>
          </p:cNvPr>
          <p:cNvSpPr>
            <a:spLocks noGrp="1"/>
          </p:cNvSpPr>
          <p:nvPr>
            <p:ph type="body" sz="quarter" idx="14"/>
          </p:nvPr>
        </p:nvSpPr>
        <p:spPr>
          <a:xfrm>
            <a:off x="5495545" y="319125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D8CB894C-EA47-EEFE-AB8C-A9B9B10EDFAC}"/>
              </a:ext>
            </a:extLst>
          </p:cNvPr>
          <p:cNvSpPr>
            <a:spLocks noGrp="1"/>
          </p:cNvSpPr>
          <p:nvPr>
            <p:ph type="body" sz="quarter" idx="15"/>
          </p:nvPr>
        </p:nvSpPr>
        <p:spPr>
          <a:xfrm>
            <a:off x="5494782" y="4498848"/>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4" name="Text Placeholder 21">
            <a:extLst>
              <a:ext uri="{FF2B5EF4-FFF2-40B4-BE49-F238E27FC236}">
                <a16:creationId xmlns:a16="http://schemas.microsoft.com/office/drawing/2014/main" id="{B3C09B13-9367-B435-A76A-9DBB1332FC5F}"/>
              </a:ext>
            </a:extLst>
          </p:cNvPr>
          <p:cNvSpPr>
            <a:spLocks noGrp="1"/>
          </p:cNvSpPr>
          <p:nvPr>
            <p:ph type="body" sz="quarter" idx="16"/>
          </p:nvPr>
        </p:nvSpPr>
        <p:spPr>
          <a:xfrm>
            <a:off x="5494782" y="579729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Tree>
    <p:extLst>
      <p:ext uri="{BB962C8B-B14F-4D97-AF65-F5344CB8AC3E}">
        <p14:creationId xmlns:p14="http://schemas.microsoft.com/office/powerpoint/2010/main" val="16141012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4" name="Footer Placeholder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3" name="Date Placeholder 2">
            <a:extLst>
              <a:ext uri="{FF2B5EF4-FFF2-40B4-BE49-F238E27FC236}">
                <a16:creationId xmlns:a16="http://schemas.microsoft.com/office/drawing/2014/main" id="{7110ABD4-B26A-0940-A80F-399F8FCAD992}"/>
              </a:ext>
            </a:extLst>
          </p:cNvPr>
          <p:cNvSpPr>
            <a:spLocks noGrp="1"/>
          </p:cNvSpPr>
          <p:nvPr>
            <p:ph type="dt" sz="half" idx="10"/>
          </p:nvPr>
        </p:nvSpPr>
        <p:spPr/>
        <p:txBody>
          <a:bodyPr/>
          <a:lstStyle/>
          <a:p>
            <a:r>
              <a:rPr lang="en-US"/>
              <a:t>20XX</a:t>
            </a:r>
            <a:endParaRPr lang="en-US" dirty="0"/>
          </a:p>
        </p:txBody>
      </p:sp>
      <p:cxnSp>
        <p:nvCxnSpPr>
          <p:cNvPr id="7" name="Straight Connector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C1505-F26B-3039-38E3-3A7F7CC7F36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cxnSp>
        <p:nvCxnSpPr>
          <p:cNvPr id="6" name="Straight Connector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a:lstStyle>
            <a:lvl1pPr algn="l">
              <a:defRPr sz="7200"/>
            </a:lvl1pPr>
          </a:lstStyle>
          <a:p>
            <a:r>
              <a:rPr lang="en-US" dirty="0"/>
              <a:t>Click to edit Master title style</a:t>
            </a:r>
          </a:p>
        </p:txBody>
      </p:sp>
      <p:sp>
        <p:nvSpPr>
          <p:cNvPr id="13" name="Picture Placeholder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a:lstStyle/>
          <a:p>
            <a:endParaRPr lang="en-US" dirty="0"/>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63547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a:lstStyle>
            <a:lvl1pPr marL="0" indent="0">
              <a:buNone/>
              <a:defRPr/>
            </a:lvl1pPr>
          </a:lstStyle>
          <a:p>
            <a:endParaRPr lang="en-US" dirty="0"/>
          </a:p>
        </p:txBody>
      </p:sp>
      <p:sp>
        <p:nvSpPr>
          <p:cNvPr id="2" name="Title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anchor="ctr"/>
          <a:lstStyle>
            <a:lvl1pPr>
              <a:defRPr sz="72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a:lstStyle>
            <a:lvl1pPr marL="0" indent="0" algn="ctr">
              <a:lnSpc>
                <a:spcPct val="100000"/>
              </a:lnSpc>
              <a:spcBef>
                <a:spcPts val="0"/>
              </a:spcBef>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13742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dirty="0"/>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dirty="0"/>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a:lstStyle>
            <a:lvl1pPr>
              <a:defRPr>
                <a:solidFill>
                  <a:schemeClr val="accent1"/>
                </a:solidFill>
              </a:defRPr>
            </a:lvl1pPr>
          </a:lstStyle>
          <a:p>
            <a:r>
              <a:rPr lang="en-US" dirty="0"/>
              <a:t>Click to edit Master title style</a:t>
            </a:r>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63093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5844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48309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280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63093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5844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48309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5280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cxnSp>
        <p:nvCxnSpPr>
          <p:cNvPr id="17" name="Straight Connector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9" name="Straight Connector 8">
            <a:extLst>
              <a:ext uri="{FF2B5EF4-FFF2-40B4-BE49-F238E27FC236}">
                <a16:creationId xmlns:a16="http://schemas.microsoft.com/office/drawing/2014/main" id="{C60493A2-A97C-AF3D-B912-358EF45F61BD}"/>
              </a:ext>
            </a:extLst>
          </p:cNvPr>
          <p:cNvCxnSpPr>
            <a:cxnSpLocks/>
          </p:cNvCxnSpPr>
          <p:nvPr userDrawn="1"/>
        </p:nvCxnSpPr>
        <p:spPr>
          <a:xfrm>
            <a:off x="3866404" y="92946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a:lstStyle>
            <a:lvl1pPr algn="ct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992124"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5" name="Text Placeholder 2">
            <a:extLst>
              <a:ext uri="{FF2B5EF4-FFF2-40B4-BE49-F238E27FC236}">
                <a16:creationId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 Placeholder 2">
            <a:extLst>
              <a:ext uri="{FF2B5EF4-FFF2-40B4-BE49-F238E27FC236}">
                <a16:creationId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7" name="Text Placeholder 2">
            <a:extLst>
              <a:ext uri="{FF2B5EF4-FFF2-40B4-BE49-F238E27FC236}">
                <a16:creationId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3" name="Text Placeholder 2">
            <a:extLst>
              <a:ext uri="{FF2B5EF4-FFF2-40B4-BE49-F238E27FC236}">
                <a16:creationId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8" name="Text Placeholder 2">
            <a:extLst>
              <a:ext uri="{FF2B5EF4-FFF2-40B4-BE49-F238E27FC236}">
                <a16:creationId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 Placeholder 2">
            <a:extLst>
              <a:ext uri="{FF2B5EF4-FFF2-40B4-BE49-F238E27FC236}">
                <a16:creationId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643909"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0" name="Picture Placeholder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6" name="Text Placeholder 4">
            <a:extLst>
              <a:ext uri="{FF2B5EF4-FFF2-40B4-BE49-F238E27FC236}">
                <a16:creationId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Text Placeholder 4">
            <a:extLst>
              <a:ext uri="{FF2B5EF4-FFF2-40B4-BE49-F238E27FC236}">
                <a16:creationId xmlns:a16="http://schemas.microsoft.com/office/drawing/2014/main" id="{93D6B271-D0F0-7CDA-BE9D-BD03B6C47BAB}"/>
              </a:ext>
            </a:extLst>
          </p:cNvPr>
          <p:cNvSpPr>
            <a:spLocks noGrp="1"/>
          </p:cNvSpPr>
          <p:nvPr>
            <p:ph type="body" sz="quarter" idx="32"/>
          </p:nvPr>
        </p:nvSpPr>
        <p:spPr>
          <a:xfrm>
            <a:off x="9643909"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7" name="Straight Connector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anchor="b"/>
          <a:lstStyle>
            <a:lvl1pPr>
              <a:lnSpc>
                <a:spcPct val="100000"/>
              </a:lnSpc>
              <a:defRPr sz="5400"/>
            </a:lvl1pPr>
          </a:lstStyle>
          <a:p>
            <a:r>
              <a:rPr lang="en-US"/>
              <a:t>Click to edit Master title style</a:t>
            </a:r>
          </a:p>
        </p:txBody>
      </p:sp>
      <p:sp>
        <p:nvSpPr>
          <p:cNvPr id="19" name="Subtitle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a:noAutofit/>
          </a:bodyPr>
          <a:lstStyle>
            <a:lvl1pPr marL="0" indent="0" algn="l">
              <a:buNone/>
              <a:defRPr sz="1800">
                <a:solidFill>
                  <a:schemeClr val="tx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Picture Placeholder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anchor="ctr"/>
          <a:lstStyle>
            <a:lvl1pPr marL="0" indent="0" algn="ctr">
              <a:buNone/>
              <a:defRPr sz="1800"/>
            </a:lvl1pPr>
          </a:lstStyle>
          <a:p>
            <a:endParaRPr lang="en-US" dirty="0"/>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tx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tx1"/>
                </a:solidFill>
              </a:defRPr>
            </a:lvl1pPr>
          </a:lstStyle>
          <a:p>
            <a:r>
              <a:rPr lang="en-US" dirty="0"/>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tx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content">
    <p:bg>
      <p:bgPr>
        <a:solidFill>
          <a:schemeClr val="accent1"/>
        </a:solidFill>
        <a:effectLst/>
      </p:bgPr>
    </p:bg>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anchor="ctr"/>
          <a:lstStyle>
            <a:lvl1pPr marL="0" indent="0" algn="ctr">
              <a:buNone/>
              <a:defRPr sz="1800"/>
            </a:lvl1pPr>
          </a:lstStyle>
          <a:p>
            <a:endParaRPr lang="en-US" dirty="0"/>
          </a:p>
        </p:txBody>
      </p:sp>
      <p:cxnSp>
        <p:nvCxnSpPr>
          <p:cNvPr id="9" name="Straight Connector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023483"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29" name="Content Placeholder 2">
            <a:extLst>
              <a:ext uri="{FF2B5EF4-FFF2-40B4-BE49-F238E27FC236}">
                <a16:creationId xmlns:a16="http://schemas.microsoft.com/office/drawing/2014/main" id="{F9E7CC0C-0A82-6C16-C499-CE38E6A5E1A6}"/>
              </a:ext>
            </a:extLst>
          </p:cNvPr>
          <p:cNvSpPr>
            <a:spLocks noGrp="1"/>
          </p:cNvSpPr>
          <p:nvPr>
            <p:ph idx="13"/>
          </p:nvPr>
        </p:nvSpPr>
        <p:spPr>
          <a:xfrm>
            <a:off x="5634474"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1" name="Text Placeholder 30">
            <a:extLst>
              <a:ext uri="{FF2B5EF4-FFF2-40B4-BE49-F238E27FC236}">
                <a16:creationId xmlns:a16="http://schemas.microsoft.com/office/drawing/2014/main" id="{57CEC54D-1FD6-3F78-8B9D-D145F9B1C3F3}"/>
              </a:ext>
            </a:extLst>
          </p:cNvPr>
          <p:cNvSpPr>
            <a:spLocks noGrp="1"/>
          </p:cNvSpPr>
          <p:nvPr>
            <p:ph type="body" sz="quarter" idx="14"/>
          </p:nvPr>
        </p:nvSpPr>
        <p:spPr>
          <a:xfrm>
            <a:off x="5634474" y="1279472"/>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2" name="Text Placeholder 30">
            <a:extLst>
              <a:ext uri="{FF2B5EF4-FFF2-40B4-BE49-F238E27FC236}">
                <a16:creationId xmlns:a16="http://schemas.microsoft.com/office/drawing/2014/main" id="{A61EC6ED-86B0-89B9-F4F3-A17A7F150D11}"/>
              </a:ext>
            </a:extLst>
          </p:cNvPr>
          <p:cNvSpPr>
            <a:spLocks noGrp="1"/>
          </p:cNvSpPr>
          <p:nvPr>
            <p:ph type="body" sz="quarter" idx="15"/>
          </p:nvPr>
        </p:nvSpPr>
        <p:spPr>
          <a:xfrm>
            <a:off x="9023483" y="1278001"/>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3" name="Content Placeholder 2">
            <a:extLst>
              <a:ext uri="{FF2B5EF4-FFF2-40B4-BE49-F238E27FC236}">
                <a16:creationId xmlns:a16="http://schemas.microsoft.com/office/drawing/2014/main" id="{3D51AA82-3529-805D-5461-E1C5DC523EBF}"/>
              </a:ext>
            </a:extLst>
          </p:cNvPr>
          <p:cNvSpPr>
            <a:spLocks noGrp="1"/>
          </p:cNvSpPr>
          <p:nvPr>
            <p:ph idx="16"/>
          </p:nvPr>
        </p:nvSpPr>
        <p:spPr>
          <a:xfrm>
            <a:off x="9023483"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4" name="Content Placeholder 2">
            <a:extLst>
              <a:ext uri="{FF2B5EF4-FFF2-40B4-BE49-F238E27FC236}">
                <a16:creationId xmlns:a16="http://schemas.microsoft.com/office/drawing/2014/main" id="{52A58E13-B509-86DD-D9FA-FE6B76B706CE}"/>
              </a:ext>
            </a:extLst>
          </p:cNvPr>
          <p:cNvSpPr>
            <a:spLocks noGrp="1"/>
          </p:cNvSpPr>
          <p:nvPr>
            <p:ph idx="17"/>
          </p:nvPr>
        </p:nvSpPr>
        <p:spPr>
          <a:xfrm>
            <a:off x="5634474"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5" name="Text Placeholder 30">
            <a:extLst>
              <a:ext uri="{FF2B5EF4-FFF2-40B4-BE49-F238E27FC236}">
                <a16:creationId xmlns:a16="http://schemas.microsoft.com/office/drawing/2014/main" id="{D3275BA4-1A29-81A8-890F-A2019D6AD1A2}"/>
              </a:ext>
            </a:extLst>
          </p:cNvPr>
          <p:cNvSpPr>
            <a:spLocks noGrp="1"/>
          </p:cNvSpPr>
          <p:nvPr>
            <p:ph type="body" sz="quarter" idx="18"/>
          </p:nvPr>
        </p:nvSpPr>
        <p:spPr>
          <a:xfrm>
            <a:off x="5634474"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6" name="Text Placeholder 30">
            <a:extLst>
              <a:ext uri="{FF2B5EF4-FFF2-40B4-BE49-F238E27FC236}">
                <a16:creationId xmlns:a16="http://schemas.microsoft.com/office/drawing/2014/main" id="{97742C31-A952-F092-74D6-5D432DBE4955}"/>
              </a:ext>
            </a:extLst>
          </p:cNvPr>
          <p:cNvSpPr>
            <a:spLocks noGrp="1"/>
          </p:cNvSpPr>
          <p:nvPr>
            <p:ph type="body" sz="quarter" idx="19"/>
          </p:nvPr>
        </p:nvSpPr>
        <p:spPr>
          <a:xfrm>
            <a:off x="9023483"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1" name="Content Placeholder 2">
            <a:extLst>
              <a:ext uri="{FF2B5EF4-FFF2-40B4-BE49-F238E27FC236}">
                <a16:creationId xmlns:a16="http://schemas.microsoft.com/office/drawing/2014/main" id="{1AF03A42-3FAC-6EF4-3C19-01EADE20F3D9}"/>
              </a:ext>
            </a:extLst>
          </p:cNvPr>
          <p:cNvSpPr>
            <a:spLocks noGrp="1"/>
          </p:cNvSpPr>
          <p:nvPr>
            <p:ph idx="21"/>
          </p:nvPr>
        </p:nvSpPr>
        <p:spPr>
          <a:xfrm>
            <a:off x="1207008" y="5788152"/>
            <a:ext cx="3858768" cy="532461"/>
          </a:xfrm>
        </p:spPr>
        <p:txBody>
          <a:bodyPr/>
          <a:lstStyle>
            <a:lvl1pPr marL="0" indent="0">
              <a:lnSpc>
                <a:spcPct val="100000"/>
              </a:lnSpc>
              <a:spcBef>
                <a:spcPts val="0"/>
              </a:spcBef>
              <a:buNone/>
              <a:defRPr sz="1800"/>
            </a:lvl1pPr>
          </a:lstStyle>
          <a:p>
            <a:pPr lvl="0"/>
            <a:r>
              <a:rPr lang="en-US" dirty="0"/>
              <a:t>Click to edit Master text styles</a:t>
            </a:r>
          </a:p>
        </p:txBody>
      </p:sp>
      <p:sp>
        <p:nvSpPr>
          <p:cNvPr id="42" name="Text Placeholder 30">
            <a:extLst>
              <a:ext uri="{FF2B5EF4-FFF2-40B4-BE49-F238E27FC236}">
                <a16:creationId xmlns:a16="http://schemas.microsoft.com/office/drawing/2014/main" id="{D4A2DF13-0ACD-F5E4-200D-EF0469F75D0D}"/>
              </a:ext>
            </a:extLst>
          </p:cNvPr>
          <p:cNvSpPr>
            <a:spLocks noGrp="1"/>
          </p:cNvSpPr>
          <p:nvPr>
            <p:ph type="body" sz="quarter" idx="22"/>
          </p:nvPr>
        </p:nvSpPr>
        <p:spPr>
          <a:xfrm>
            <a:off x="1207008" y="5266944"/>
            <a:ext cx="3858768"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4" name="Text Placeholder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5" name="Text Placeholder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6" name="Text Placeholder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7" name="Text Placeholder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8" name="Text Placeholder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Tree>
    <p:extLst>
      <p:ext uri="{BB962C8B-B14F-4D97-AF65-F5344CB8AC3E}">
        <p14:creationId xmlns:p14="http://schemas.microsoft.com/office/powerpoint/2010/main" val="6540595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r>
              <a:rPr lang="en-US"/>
              <a:t>20XX</a:t>
            </a:r>
            <a:endParaRPr lang="en-US" dirty="0"/>
          </a:p>
        </p:txBody>
      </p:sp>
      <p:sp>
        <p:nvSpPr>
          <p:cNvPr id="2" name="Title Placeholder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fld id="{84D792B7-0397-C047-AE12-1A03F7E3DC83}" type="slidenum">
              <a:rPr lang="en-US" smtClean="0"/>
              <a:pPr/>
              <a:t>‹#›</a:t>
            </a:fld>
            <a:endParaRPr lang="en-US" dirty="0"/>
          </a:p>
        </p:txBody>
      </p:sp>
      <p:sp>
        <p:nvSpPr>
          <p:cNvPr id="13" name="Footer Placeholder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sz="1200" spc="300" baseline="0">
                <a:solidFill>
                  <a:schemeClr val="tx1"/>
                </a:solidFill>
                <a:latin typeface="Gill Sans Nova Light" panose="020B0302020104020203" pitchFamily="34" charset="0"/>
              </a:defRPr>
            </a:lvl1pPr>
          </a:lstStyle>
          <a:p>
            <a:r>
              <a:rPr lang="en-US"/>
              <a:t>presentation title</a:t>
            </a:r>
            <a:endParaRPr lang="en-US" dirty="0"/>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5000"/>
            <a:lum/>
          </a:blip>
          <a:srcRect/>
          <a:stretch>
            <a:fillRect t="-9000" b="-9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CD8092-1999-4355-A3C4-127A49B1B0E3}"/>
              </a:ext>
            </a:extLst>
          </p:cNvPr>
          <p:cNvSpPr txBox="1"/>
          <p:nvPr/>
        </p:nvSpPr>
        <p:spPr>
          <a:xfrm>
            <a:off x="246460" y="1429823"/>
            <a:ext cx="1139428" cy="461665"/>
          </a:xfrm>
          <a:prstGeom prst="rect">
            <a:avLst/>
          </a:prstGeom>
          <a:noFill/>
        </p:spPr>
        <p:txBody>
          <a:bodyPr wrap="square">
            <a:spAutoFit/>
          </a:bodyPr>
          <a:lstStyle/>
          <a:p>
            <a:r>
              <a:rPr lang="en-IN" sz="2400" b="1" i="0" dirty="0">
                <a:solidFill>
                  <a:schemeClr val="bg1"/>
                </a:solidFill>
                <a:effectLst/>
                <a:latin typeface="Sitka Subheading Semibold" pitchFamily="2" charset="0"/>
              </a:rPr>
              <a:t>Title:</a:t>
            </a:r>
            <a:endParaRPr lang="en-IN" sz="2400" dirty="0">
              <a:solidFill>
                <a:schemeClr val="bg1"/>
              </a:solidFill>
            </a:endParaRPr>
          </a:p>
        </p:txBody>
      </p:sp>
      <p:sp>
        <p:nvSpPr>
          <p:cNvPr id="10" name="TextBox 9">
            <a:extLst>
              <a:ext uri="{FF2B5EF4-FFF2-40B4-BE49-F238E27FC236}">
                <a16:creationId xmlns:a16="http://schemas.microsoft.com/office/drawing/2014/main" id="{C2A4C81F-429F-44DF-B30A-EA86E78BDF49}"/>
              </a:ext>
            </a:extLst>
          </p:cNvPr>
          <p:cNvSpPr txBox="1"/>
          <p:nvPr/>
        </p:nvSpPr>
        <p:spPr>
          <a:xfrm>
            <a:off x="517923" y="1801299"/>
            <a:ext cx="4396977" cy="584775"/>
          </a:xfrm>
          <a:prstGeom prst="rect">
            <a:avLst/>
          </a:prstGeom>
          <a:noFill/>
        </p:spPr>
        <p:txBody>
          <a:bodyPr wrap="square">
            <a:spAutoFit/>
          </a:bodyPr>
          <a:lstStyle/>
          <a:p>
            <a:pPr marL="0" indent="0" algn="l" rtl="0" eaLnBrk="1" latinLnBrk="0" hangingPunct="1">
              <a:spcBef>
                <a:spcPts val="1000"/>
              </a:spcBef>
              <a:spcAft>
                <a:spcPts val="0"/>
              </a:spcAft>
            </a:pPr>
            <a:r>
              <a:rPr lang="en-US" sz="3200" b="1" kern="1200" dirty="0">
                <a:solidFill>
                  <a:schemeClr val="bg1"/>
                </a:solidFill>
                <a:effectLst/>
                <a:latin typeface="Sitka Subheading Semibold" pitchFamily="2" charset="0"/>
              </a:rPr>
              <a:t>Data Analytics Project:</a:t>
            </a:r>
          </a:p>
        </p:txBody>
      </p:sp>
      <p:sp>
        <p:nvSpPr>
          <p:cNvPr id="12" name="TextBox 11">
            <a:extLst>
              <a:ext uri="{FF2B5EF4-FFF2-40B4-BE49-F238E27FC236}">
                <a16:creationId xmlns:a16="http://schemas.microsoft.com/office/drawing/2014/main" id="{DD7C8890-0030-41A2-84FF-5257A9C304E0}"/>
              </a:ext>
            </a:extLst>
          </p:cNvPr>
          <p:cNvSpPr txBox="1"/>
          <p:nvPr/>
        </p:nvSpPr>
        <p:spPr>
          <a:xfrm>
            <a:off x="3843337" y="2201360"/>
            <a:ext cx="7900989" cy="584775"/>
          </a:xfrm>
          <a:prstGeom prst="rect">
            <a:avLst/>
          </a:prstGeom>
          <a:noFill/>
        </p:spPr>
        <p:txBody>
          <a:bodyPr wrap="square">
            <a:spAutoFit/>
          </a:bodyPr>
          <a:lstStyle/>
          <a:p>
            <a:pPr marL="216000" indent="0" algn="ctr" rtl="0" eaLnBrk="1" latinLnBrk="0" hangingPunct="1">
              <a:spcBef>
                <a:spcPts val="1000"/>
              </a:spcBef>
              <a:spcAft>
                <a:spcPts val="0"/>
              </a:spcAft>
            </a:pPr>
            <a:r>
              <a:rPr lang="en-US" sz="3200" b="1" kern="1200" dirty="0">
                <a:solidFill>
                  <a:schemeClr val="bg1"/>
                </a:solidFill>
                <a:effectLst/>
                <a:latin typeface="Sitka Subheading Semibold" pitchFamily="2" charset="0"/>
              </a:rPr>
              <a:t> Hospital Management System Insights</a:t>
            </a:r>
            <a:endParaRPr lang="en-IN" sz="3200" dirty="0">
              <a:solidFill>
                <a:schemeClr val="bg1"/>
              </a:solidFill>
              <a:effectLst/>
              <a:latin typeface="Sitka Subheading Semibold" pitchFamily="2" charset="0"/>
            </a:endParaRPr>
          </a:p>
        </p:txBody>
      </p:sp>
      <p:sp>
        <p:nvSpPr>
          <p:cNvPr id="13" name="TextBox 12">
            <a:extLst>
              <a:ext uri="{FF2B5EF4-FFF2-40B4-BE49-F238E27FC236}">
                <a16:creationId xmlns:a16="http://schemas.microsoft.com/office/drawing/2014/main" id="{BF0646D6-5569-4D55-9016-786D71A10C66}"/>
              </a:ext>
            </a:extLst>
          </p:cNvPr>
          <p:cNvSpPr txBox="1"/>
          <p:nvPr/>
        </p:nvSpPr>
        <p:spPr>
          <a:xfrm>
            <a:off x="9157097" y="0"/>
            <a:ext cx="2934890" cy="461665"/>
          </a:xfrm>
          <a:prstGeom prst="rect">
            <a:avLst/>
          </a:prstGeom>
          <a:noFill/>
        </p:spPr>
        <p:txBody>
          <a:bodyPr wrap="square">
            <a:spAutoFit/>
          </a:bodyPr>
          <a:lstStyle/>
          <a:p>
            <a:r>
              <a:rPr lang="en-IN" sz="2400" b="1" i="0" dirty="0">
                <a:solidFill>
                  <a:schemeClr val="bg1"/>
                </a:solidFill>
                <a:effectLst/>
                <a:latin typeface="Sitka Subheading Semibold" pitchFamily="2" charset="0"/>
              </a:rPr>
              <a:t>Date:</a:t>
            </a:r>
            <a:endParaRPr lang="en-IN" sz="2400" dirty="0">
              <a:solidFill>
                <a:schemeClr val="bg1"/>
              </a:solidFill>
            </a:endParaRPr>
          </a:p>
        </p:txBody>
      </p:sp>
    </p:spTree>
    <p:extLst>
      <p:ext uri="{BB962C8B-B14F-4D97-AF65-F5344CB8AC3E}">
        <p14:creationId xmlns:p14="http://schemas.microsoft.com/office/powerpoint/2010/main" val="3969854170"/>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Q.9 List the patients who have appointments with 'Dr. David Taylor’?</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28599" y="813751"/>
            <a:ext cx="10444163" cy="5715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DISTINCT p.first_name,</a:t>
            </a:r>
          </a:p>
          <a:p>
            <a:r>
              <a:rPr lang="en-US" sz="2800" dirty="0">
                <a:latin typeface="Aparajita" panose="02020603050405020304" pitchFamily="18" charset="0"/>
                <a:cs typeface="Aparajita" panose="02020603050405020304" pitchFamily="18" charset="0"/>
              </a:rPr>
              <a:t>    p.last_name</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 p</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appointment a ON p.patient_id = a.patient_id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doctors d ON a.doctor_id = d.doctor_id</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d.first_name = 'David' AND d.last_name = 'Taylor';</a:t>
            </a:r>
          </a:p>
        </p:txBody>
      </p:sp>
    </p:spTree>
    <p:extLst>
      <p:ext uri="{BB962C8B-B14F-4D97-AF65-F5344CB8AC3E}">
        <p14:creationId xmlns:p14="http://schemas.microsoft.com/office/powerpoint/2010/main" val="10043438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Q.10 How many appointments are scheduled for each doctor?</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85737" y="813751"/>
            <a:ext cx="10444163" cy="58585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d.first_name,</a:t>
            </a:r>
          </a:p>
          <a:p>
            <a:r>
              <a:rPr lang="en-US" sz="2800" dirty="0">
                <a:latin typeface="Aparajita" panose="02020603050405020304" pitchFamily="18" charset="0"/>
                <a:cs typeface="Aparajita" panose="02020603050405020304" pitchFamily="18" charset="0"/>
              </a:rPr>
              <a:t>    d.last_name,</a:t>
            </a:r>
          </a:p>
          <a:p>
            <a:r>
              <a:rPr lang="en-US" sz="2800" dirty="0">
                <a:latin typeface="Aparajita" panose="02020603050405020304" pitchFamily="18" charset="0"/>
                <a:cs typeface="Aparajita" panose="02020603050405020304" pitchFamily="18" charset="0"/>
              </a:rPr>
              <a:t>    COUNT(a.appointment_id) AS total_appointments</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doctors d</a:t>
            </a:r>
          </a:p>
          <a:p>
            <a:r>
              <a:rPr lang="en-US" sz="2800" dirty="0">
                <a:latin typeface="Aparajita" panose="02020603050405020304" pitchFamily="18" charset="0"/>
                <a:cs typeface="Aparajita" panose="02020603050405020304" pitchFamily="18" charset="0"/>
              </a:rPr>
              <a:t>LEFT JOIN</a:t>
            </a:r>
          </a:p>
          <a:p>
            <a:r>
              <a:rPr lang="en-US" sz="2800" dirty="0">
                <a:latin typeface="Aparajita" panose="02020603050405020304" pitchFamily="18" charset="0"/>
                <a:cs typeface="Aparajita" panose="02020603050405020304" pitchFamily="18" charset="0"/>
              </a:rPr>
              <a:t>    appointment a ON d.doctor_id = a.doctor_id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d.doctor_id, d.first_name, d.last_name</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total_appointments DESC, d.first_name, d.last_name;</a:t>
            </a:r>
          </a:p>
        </p:txBody>
      </p:sp>
    </p:spTree>
    <p:extLst>
      <p:ext uri="{BB962C8B-B14F-4D97-AF65-F5344CB8AC3E}">
        <p14:creationId xmlns:p14="http://schemas.microsoft.com/office/powerpoint/2010/main" val="94815085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B5D-C504-369F-0181-B405490768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B09CBDF-8587-28A0-CAD5-7A42FF72228C}"/>
              </a:ext>
            </a:extLst>
          </p:cNvPr>
          <p:cNvSpPr>
            <a:spLocks noGrp="1"/>
          </p:cNvSpPr>
          <p:nvPr>
            <p:ph idx="1"/>
          </p:nvPr>
        </p:nvSpPr>
        <p:spPr/>
        <p:txBody>
          <a:bodyPr/>
          <a:lstStyle/>
          <a:p>
            <a:r>
              <a:rPr lang="en-US" dirty="0"/>
              <a:t>This project looked at different parts of a hospital management system using the provided datasets. These included appointments, billing, doctors, patients, and treatments. The goal was to collect useful insights to understand how the system works, its financial performance, patient demographics, and doctor activities. </a:t>
            </a:r>
            <a:r>
              <a:rPr lang="en-US"/>
              <a:t>We used SQL queries to meet these goals, demonstrating our ability in data manipulation and analysis.</a:t>
            </a:r>
            <a:endParaRPr lang="en-US" dirty="0"/>
          </a:p>
        </p:txBody>
      </p:sp>
    </p:spTree>
    <p:extLst>
      <p:ext uri="{BB962C8B-B14F-4D97-AF65-F5344CB8AC3E}">
        <p14:creationId xmlns:p14="http://schemas.microsoft.com/office/powerpoint/2010/main" val="3553386845"/>
      </p:ext>
    </p:extLst>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8761-2537-7A8E-AAF5-0200BA27447A}"/>
              </a:ext>
            </a:extLst>
          </p:cNvPr>
          <p:cNvSpPr>
            <a:spLocks noGrp="1"/>
          </p:cNvSpPr>
          <p:nvPr>
            <p:ph type="title"/>
          </p:nvPr>
        </p:nvSpPr>
        <p:spPr>
          <a:xfrm>
            <a:off x="4929187" y="560070"/>
            <a:ext cx="5952744" cy="1645920"/>
          </a:xfrm>
        </p:spPr>
        <p:txBody>
          <a:bodyPr/>
          <a:lstStyle/>
          <a:p>
            <a:r>
              <a:rPr lang="en-US" dirty="0"/>
              <a:t>THANK YOU</a:t>
            </a:r>
          </a:p>
        </p:txBody>
      </p:sp>
      <p:sp>
        <p:nvSpPr>
          <p:cNvPr id="11" name="Text Placeholder 10">
            <a:extLst>
              <a:ext uri="{FF2B5EF4-FFF2-40B4-BE49-F238E27FC236}">
                <a16:creationId xmlns:a16="http://schemas.microsoft.com/office/drawing/2014/main" id="{5C6928F1-4E3C-0C3A-F853-910AF3D19460}"/>
              </a:ext>
            </a:extLst>
          </p:cNvPr>
          <p:cNvSpPr>
            <a:spLocks noGrp="1"/>
          </p:cNvSpPr>
          <p:nvPr>
            <p:ph type="body" sz="quarter" idx="14"/>
          </p:nvPr>
        </p:nvSpPr>
        <p:spPr/>
        <p:txBody>
          <a:bodyPr/>
          <a:lstStyle/>
          <a:p>
            <a:r>
              <a:rPr lang="en-US" dirty="0"/>
              <a:t>HARSH GARG</a:t>
            </a:r>
          </a:p>
        </p:txBody>
      </p:sp>
      <p:sp>
        <p:nvSpPr>
          <p:cNvPr id="12" name="Text Placeholder 11">
            <a:extLst>
              <a:ext uri="{FF2B5EF4-FFF2-40B4-BE49-F238E27FC236}">
                <a16:creationId xmlns:a16="http://schemas.microsoft.com/office/drawing/2014/main" id="{C07C030C-4EF2-A28B-3096-012353B7BA33}"/>
              </a:ext>
            </a:extLst>
          </p:cNvPr>
          <p:cNvSpPr>
            <a:spLocks noGrp="1"/>
          </p:cNvSpPr>
          <p:nvPr>
            <p:ph type="body" sz="quarter" idx="15"/>
          </p:nvPr>
        </p:nvSpPr>
        <p:spPr>
          <a:xfrm>
            <a:off x="5246558" y="4498848"/>
            <a:ext cx="2397256" cy="387477"/>
          </a:xfrm>
        </p:spPr>
        <p:txBody>
          <a:bodyPr/>
          <a:lstStyle/>
          <a:p>
            <a:r>
              <a:rPr lang="en-US" dirty="0">
                <a:latin typeface="Century" panose="02040604050505020304" pitchFamily="18" charset="0"/>
                <a:cs typeface="Utsaah" panose="020B0604020202020204" pitchFamily="34" charset="0"/>
              </a:rPr>
              <a:t>Email Address:</a:t>
            </a:r>
          </a:p>
        </p:txBody>
      </p:sp>
      <p:sp>
        <p:nvSpPr>
          <p:cNvPr id="14" name="TextBox 13">
            <a:extLst>
              <a:ext uri="{FF2B5EF4-FFF2-40B4-BE49-F238E27FC236}">
                <a16:creationId xmlns:a16="http://schemas.microsoft.com/office/drawing/2014/main" id="{C92BC3CC-262B-4DEA-B12A-CBFF05B6FA34}"/>
              </a:ext>
            </a:extLst>
          </p:cNvPr>
          <p:cNvSpPr txBox="1"/>
          <p:nvPr/>
        </p:nvSpPr>
        <p:spPr>
          <a:xfrm>
            <a:off x="7229417" y="4774501"/>
            <a:ext cx="4822675" cy="523220"/>
          </a:xfrm>
          <a:prstGeom prst="rect">
            <a:avLst/>
          </a:prstGeom>
          <a:noFill/>
        </p:spPr>
        <p:txBody>
          <a:bodyPr wrap="square">
            <a:spAutoFit/>
          </a:bodyPr>
          <a:lstStyle/>
          <a:p>
            <a:r>
              <a:rPr lang="en-US" sz="2800" dirty="0">
                <a:latin typeface="Century" panose="02040604050505020304" pitchFamily="18" charset="0"/>
                <a:cs typeface="Utsaah" panose="020B0604020202020204" pitchFamily="34" charset="0"/>
              </a:rPr>
              <a:t>gargharsh9664@gmail.com</a:t>
            </a:r>
            <a:endParaRPr lang="en-IN" sz="2800" dirty="0"/>
          </a:p>
        </p:txBody>
      </p:sp>
    </p:spTree>
    <p:extLst>
      <p:ext uri="{BB962C8B-B14F-4D97-AF65-F5344CB8AC3E}">
        <p14:creationId xmlns:p14="http://schemas.microsoft.com/office/powerpoint/2010/main" val="1625759874"/>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4"/>
            <a:ext cx="10444163" cy="1296035"/>
          </a:xfrm>
        </p:spPr>
        <p:txBody>
          <a:bodyPr anchor="t"/>
          <a:lstStyle/>
          <a:p>
            <a:r>
              <a:rPr lang="en-US" sz="2800" dirty="0">
                <a:latin typeface="Century" panose="02040604050505020304" pitchFamily="18" charset="0"/>
              </a:rPr>
              <a:t>Q.1 Find the names of patients who have spent more than the average billing amount on treatments performed by doctors specializing </a:t>
            </a:r>
            <a:r>
              <a:rPr lang="en-US" sz="2800">
                <a:latin typeface="Century" panose="02040604050505020304" pitchFamily="18" charset="0"/>
              </a:rPr>
              <a:t>in 'Dermatology’.</a:t>
            </a:r>
            <a:endParaRPr lang="en-US" sz="2800" dirty="0">
              <a:latin typeface="Century" panose="02040604050505020304" pitchFamily="18" charset="0"/>
            </a:endParaRP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42886" y="1456688"/>
            <a:ext cx="10444163" cy="540131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cs typeface="Aparajita" panose="02020603050405020304" pitchFamily="18" charset="0"/>
              </a:rPr>
              <a:t>Ans:</a:t>
            </a:r>
          </a:p>
          <a:p>
            <a:endParaRPr lang="en-US" sz="2800" dirty="0">
              <a:latin typeface="Century" panose="02040604050505020304" pitchFamily="18" charset="0"/>
              <a:cs typeface="Aparajita" panose="02020603050405020304" pitchFamily="18" charset="0"/>
            </a:endParaRPr>
          </a:p>
          <a:p>
            <a:r>
              <a:rPr lang="en-US" sz="2800" dirty="0">
                <a:latin typeface="Aparajita" panose="02020603050405020304" pitchFamily="18" charset="0"/>
                <a:cs typeface="Aparajita" panose="02020603050405020304" pitchFamily="18" charset="0"/>
              </a:rPr>
              <a:t>SELECT </a:t>
            </a:r>
          </a:p>
          <a:p>
            <a:r>
              <a:rPr lang="en-US" sz="2800" dirty="0">
                <a:latin typeface="Aparajita" panose="02020603050405020304" pitchFamily="18" charset="0"/>
                <a:cs typeface="Aparajita" panose="02020603050405020304" pitchFamily="18" charset="0"/>
              </a:rPr>
              <a:t>        CONCAT(p.first_name, ' ', p.last_name) AS patient_name,</a:t>
            </a:r>
          </a:p>
          <a:p>
            <a:r>
              <a:rPr lang="en-US" sz="2800" dirty="0">
                <a:latin typeface="Aparajita" panose="02020603050405020304" pitchFamily="18" charset="0"/>
                <a:cs typeface="Aparajita" panose="02020603050405020304" pitchFamily="18" charset="0"/>
              </a:rPr>
              <a:t>        SUM(b.amount) AS total_spent</a:t>
            </a:r>
          </a:p>
          <a:p>
            <a:r>
              <a:rPr lang="en-US" sz="2800" dirty="0">
                <a:latin typeface="Aparajita" panose="02020603050405020304" pitchFamily="18" charset="0"/>
                <a:cs typeface="Aparajita" panose="02020603050405020304" pitchFamily="18" charset="0"/>
              </a:rPr>
              <a:t>    FROM patient p</a:t>
            </a:r>
          </a:p>
          <a:p>
            <a:r>
              <a:rPr lang="en-US" sz="2800" dirty="0">
                <a:latin typeface="Aparajita" panose="02020603050405020304" pitchFamily="18" charset="0"/>
                <a:cs typeface="Aparajita" panose="02020603050405020304" pitchFamily="18" charset="0"/>
              </a:rPr>
              <a:t>    JOIN  appointment a ON p.patient_id = a.patient_id</a:t>
            </a:r>
          </a:p>
          <a:p>
            <a:r>
              <a:rPr lang="en-US" sz="2800" dirty="0">
                <a:latin typeface="Aparajita" panose="02020603050405020304" pitchFamily="18" charset="0"/>
                <a:cs typeface="Aparajita" panose="02020603050405020304" pitchFamily="18" charset="0"/>
              </a:rPr>
              <a:t>    JOIN doctors d ON a.doctor_id = d.doctor_id</a:t>
            </a:r>
          </a:p>
          <a:p>
            <a:r>
              <a:rPr lang="en-US" sz="2800" dirty="0">
                <a:latin typeface="Aparajita" panose="02020603050405020304" pitchFamily="18" charset="0"/>
                <a:cs typeface="Aparajita" panose="02020603050405020304" pitchFamily="18" charset="0"/>
              </a:rPr>
              <a:t>    JOIN billing b ON p.patient_id = b.patient_id</a:t>
            </a:r>
          </a:p>
          <a:p>
            <a:r>
              <a:rPr lang="en-US" sz="2800" dirty="0">
                <a:latin typeface="Aparajita" panose="02020603050405020304" pitchFamily="18" charset="0"/>
                <a:cs typeface="Aparajita" panose="02020603050405020304" pitchFamily="18" charset="0"/>
              </a:rPr>
              <a:t>    WHERE d.specialization = 'Dermatology'</a:t>
            </a:r>
          </a:p>
          <a:p>
            <a:r>
              <a:rPr lang="en-US" sz="2800" dirty="0">
                <a:latin typeface="Aparajita" panose="02020603050405020304" pitchFamily="18" charset="0"/>
                <a:cs typeface="Aparajita" panose="02020603050405020304" pitchFamily="18" charset="0"/>
              </a:rPr>
              <a:t>    GROUP BY p.patient_id, p.first_name, p.last_name</a:t>
            </a:r>
          </a:p>
          <a:p>
            <a:r>
              <a:rPr lang="en-US" sz="2800" dirty="0">
                <a:latin typeface="Aparajita" panose="02020603050405020304" pitchFamily="18" charset="0"/>
                <a:cs typeface="Aparajita" panose="02020603050405020304" pitchFamily="18" charset="0"/>
              </a:rPr>
              <a:t>    HAVING total_spent &gt; (</a:t>
            </a:r>
          </a:p>
          <a:p>
            <a:r>
              <a:rPr lang="en-US" sz="2800" dirty="0">
                <a:latin typeface="Aparajita" panose="02020603050405020304" pitchFamily="18" charset="0"/>
                <a:cs typeface="Aparajita" panose="02020603050405020304" pitchFamily="18" charset="0"/>
              </a:rPr>
              <a:t>            SELECT AVG(amount) FROM billing</a:t>
            </a:r>
          </a:p>
          <a:p>
            <a:r>
              <a:rPr lang="en-US" sz="2800" dirty="0">
                <a:latin typeface="Aparajita" panose="02020603050405020304" pitchFamily="18" charset="0"/>
                <a:cs typeface="Aparajita" panose="02020603050405020304" pitchFamily="18" charset="0"/>
              </a:rPr>
              <a:t>        );</a:t>
            </a:r>
          </a:p>
        </p:txBody>
      </p:sp>
    </p:spTree>
    <p:extLst>
      <p:ext uri="{BB962C8B-B14F-4D97-AF65-F5344CB8AC3E}">
        <p14:creationId xmlns:p14="http://schemas.microsoft.com/office/powerpoint/2010/main" val="37012148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8" y="132716"/>
            <a:ext cx="12020551" cy="595948"/>
          </a:xfrm>
        </p:spPr>
        <p:txBody>
          <a:bodyPr anchor="t"/>
          <a:lstStyle/>
          <a:p>
            <a:r>
              <a:rPr lang="en-US" sz="2800" dirty="0">
                <a:latin typeface="Century" panose="02040604050505020304" pitchFamily="18" charset="0"/>
              </a:rPr>
              <a:t>Q.2 List all patients who have received more than &gt;3 type of treatment?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71448" y="742315"/>
            <a:ext cx="10444163" cy="56156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DISTINCT p.first_name,</a:t>
            </a:r>
          </a:p>
          <a:p>
            <a:r>
              <a:rPr lang="en-US" sz="2800" dirty="0">
                <a:latin typeface="Aparajita" panose="02020603050405020304" pitchFamily="18" charset="0"/>
                <a:cs typeface="Aparajita" panose="02020603050405020304" pitchFamily="18" charset="0"/>
              </a:rPr>
              <a:t>    p.last_name</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 p</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p.patient_id = b.patient_id</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b.amount &gt; (SELECT AVG(amount) FROM billing)</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p.first_name, p.last_name;</a:t>
            </a:r>
          </a:p>
        </p:txBody>
      </p:sp>
    </p:spTree>
    <p:extLst>
      <p:ext uri="{BB962C8B-B14F-4D97-AF65-F5344CB8AC3E}">
        <p14:creationId xmlns:p14="http://schemas.microsoft.com/office/powerpoint/2010/main" val="9175836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0444163" cy="553085"/>
          </a:xfrm>
        </p:spPr>
        <p:txBody>
          <a:bodyPr anchor="t"/>
          <a:lstStyle/>
          <a:p>
            <a:r>
              <a:rPr lang="en-US" sz="2800" dirty="0">
                <a:latin typeface="Century" panose="02040604050505020304" pitchFamily="18" charset="0"/>
              </a:rPr>
              <a:t>Q.3 What is the most common reason for a visit?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71449" y="842327"/>
            <a:ext cx="10444163" cy="46869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cs typeface="Aparajita" panose="02020603050405020304" pitchFamily="18" charset="0"/>
              </a:rPr>
              <a:t>Ans:</a:t>
            </a:r>
          </a:p>
          <a:p>
            <a:endParaRPr lang="en-US" sz="2800" dirty="0">
              <a:latin typeface="Century" panose="02040604050505020304" pitchFamily="18" charset="0"/>
              <a:cs typeface="Aparajita" panose="020206030504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reason_for_visit,</a:t>
            </a:r>
          </a:p>
          <a:p>
            <a:r>
              <a:rPr lang="en-US" sz="2800" dirty="0">
                <a:latin typeface="Aparajita" panose="02020603050405020304" pitchFamily="18" charset="0"/>
                <a:cs typeface="Aparajita" panose="02020603050405020304" pitchFamily="18" charset="0"/>
              </a:rPr>
              <a:t>    COUNT(*) AS visit_count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appointment</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reason_for_visit</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visit_count DESC</a:t>
            </a:r>
          </a:p>
          <a:p>
            <a:r>
              <a:rPr lang="en-US" sz="2800" dirty="0">
                <a:latin typeface="Aparajita" panose="02020603050405020304" pitchFamily="18" charset="0"/>
                <a:cs typeface="Aparajita" panose="02020603050405020304" pitchFamily="18" charset="0"/>
              </a:rPr>
              <a:t>LIMIT 1;</a:t>
            </a:r>
          </a:p>
        </p:txBody>
      </p:sp>
    </p:spTree>
    <p:extLst>
      <p:ext uri="{BB962C8B-B14F-4D97-AF65-F5344CB8AC3E}">
        <p14:creationId xmlns:p14="http://schemas.microsoft.com/office/powerpoint/2010/main" val="8854173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1515726" cy="553085"/>
          </a:xfrm>
        </p:spPr>
        <p:txBody>
          <a:bodyPr anchor="t"/>
          <a:lstStyle/>
          <a:p>
            <a:r>
              <a:rPr lang="en-US" sz="2800" dirty="0">
                <a:latin typeface="Century" panose="02040604050505020304" pitchFamily="18" charset="0"/>
              </a:rPr>
              <a:t>Q.4 List all patients who are insured by Wellness Corp?</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71449" y="842327"/>
            <a:ext cx="10444163" cy="46869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patient_id,</a:t>
            </a:r>
          </a:p>
          <a:p>
            <a:r>
              <a:rPr lang="en-US" sz="2800" dirty="0">
                <a:latin typeface="Aparajita" panose="02020603050405020304" pitchFamily="18" charset="0"/>
                <a:cs typeface="Aparajita" panose="02020603050405020304" pitchFamily="18" charset="0"/>
              </a:rPr>
              <a:t>    first_name,</a:t>
            </a:r>
          </a:p>
          <a:p>
            <a:r>
              <a:rPr lang="en-US" sz="2800" dirty="0">
                <a:latin typeface="Aparajita" panose="02020603050405020304" pitchFamily="18" charset="0"/>
                <a:cs typeface="Aparajita" panose="02020603050405020304" pitchFamily="18" charset="0"/>
              </a:rPr>
              <a:t>    last_name,</a:t>
            </a:r>
          </a:p>
          <a:p>
            <a:r>
              <a:rPr lang="en-US" sz="2800" dirty="0">
                <a:latin typeface="Aparajita" panose="02020603050405020304" pitchFamily="18" charset="0"/>
                <a:cs typeface="Aparajita" panose="02020603050405020304" pitchFamily="18" charset="0"/>
              </a:rPr>
              <a:t>    insurance_provider</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insurance_provider = 'WellnessCorp’;</a:t>
            </a:r>
          </a:p>
        </p:txBody>
      </p:sp>
    </p:spTree>
    <p:extLst>
      <p:ext uri="{BB962C8B-B14F-4D97-AF65-F5344CB8AC3E}">
        <p14:creationId xmlns:p14="http://schemas.microsoft.com/office/powerpoint/2010/main" val="38867233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Q.5 Find the top 3 patients with the highest total amount billed, and list their total amount.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1142364"/>
            <a:ext cx="10444163" cy="5715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p.first_name,</a:t>
            </a:r>
          </a:p>
          <a:p>
            <a:r>
              <a:rPr lang="en-US" sz="2800" dirty="0">
                <a:latin typeface="Aparajita" panose="02020603050405020304" pitchFamily="18" charset="0"/>
                <a:cs typeface="Aparajita" panose="02020603050405020304" pitchFamily="18" charset="0"/>
              </a:rPr>
              <a:t>    p.last_name,</a:t>
            </a:r>
          </a:p>
          <a:p>
            <a:r>
              <a:rPr lang="en-US" sz="2800" dirty="0">
                <a:latin typeface="Aparajita" panose="02020603050405020304" pitchFamily="18" charset="0"/>
                <a:cs typeface="Aparajita" panose="02020603050405020304" pitchFamily="18" charset="0"/>
              </a:rPr>
              <a:t>    SUM(b.amount) AS total_billed_amount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 p</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p.patient_id = b.patient_id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p.patient_id, p.first_name, p.last_name</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total_billed_amount DESC</a:t>
            </a:r>
          </a:p>
          <a:p>
            <a:r>
              <a:rPr lang="en-US" sz="2800" dirty="0">
                <a:latin typeface="Aparajita" panose="02020603050405020304" pitchFamily="18" charset="0"/>
                <a:cs typeface="Aparajita" panose="02020603050405020304" pitchFamily="18" charset="0"/>
              </a:rPr>
              <a:t>LIMIT 3;</a:t>
            </a:r>
          </a:p>
        </p:txBody>
      </p:sp>
    </p:spTree>
    <p:extLst>
      <p:ext uri="{BB962C8B-B14F-4D97-AF65-F5344CB8AC3E}">
        <p14:creationId xmlns:p14="http://schemas.microsoft.com/office/powerpoint/2010/main" val="21281192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Q.6 Find the total revenue generated by each doctor, considering only 'Paid' bills?</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956627"/>
            <a:ext cx="10444163" cy="590137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d.first_name,</a:t>
            </a:r>
          </a:p>
          <a:p>
            <a:r>
              <a:rPr lang="en-US" sz="2800" dirty="0">
                <a:latin typeface="Aparajita" panose="02020603050405020304" pitchFamily="18" charset="0"/>
                <a:cs typeface="Aparajita" panose="02020603050405020304" pitchFamily="18" charset="0"/>
              </a:rPr>
              <a:t>    d.last_name,</a:t>
            </a:r>
          </a:p>
          <a:p>
            <a:r>
              <a:rPr lang="en-US" sz="2800" dirty="0">
                <a:latin typeface="Aparajita" panose="02020603050405020304" pitchFamily="18" charset="0"/>
                <a:cs typeface="Aparajita" panose="02020603050405020304" pitchFamily="18" charset="0"/>
              </a:rPr>
              <a:t>    SUM(b.amount) AS total_paid_revenue</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doctors 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appointment a ON d.doctor_id = a.doctor_id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a.patient_id = b.patient_id -- Link patient through appointment to billing</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b.payment_status = 'Paid'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d.first_name</a:t>
            </a:r>
            <a:r>
              <a:rPr lang="en-US" sz="3600" dirty="0">
                <a:latin typeface="Aparajita" panose="02020603050405020304" pitchFamily="18" charset="0"/>
                <a:cs typeface="Aparajita" panose="02020603050405020304" pitchFamily="18" charset="0"/>
              </a:rPr>
              <a:t>,</a:t>
            </a:r>
            <a:r>
              <a:rPr lang="en-US" sz="2800" dirty="0">
                <a:latin typeface="Aparajita" panose="02020603050405020304" pitchFamily="18" charset="0"/>
                <a:cs typeface="Aparajita" panose="02020603050405020304" pitchFamily="18" charset="0"/>
              </a:rPr>
              <a:t> d.last_name ORDER BY total_paid_revenue DESC;</a:t>
            </a:r>
          </a:p>
        </p:txBody>
      </p:sp>
    </p:spTree>
    <p:extLst>
      <p:ext uri="{BB962C8B-B14F-4D97-AF65-F5344CB8AC3E}">
        <p14:creationId xmlns:p14="http://schemas.microsoft.com/office/powerpoint/2010/main" val="32513153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Q.7 Which doctor has the highest average billing amount per treatment?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1142364"/>
            <a:ext cx="10444163" cy="5715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d.first_name,  d.last_name,</a:t>
            </a:r>
          </a:p>
          <a:p>
            <a:r>
              <a:rPr lang="en-US" sz="2800" dirty="0">
                <a:latin typeface="Aparajita" panose="02020603050405020304" pitchFamily="18" charset="0"/>
                <a:cs typeface="Aparajita" panose="02020603050405020304" pitchFamily="18" charset="0"/>
              </a:rPr>
              <a:t>    AVG(b.amount) AS average_billing_amount_per_treatment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doctors 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appointment a ON d.doctor_id = a.doctor_id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a.patient_id = b.patient_id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d.doctor_id, d.first_name, d.last_name</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average_billing_amount_per_treatment DESC</a:t>
            </a:r>
          </a:p>
          <a:p>
            <a:r>
              <a:rPr lang="en-US" sz="2800" dirty="0">
                <a:latin typeface="Aparajita" panose="02020603050405020304" pitchFamily="18" charset="0"/>
                <a:cs typeface="Aparajita" panose="02020603050405020304" pitchFamily="18" charset="0"/>
              </a:rPr>
              <a:t>LIMIT 1;</a:t>
            </a:r>
          </a:p>
        </p:txBody>
      </p:sp>
    </p:spTree>
    <p:extLst>
      <p:ext uri="{BB962C8B-B14F-4D97-AF65-F5344CB8AC3E}">
        <p14:creationId xmlns:p14="http://schemas.microsoft.com/office/powerpoint/2010/main" val="4146407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Q.8 For each month, what is the total number of appointments and total billing amount?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1142364"/>
            <a:ext cx="10444163" cy="55441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DATE_FORMAT(a.appointment_date, '%Y-%m') AS appointment_month,</a:t>
            </a:r>
          </a:p>
          <a:p>
            <a:r>
              <a:rPr lang="en-US" sz="2800" dirty="0">
                <a:latin typeface="Aparajita" panose="02020603050405020304" pitchFamily="18" charset="0"/>
                <a:cs typeface="Aparajita" panose="02020603050405020304" pitchFamily="18" charset="0"/>
              </a:rPr>
              <a:t>    COUNT(a.appointment_id) AS total_appointments,</a:t>
            </a:r>
          </a:p>
          <a:p>
            <a:r>
              <a:rPr lang="en-US" sz="2800" dirty="0">
                <a:latin typeface="Aparajita" panose="02020603050405020304" pitchFamily="18" charset="0"/>
                <a:cs typeface="Aparajita" panose="02020603050405020304" pitchFamily="18" charset="0"/>
              </a:rPr>
              <a:t>    SUM(b.amount) AS total_billing_amount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appointment a</a:t>
            </a:r>
          </a:p>
          <a:p>
            <a:r>
              <a:rPr lang="en-US" sz="2800" dirty="0">
                <a:latin typeface="Aparajita" panose="02020603050405020304" pitchFamily="18" charset="0"/>
                <a:cs typeface="Aparajita" panose="02020603050405020304" pitchFamily="18" charset="0"/>
              </a:rPr>
              <a:t>LEFT JOIN</a:t>
            </a:r>
          </a:p>
          <a:p>
            <a:r>
              <a:rPr lang="en-US" sz="2800" dirty="0">
                <a:latin typeface="Aparajita" panose="02020603050405020304" pitchFamily="18" charset="0"/>
                <a:cs typeface="Aparajita" panose="02020603050405020304" pitchFamily="18" charset="0"/>
              </a:rPr>
              <a:t>    billing b ON a.patient_id = b.patient_id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appointment_month</a:t>
            </a:r>
          </a:p>
          <a:p>
            <a:r>
              <a:rPr lang="en-US" sz="2800" dirty="0">
                <a:latin typeface="Aparajita" panose="02020603050405020304" pitchFamily="18" charset="0"/>
                <a:cs typeface="Aparajita" panose="02020603050405020304" pitchFamily="18" charset="0"/>
              </a:rPr>
              <a:t>ORDER BY</a:t>
            </a:r>
          </a:p>
          <a:p>
            <a:r>
              <a:rPr lang="en-US" sz="2800">
                <a:latin typeface="Aparajita" panose="02020603050405020304" pitchFamily="18" charset="0"/>
                <a:cs typeface="Aparajita" panose="02020603050405020304" pitchFamily="18" charset="0"/>
              </a:rPr>
              <a:t>    appointment_month;</a:t>
            </a:r>
            <a:endParaRPr lang="en-US"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7343239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y-Design-Berlin-Presentation_Win32_SW_v11" id="{A1E1012F-E9F8-4F40-92C8-C50A5DD6BDB3}" vid="{84DD5023-C7E9-4B03-B2A5-92320E38EF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262BC-C013-4067-8A15-9DCD1281E3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7B04EA5-0343-4579-A177-61682A6D2ED2}">
  <ds:schemaRefs>
    <ds:schemaRef ds:uri="http://schemas.microsoft.com/sharepoint/v3/contenttype/forms"/>
  </ds:schemaRefs>
</ds:datastoreItem>
</file>

<file path=customXml/itemProps3.xml><?xml version="1.0" encoding="utf-8"?>
<ds:datastoreItem xmlns:ds="http://schemas.openxmlformats.org/officeDocument/2006/customXml" ds:itemID="{08AEB05A-1290-41EF-A3CD-520462C3F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1077</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Aparajita</vt:lpstr>
      <vt:lpstr>Arial</vt:lpstr>
      <vt:lpstr>Avenir Next LT Pro</vt:lpstr>
      <vt:lpstr>Calibri</vt:lpstr>
      <vt:lpstr>Century</vt:lpstr>
      <vt:lpstr>Felix Titling</vt:lpstr>
      <vt:lpstr>Gill Sans Nova Light</vt:lpstr>
      <vt:lpstr>Sitka Subheading Semibold</vt:lpstr>
      <vt:lpstr>Wingdings</vt:lpstr>
      <vt:lpstr>Office Theme</vt:lpstr>
      <vt:lpstr>PowerPoint Presentation</vt:lpstr>
      <vt:lpstr>Q.1 Find the names of patients who have spent more than the average billing amount on treatments performed by doctors specializing in 'Dermatology’.</vt:lpstr>
      <vt:lpstr>Q.2 List all patients who have received more than &gt;3 type of treatment?</vt:lpstr>
      <vt:lpstr>Q.3 What is the most common reason for a visit?</vt:lpstr>
      <vt:lpstr>Q.4 List all patients who are insured by Wellness Corp?</vt:lpstr>
      <vt:lpstr>Q.5 Find the top 3 patients with the highest total amount billed, and list their total amount.</vt:lpstr>
      <vt:lpstr>Q.6 Find the total revenue generated by each doctor, considering only 'Paid' bills?</vt:lpstr>
      <vt:lpstr>Q.7 Which doctor has the highest average billing amount per treatment?</vt:lpstr>
      <vt:lpstr>Q.8 For each month, what is the total number of appointments and total billing amount?</vt:lpstr>
      <vt:lpstr>Q.9 List the patients who have appointments with 'Dr. David Taylor’?</vt:lpstr>
      <vt:lpstr>Q.10 How many appointments are scheduled for each doctor?</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2022-09-08T06:38:04Z</dcterms:created>
  <dcterms:modified xsi:type="dcterms:W3CDTF">2025-07-19T04:21:49Z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