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5" r:id="rId3"/>
    <p:sldId id="281" r:id="rId4"/>
    <p:sldId id="276" r:id="rId5"/>
    <p:sldId id="283" r:id="rId6"/>
    <p:sldId id="284" r:id="rId7"/>
    <p:sldId id="287" r:id="rId8"/>
    <p:sldId id="286" r:id="rId9"/>
    <p:sldId id="288" r:id="rId10"/>
    <p:sldId id="268" r:id="rId11"/>
    <p:sldId id="278" r:id="rId12"/>
    <p:sldId id="279" r:id="rId13"/>
    <p:sldId id="280" r:id="rId14"/>
    <p:sldId id="262" r:id="rId15"/>
    <p:sldId id="265"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7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p:restoredTop sz="81497"/>
  </p:normalViewPr>
  <p:slideViewPr>
    <p:cSldViewPr snapToGrid="0" snapToObjects="1">
      <p:cViewPr varScale="1">
        <p:scale>
          <a:sx n="103" d="100"/>
          <a:sy n="103" d="100"/>
        </p:scale>
        <p:origin x="9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293D9-CEF4-E549-8C2B-4C1F408488E2}" type="datetimeFigureOut">
              <a:rPr lang="en-US" smtClean="0"/>
              <a:t>6/15/23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248EB-719A-B944-B3C9-708649C4FE49}" type="slidenum">
              <a:rPr lang="en-US" smtClean="0"/>
              <a:t>‹#›</a:t>
            </a:fld>
            <a:endParaRPr lang="en-US"/>
          </a:p>
        </p:txBody>
      </p:sp>
    </p:spTree>
    <p:extLst>
      <p:ext uri="{BB962C8B-B14F-4D97-AF65-F5344CB8AC3E}">
        <p14:creationId xmlns:p14="http://schemas.microsoft.com/office/powerpoint/2010/main" val="1082100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a supervised machine learning probabilistic algorithm that’s typically used for classification problems.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Naive Bayes is simple, intuitive, and yet performs surprisingly well in many cases. It seeks to model the distribution of inputs of a given class or category.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Unlike discriminative classifiers, like logistic regression, it does not learn which features are most important to differentiate between classes.</a:t>
            </a:r>
          </a:p>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7</a:t>
            </a:fld>
            <a:endParaRPr lang="en-US"/>
          </a:p>
        </p:txBody>
      </p:sp>
    </p:spTree>
    <p:extLst>
      <p:ext uri="{BB962C8B-B14F-4D97-AF65-F5344CB8AC3E}">
        <p14:creationId xmlns:p14="http://schemas.microsoft.com/office/powerpoint/2010/main" val="217991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1248EB-719A-B944-B3C9-708649C4FE49}" type="slidenum">
              <a:rPr lang="en-US" smtClean="0"/>
              <a:t>10</a:t>
            </a:fld>
            <a:endParaRPr lang="en-US"/>
          </a:p>
        </p:txBody>
      </p:sp>
    </p:spTree>
    <p:extLst>
      <p:ext uri="{BB962C8B-B14F-4D97-AF65-F5344CB8AC3E}">
        <p14:creationId xmlns:p14="http://schemas.microsoft.com/office/powerpoint/2010/main" val="234966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F3E23-A5C1-6A42-9A26-FFFEBB0CD8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FA3F3-7D43-8946-A2D9-9292CA2D9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5F98C-3658-9642-9833-AD1737308B98}"/>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39C27C1E-8ECA-4B41-81B0-47038D41A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174E7-C487-4C4A-9489-E617BE14A198}"/>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344500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1FF8-B232-2F42-A26C-8E9A52EF44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4E898-C77F-7544-862D-CBD01AF5E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B8B0-CB61-7C4B-8CD7-EE646BC1D222}"/>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589C12D5-A705-A945-A721-C3B7AD953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D9FE3-814C-6C48-B3A6-B5B58E849167}"/>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96902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82CC-F3F7-9240-A8D9-78F29B04F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4672DB-7397-654F-A671-EA022D24F8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29740-A59D-5F4F-B96F-492FC3AD2CB7}"/>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0D092B13-B4E7-B34D-B4C1-AD19C5EF3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431AC1-E083-E44C-9D6B-430E26B25B0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527456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CAC13-2165-974B-8D7E-C72B3D42CA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B1D158-5609-9748-AF3C-D788CC364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E80E-8FCC-E349-B390-0E3491005DEE}"/>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A0A6EB36-EB94-BB4E-AA42-06E464307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B1BF6-B91C-634D-9ADF-D7BD5C724A95}"/>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08188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101B-78E9-B44E-9F77-E46DD21E7D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813B8-D3DA-4545-B7CC-22B02C6CD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C61B46-0F32-3F45-A625-2C93C951959C}"/>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B89DED78-E670-2A42-9089-91393566F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BC1BB-B882-7943-9113-CC4F0972FA2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8038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D891-8BF4-3C4F-AC6A-9E618C924E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A1A334-08BB-AE48-AE73-7FE5CCB8C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1550F-82A1-1C44-A198-6A4475411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3DC0B-581B-D840-BCC5-69753D2CB23A}"/>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CE475984-75C0-F845-9023-0EF10FC2F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39E8-CB1E-0C44-BFF2-9602B81951CA}"/>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6030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03CD-4F85-9441-A784-313C29B6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AE4A30-D063-0642-9B37-AEFA1CD13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455E47-99D9-8E48-9F04-F0270C7F2B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EA8E28-E10C-A043-9815-1C80365E6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E36B27-6205-ED44-9AC9-1A7BBCDC77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539D4-24A2-6E45-AFAA-AC045EE9CD7E}"/>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8" name="Footer Placeholder 7">
            <a:extLst>
              <a:ext uri="{FF2B5EF4-FFF2-40B4-BE49-F238E27FC236}">
                <a16:creationId xmlns:a16="http://schemas.microsoft.com/office/drawing/2014/main" id="{256BCC2D-10DE-554C-B73B-8F0C1125B4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EB3EA4-8603-8044-966D-8C77A33BE4A0}"/>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2451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192-E4B8-2F4A-9A46-FCEF03590E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116E7D-B3E9-9A42-9FBD-30244D780A76}"/>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4" name="Footer Placeholder 3">
            <a:extLst>
              <a:ext uri="{FF2B5EF4-FFF2-40B4-BE49-F238E27FC236}">
                <a16:creationId xmlns:a16="http://schemas.microsoft.com/office/drawing/2014/main" id="{B40020B4-2AB9-BA44-806D-0C8BB4587F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12544-7B01-E546-B6F9-8B443492BF71}"/>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255022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4D4D3-D5A5-2141-940C-1909F5BDE1D7}"/>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3" name="Footer Placeholder 2">
            <a:extLst>
              <a:ext uri="{FF2B5EF4-FFF2-40B4-BE49-F238E27FC236}">
                <a16:creationId xmlns:a16="http://schemas.microsoft.com/office/drawing/2014/main" id="{19C45E32-9BD9-A94F-97F7-92EB20AC58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05BF7B-6BD8-FA43-816F-6B2C3A5BA0B3}"/>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352539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455B9-0021-A94E-A5A8-1FB808273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9D541F-A43C-A842-8306-DA782FA22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ADF5C-CC8F-4C43-BEF6-4E259939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98931-D354-674F-9C50-4A65946BC4FB}"/>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3A19C04C-075E-6142-AFE9-813F37BB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17510-F964-4042-ACF7-AFF33369899F}"/>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24674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E5F1-BDCE-7140-A310-B15696ED2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52AE69-37C1-A244-8E4B-7D377C2B5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641B0-3485-3C45-9847-4F76D9352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68270-E8F6-1048-B6A2-E3DD1265104A}"/>
              </a:ext>
            </a:extLst>
          </p:cNvPr>
          <p:cNvSpPr>
            <a:spLocks noGrp="1"/>
          </p:cNvSpPr>
          <p:nvPr>
            <p:ph type="dt" sz="half" idx="10"/>
          </p:nvPr>
        </p:nvSpPr>
        <p:spPr/>
        <p:txBody>
          <a:bodyPr/>
          <a:lstStyle/>
          <a:p>
            <a:fld id="{3C5E3940-567D-0E4A-B27A-538E5CA3F251}" type="datetimeFigureOut">
              <a:rPr lang="en-US" smtClean="0"/>
              <a:t>6/15/23</a:t>
            </a:fld>
            <a:endParaRPr lang="en-US"/>
          </a:p>
        </p:txBody>
      </p:sp>
      <p:sp>
        <p:nvSpPr>
          <p:cNvPr id="6" name="Footer Placeholder 5">
            <a:extLst>
              <a:ext uri="{FF2B5EF4-FFF2-40B4-BE49-F238E27FC236}">
                <a16:creationId xmlns:a16="http://schemas.microsoft.com/office/drawing/2014/main" id="{4C66BF89-636D-A441-B70A-C7172EC2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12409-A527-A247-B24D-6FCC198EFBDD}"/>
              </a:ext>
            </a:extLst>
          </p:cNvPr>
          <p:cNvSpPr>
            <a:spLocks noGrp="1"/>
          </p:cNvSpPr>
          <p:nvPr>
            <p:ph type="sldNum" sz="quarter" idx="12"/>
          </p:nvPr>
        </p:nvSpPr>
        <p:spPr/>
        <p:txBody>
          <a:bodyPr/>
          <a:lstStyle/>
          <a:p>
            <a:fld id="{77C04E71-C3B3-D34A-A2EC-B9453AF94C68}" type="slidenum">
              <a:rPr lang="en-US" smtClean="0"/>
              <a:t>‹#›</a:t>
            </a:fld>
            <a:endParaRPr lang="en-US"/>
          </a:p>
        </p:txBody>
      </p:sp>
    </p:spTree>
    <p:extLst>
      <p:ext uri="{BB962C8B-B14F-4D97-AF65-F5344CB8AC3E}">
        <p14:creationId xmlns:p14="http://schemas.microsoft.com/office/powerpoint/2010/main" val="117867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800CA0-A38B-6D49-B3B8-4AF4D2A0A6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604E0-4B42-1540-93A9-FFF7A0A92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E37D-E175-764F-ACC8-4EDC6CC7DD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5E3940-567D-0E4A-B27A-538E5CA3F251}" type="datetimeFigureOut">
              <a:rPr lang="en-US" smtClean="0"/>
              <a:t>6/15/23</a:t>
            </a:fld>
            <a:endParaRPr lang="en-US"/>
          </a:p>
        </p:txBody>
      </p:sp>
      <p:sp>
        <p:nvSpPr>
          <p:cNvPr id="5" name="Footer Placeholder 4">
            <a:extLst>
              <a:ext uri="{FF2B5EF4-FFF2-40B4-BE49-F238E27FC236}">
                <a16:creationId xmlns:a16="http://schemas.microsoft.com/office/drawing/2014/main" id="{63FC76AF-BC12-0F48-8F65-6FADBF473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40D68E-2D25-4E4E-8CC2-5E94D0DE69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C04E71-C3B3-D34A-A2EC-B9453AF94C68}" type="slidenum">
              <a:rPr lang="en-US" smtClean="0"/>
              <a:t>‹#›</a:t>
            </a:fld>
            <a:endParaRPr lang="en-US"/>
          </a:p>
        </p:txBody>
      </p:sp>
    </p:spTree>
    <p:extLst>
      <p:ext uri="{BB962C8B-B14F-4D97-AF65-F5344CB8AC3E}">
        <p14:creationId xmlns:p14="http://schemas.microsoft.com/office/powerpoint/2010/main" val="408903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kaggle.com/datasets/fedesoriano/heart-failure-prediction" TargetMode="External"/><Relationship Id="rId4" Type="http://schemas.openxmlformats.org/officeDocument/2006/relationships/hyperlink" Target="https://archive.ics.uci.edu/ml/machine-learning-databases/heart-diseas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 TargetMode="External"/><Relationship Id="rId2" Type="http://schemas.openxmlformats.org/officeDocument/2006/relationships/hyperlink" Target="https://thecleverprogrammer.com/2020/11/10/heart-disease-prediction-using-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9020E-F455-E944-BBDA-1052D6751E5E}"/>
              </a:ext>
            </a:extLst>
          </p:cNvPr>
          <p:cNvSpPr>
            <a:spLocks noGrp="1"/>
          </p:cNvSpPr>
          <p:nvPr>
            <p:ph type="ctrTitle"/>
          </p:nvPr>
        </p:nvSpPr>
        <p:spPr>
          <a:xfrm>
            <a:off x="1329766" y="1146412"/>
            <a:ext cx="9014348" cy="2402006"/>
          </a:xfrm>
        </p:spPr>
        <p:txBody>
          <a:bodyPr anchor="b">
            <a:normAutofit/>
          </a:bodyPr>
          <a:lstStyle/>
          <a:p>
            <a:pPr algn="l"/>
            <a:r>
              <a:rPr lang="en-US" sz="4800" dirty="0"/>
              <a:t>Heart Disease Predictions Using Machine Learning</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6318183-B2C7-364B-BD06-B3B9F040F805}"/>
              </a:ext>
            </a:extLst>
          </p:cNvPr>
          <p:cNvSpPr>
            <a:spLocks noGrp="1"/>
          </p:cNvSpPr>
          <p:nvPr>
            <p:ph type="subTitle" idx="1"/>
          </p:nvPr>
        </p:nvSpPr>
        <p:spPr>
          <a:xfrm>
            <a:off x="1329765" y="4892722"/>
            <a:ext cx="6387155" cy="1078173"/>
          </a:xfrm>
        </p:spPr>
        <p:txBody>
          <a:bodyPr anchor="ctr">
            <a:normAutofit/>
          </a:bodyPr>
          <a:lstStyle/>
          <a:p>
            <a:pPr algn="l"/>
            <a:r>
              <a:rPr lang="en-US" sz="1700" b="0" dirty="0">
                <a:solidFill>
                  <a:srgbClr val="FFFFFF"/>
                </a:solidFill>
                <a:effectLst/>
              </a:rPr>
              <a:t>Harsh </a:t>
            </a:r>
            <a:r>
              <a:rPr lang="en-US" sz="1700" b="0" dirty="0" err="1">
                <a:solidFill>
                  <a:srgbClr val="FFFFFF"/>
                </a:solidFill>
                <a:effectLst/>
              </a:rPr>
              <a:t>Bolakani</a:t>
            </a:r>
            <a:endParaRPr lang="en-US" sz="1700" b="0" dirty="0">
              <a:solidFill>
                <a:srgbClr val="FFFFFF"/>
              </a:solidFill>
              <a:effectLst/>
            </a:endParaRPr>
          </a:p>
          <a:p>
            <a:pPr algn="l"/>
            <a:r>
              <a:rPr lang="en-US" sz="1700" b="0" dirty="0">
                <a:solidFill>
                  <a:srgbClr val="FFFFFF"/>
                </a:solidFill>
                <a:effectLst/>
              </a:rPr>
              <a:t>Greg Morgan</a:t>
            </a:r>
          </a:p>
          <a:p>
            <a:pPr algn="l"/>
            <a:r>
              <a:rPr lang="en-US" sz="1700" b="0" dirty="0">
                <a:solidFill>
                  <a:srgbClr val="FFFFFF"/>
                </a:solidFill>
                <a:effectLst/>
              </a:rPr>
              <a:t>Trevor Pawlewicz</a:t>
            </a:r>
          </a:p>
        </p:txBody>
      </p:sp>
    </p:spTree>
    <p:extLst>
      <p:ext uri="{BB962C8B-B14F-4D97-AF65-F5344CB8AC3E}">
        <p14:creationId xmlns:p14="http://schemas.microsoft.com/office/powerpoint/2010/main" val="83107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8A51C-AC5C-224B-83E1-BE4285E72E3E}"/>
              </a:ext>
            </a:extLst>
          </p:cNvPr>
          <p:cNvSpPr>
            <a:spLocks noGrp="1"/>
          </p:cNvSpPr>
          <p:nvPr>
            <p:ph type="title"/>
          </p:nvPr>
        </p:nvSpPr>
        <p:spPr>
          <a:xfrm>
            <a:off x="5596501" y="489509"/>
            <a:ext cx="5754896" cy="785562"/>
          </a:xfrm>
        </p:spPr>
        <p:txBody>
          <a:bodyPr anchor="b">
            <a:normAutofit/>
          </a:bodyPr>
          <a:lstStyle/>
          <a:p>
            <a:r>
              <a:rPr lang="en-US" sz="4000" b="1" dirty="0"/>
              <a:t>Source of Data: </a:t>
            </a:r>
            <a:r>
              <a:rPr lang="en-US" sz="4000" b="1" dirty="0">
                <a:solidFill>
                  <a:srgbClr val="00B0F0"/>
                </a:solidFill>
              </a:rPr>
              <a:t>Kaggle</a:t>
            </a:r>
          </a:p>
        </p:txBody>
      </p:sp>
      <p:pic>
        <p:nvPicPr>
          <p:cNvPr id="5" name="Picture 4">
            <a:extLst>
              <a:ext uri="{FF2B5EF4-FFF2-40B4-BE49-F238E27FC236}">
                <a16:creationId xmlns:a16="http://schemas.microsoft.com/office/drawing/2014/main" id="{5656DBCB-4246-3424-8BF4-9B7FD47CD472}"/>
              </a:ext>
            </a:extLst>
          </p:cNvPr>
          <p:cNvPicPr>
            <a:picLocks noChangeAspect="1"/>
          </p:cNvPicPr>
          <p:nvPr/>
        </p:nvPicPr>
        <p:blipFill>
          <a:blip r:embed="rId3"/>
          <a:srcRect/>
          <a:stretch/>
        </p:blipFill>
        <p:spPr>
          <a:xfrm>
            <a:off x="1068130" y="2332206"/>
            <a:ext cx="3876165" cy="1761893"/>
          </a:xfrm>
          <a:prstGeom prst="rect">
            <a:avLst/>
          </a:prstGeom>
        </p:spPr>
      </p:pic>
      <p:sp>
        <p:nvSpPr>
          <p:cNvPr id="3" name="Content Placeholder 2">
            <a:extLst>
              <a:ext uri="{FF2B5EF4-FFF2-40B4-BE49-F238E27FC236}">
                <a16:creationId xmlns:a16="http://schemas.microsoft.com/office/drawing/2014/main" id="{69AB92F3-2775-4B46-A098-FE988824A88C}"/>
              </a:ext>
            </a:extLst>
          </p:cNvPr>
          <p:cNvSpPr>
            <a:spLocks noGrp="1"/>
          </p:cNvSpPr>
          <p:nvPr>
            <p:ph idx="1"/>
          </p:nvPr>
        </p:nvSpPr>
        <p:spPr>
          <a:xfrm>
            <a:off x="5596502" y="1537855"/>
            <a:ext cx="5930480" cy="4599709"/>
          </a:xfrm>
        </p:spPr>
        <p:txBody>
          <a:bodyPr anchor="t">
            <a:normAutofit fontScale="77500" lnSpcReduction="20000"/>
          </a:bodyPr>
          <a:lstStyle/>
          <a:p>
            <a:pPr marL="0" indent="0">
              <a:buNone/>
            </a:pPr>
            <a:r>
              <a:rPr lang="en-US" sz="2800" dirty="0"/>
              <a:t>The </a:t>
            </a:r>
            <a:r>
              <a:rPr lang="en-US" b="1" dirty="0"/>
              <a:t>Heart Failure Prediction Dataset </a:t>
            </a:r>
            <a:r>
              <a:rPr lang="en-US" sz="2800" dirty="0"/>
              <a:t>dataset was created by combining different datasets already available independently but not combined before. In this dataset, 5 heart datasets are combined over 11 common features which makes it the largest heart disease dataset available so far for research purposes. The five datasets used for its curation are:</a:t>
            </a:r>
          </a:p>
          <a:p>
            <a:pPr marL="0" indent="0">
              <a:buNone/>
            </a:pPr>
            <a:endParaRPr lang="en-US" sz="1000" dirty="0"/>
          </a:p>
          <a:p>
            <a:pPr>
              <a:buFont typeface="Arial" panose="020B0604020202020204" pitchFamily="34" charset="0"/>
              <a:buChar char="•"/>
            </a:pPr>
            <a:r>
              <a:rPr lang="en-US" sz="2000" i="1" dirty="0"/>
              <a:t>Cleveland</a:t>
            </a:r>
            <a:r>
              <a:rPr lang="en-US" sz="2000" dirty="0"/>
              <a:t>: 303 observations</a:t>
            </a:r>
          </a:p>
          <a:p>
            <a:pPr>
              <a:buFont typeface="Arial" panose="020B0604020202020204" pitchFamily="34" charset="0"/>
              <a:buChar char="•"/>
            </a:pPr>
            <a:r>
              <a:rPr lang="en-US" sz="2000" i="1" dirty="0"/>
              <a:t>Hungarian</a:t>
            </a:r>
            <a:r>
              <a:rPr lang="en-US" sz="2000" dirty="0"/>
              <a:t>: 294 observations</a:t>
            </a:r>
          </a:p>
          <a:p>
            <a:pPr>
              <a:buFont typeface="Arial" panose="020B0604020202020204" pitchFamily="34" charset="0"/>
              <a:buChar char="•"/>
            </a:pPr>
            <a:r>
              <a:rPr lang="en-US" sz="2000" i="1" dirty="0"/>
              <a:t>Switzerland</a:t>
            </a:r>
            <a:r>
              <a:rPr lang="en-US" sz="2000" dirty="0"/>
              <a:t>: 123 observations</a:t>
            </a:r>
          </a:p>
          <a:p>
            <a:pPr>
              <a:buFont typeface="Arial" panose="020B0604020202020204" pitchFamily="34" charset="0"/>
              <a:buChar char="•"/>
            </a:pPr>
            <a:r>
              <a:rPr lang="en-US" sz="2000" i="1" dirty="0"/>
              <a:t>Long Beach VA</a:t>
            </a:r>
            <a:r>
              <a:rPr lang="en-US" sz="2000" dirty="0"/>
              <a:t>: 200 observations</a:t>
            </a:r>
          </a:p>
          <a:p>
            <a:pPr>
              <a:buFont typeface="Arial" panose="020B0604020202020204" pitchFamily="34" charset="0"/>
              <a:buChar char="•"/>
            </a:pPr>
            <a:r>
              <a:rPr lang="en-US" sz="2000" i="1" dirty="0" err="1"/>
              <a:t>Stalog</a:t>
            </a:r>
            <a:r>
              <a:rPr lang="en-US" sz="2000" i="1" dirty="0"/>
              <a:t> (Heart) Data Set</a:t>
            </a:r>
            <a:r>
              <a:rPr lang="en-US" sz="2000" dirty="0"/>
              <a:t>: 270 observations</a:t>
            </a:r>
          </a:p>
          <a:p>
            <a:pPr marL="0" indent="0">
              <a:buNone/>
            </a:pPr>
            <a:endParaRPr lang="en-US" sz="1000" dirty="0"/>
          </a:p>
          <a:p>
            <a:pPr marL="0" indent="0">
              <a:buNone/>
            </a:pPr>
            <a:r>
              <a:rPr lang="en-US" sz="1200" dirty="0"/>
              <a:t>Every dataset used can be found under the Index of heart disease datasets from UCI Machine Learning Repository on the following link: </a:t>
            </a:r>
            <a:r>
              <a:rPr lang="en-US" sz="1200" dirty="0">
                <a:hlinkClick r:id="rId4"/>
              </a:rPr>
              <a:t>https://archive.ics.uci.edu/ml/machine-learning-databases/heart-disease/</a:t>
            </a:r>
            <a:endParaRPr lang="en-US" sz="1200" dirty="0"/>
          </a:p>
          <a:p>
            <a:pPr marL="0" indent="0">
              <a:buNone/>
            </a:pPr>
            <a:r>
              <a:rPr lang="en-US" sz="1200" dirty="0">
                <a:hlinkClick r:id="rId5"/>
              </a:rPr>
              <a:t>https://www.kaggle.com/datasets/fedesoriano/heart-failure-prediction</a:t>
            </a:r>
            <a:endParaRPr lang="en-US" sz="1200" dirty="0"/>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57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Heart Failure Prediction Dataset structure</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270234"/>
            <a:ext cx="9688296" cy="3773213"/>
          </a:xfrm>
        </p:spPr>
        <p:txBody>
          <a:bodyPr anchor="t">
            <a:normAutofit fontScale="77500" lnSpcReduction="20000"/>
          </a:bodyPr>
          <a:lstStyle/>
          <a:p>
            <a:pPr marL="0" indent="0">
              <a:buNone/>
            </a:pPr>
            <a:r>
              <a:rPr lang="en-US" sz="1900" b="1" dirty="0"/>
              <a:t>Age</a:t>
            </a:r>
            <a:r>
              <a:rPr lang="en-US" sz="1900" dirty="0"/>
              <a:t>: age of the patient [years]</a:t>
            </a:r>
          </a:p>
          <a:p>
            <a:pPr marL="0" indent="0">
              <a:buNone/>
            </a:pPr>
            <a:r>
              <a:rPr lang="en-US" sz="1900" b="1" dirty="0"/>
              <a:t>Sex</a:t>
            </a:r>
            <a:r>
              <a:rPr lang="en-US" sz="1900" dirty="0"/>
              <a:t>: sex of the patient [M: Male, F: Female]</a:t>
            </a:r>
          </a:p>
          <a:p>
            <a:pPr marL="0" indent="0">
              <a:buNone/>
            </a:pPr>
            <a:r>
              <a:rPr lang="en-US" sz="1900" b="1" dirty="0" err="1"/>
              <a:t>ChestPainType</a:t>
            </a:r>
            <a:r>
              <a:rPr lang="en-US" sz="1900" dirty="0"/>
              <a:t>: chest pain type [TA: Typical Angina, ATA: Atypical Angina, NAP: Non-Anginal Pain, ASY: Asymptomatic]</a:t>
            </a:r>
          </a:p>
          <a:p>
            <a:pPr marL="0" indent="0">
              <a:buNone/>
            </a:pPr>
            <a:r>
              <a:rPr lang="en-US" sz="1900" b="1" dirty="0" err="1"/>
              <a:t>RestingBP</a:t>
            </a:r>
            <a:r>
              <a:rPr lang="en-US" sz="1900" dirty="0"/>
              <a:t>: resting blood pressure [mm Hg]</a:t>
            </a:r>
          </a:p>
          <a:p>
            <a:pPr marL="0" indent="0">
              <a:buNone/>
            </a:pPr>
            <a:r>
              <a:rPr lang="en-US" sz="1900" b="1" dirty="0"/>
              <a:t>Cholesterol</a:t>
            </a:r>
            <a:r>
              <a:rPr lang="en-US" sz="1900" dirty="0"/>
              <a:t>: serum cholesterol [mm/dl]</a:t>
            </a:r>
          </a:p>
          <a:p>
            <a:pPr marL="0" indent="0">
              <a:buNone/>
            </a:pPr>
            <a:r>
              <a:rPr lang="en-US" sz="1900" b="1" dirty="0" err="1"/>
              <a:t>FastingBS</a:t>
            </a:r>
            <a:r>
              <a:rPr lang="en-US" sz="1900" dirty="0"/>
              <a:t>: fasting blood sugar [1: if </a:t>
            </a:r>
            <a:r>
              <a:rPr lang="en-US" sz="1900" dirty="0" err="1"/>
              <a:t>FastingBS</a:t>
            </a:r>
            <a:r>
              <a:rPr lang="en-US" sz="1900" dirty="0"/>
              <a:t> &gt; 120 mg/dl, 0: otherwise]</a:t>
            </a:r>
          </a:p>
          <a:p>
            <a:pPr marL="0" indent="0">
              <a:buNone/>
            </a:pPr>
            <a:r>
              <a:rPr lang="en-US" sz="1900" b="1" dirty="0" err="1"/>
              <a:t>RestingECG</a:t>
            </a:r>
            <a:r>
              <a:rPr lang="en-US" sz="1900" dirty="0"/>
              <a:t>: resting electrocardiogram results [Normal: Normal, ST: having ST-T wave abnormality (T wave inversions and/or ST elevation or depression of &gt; 0.05 mV), LVH: showing probable or definite left ventricular hypertrophy by Estes' criteria]</a:t>
            </a:r>
          </a:p>
          <a:p>
            <a:pPr marL="0" indent="0">
              <a:buNone/>
            </a:pPr>
            <a:r>
              <a:rPr lang="en-US" sz="1900" b="1" dirty="0" err="1"/>
              <a:t>MaxHR</a:t>
            </a:r>
            <a:r>
              <a:rPr lang="en-US" sz="1900" dirty="0"/>
              <a:t>: maximum heart rate achieved [Numeric value between 60 and 202]</a:t>
            </a:r>
          </a:p>
          <a:p>
            <a:pPr marL="0" indent="0">
              <a:buNone/>
            </a:pPr>
            <a:r>
              <a:rPr lang="en-US" sz="1900" b="1" dirty="0" err="1"/>
              <a:t>ExerciseAngina</a:t>
            </a:r>
            <a:r>
              <a:rPr lang="en-US" sz="1900" dirty="0"/>
              <a:t>: exercise-induced angina [Y: Yes, N: No]</a:t>
            </a:r>
          </a:p>
          <a:p>
            <a:pPr marL="0" indent="0">
              <a:buNone/>
            </a:pPr>
            <a:r>
              <a:rPr lang="en-US" sz="1900" b="1" dirty="0" err="1"/>
              <a:t>Oldpeak</a:t>
            </a:r>
            <a:r>
              <a:rPr lang="en-US" sz="1900" dirty="0"/>
              <a:t>: </a:t>
            </a:r>
            <a:r>
              <a:rPr lang="en-US" sz="1900" dirty="0" err="1"/>
              <a:t>oldpeak</a:t>
            </a:r>
            <a:r>
              <a:rPr lang="en-US" sz="1900" dirty="0"/>
              <a:t> = ST [Numeric value measured in depression]</a:t>
            </a:r>
          </a:p>
          <a:p>
            <a:pPr marL="0" indent="0">
              <a:buNone/>
            </a:pPr>
            <a:r>
              <a:rPr lang="en-US" sz="1900" b="1" dirty="0" err="1"/>
              <a:t>ST_Slope</a:t>
            </a:r>
            <a:r>
              <a:rPr lang="en-US" sz="1900" dirty="0"/>
              <a:t>: the slope of the peak exercise ST segment [Up: upsloping, Flat: flat, Down: </a:t>
            </a:r>
            <a:r>
              <a:rPr lang="en-US" sz="1900" dirty="0" err="1"/>
              <a:t>downsloping</a:t>
            </a:r>
            <a:r>
              <a:rPr lang="en-US" sz="1900" dirty="0"/>
              <a:t>]</a:t>
            </a:r>
          </a:p>
          <a:p>
            <a:pPr marL="0" indent="0">
              <a:buNone/>
            </a:pPr>
            <a:r>
              <a:rPr lang="en-US" sz="1900" b="1" dirty="0" err="1"/>
              <a:t>HeartDisease</a:t>
            </a:r>
            <a:r>
              <a:rPr lang="en-US" sz="1900" dirty="0"/>
              <a:t>: output class [1: heart disease, 0: Normal]</a:t>
            </a:r>
          </a:p>
          <a:p>
            <a:pPr marL="457200" lvl="1" indent="0">
              <a:buNone/>
            </a:pP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6419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a:t>Results and Observations</a:t>
            </a:r>
            <a:endParaRPr lang="en-US" sz="4000" b="1" dirty="0"/>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90378"/>
            <a:ext cx="9688296" cy="3782694"/>
          </a:xfrm>
        </p:spPr>
        <p:txBody>
          <a:bodyPr anchor="t">
            <a:normAutofit fontScale="92500" lnSpcReduction="10000"/>
          </a:bodyPr>
          <a:lstStyle/>
          <a:p>
            <a:pPr marL="457200" lvl="1" indent="0">
              <a:buNone/>
            </a:pPr>
            <a:r>
              <a:rPr lang="en-US" sz="2000" b="1" u="sng" dirty="0">
                <a:effectLst/>
              </a:rPr>
              <a:t>Neural Network</a:t>
            </a:r>
          </a:p>
          <a:p>
            <a:pPr marL="0" indent="0">
              <a:buNone/>
            </a:pPr>
            <a:r>
              <a:rPr lang="en-US" sz="1600" dirty="0"/>
              <a:t>Experiment</a:t>
            </a:r>
          </a:p>
          <a:p>
            <a:r>
              <a:rPr lang="en-US" sz="1600" dirty="0"/>
              <a:t>In our experiment, we chose the PyTorch library to build a neural network for this classification task. The motivation was to use an available deep learning library that provides various optimizers and loss functions and an easy way to tune hyperparameters so we can arrive at the most accurate network. In this experiment we found that a neural network with 2 layers performed best with our data set of heart data. we ran the experiment with 8 -14 neurons in the first layer and 2 neurons in the final layer with the LeakyReLU activation to predict the chances of heart failure.</a:t>
            </a:r>
          </a:p>
          <a:p>
            <a:endParaRPr lang="en-US" sz="1600" dirty="0"/>
          </a:p>
          <a:p>
            <a:pPr marL="0" indent="0">
              <a:buNone/>
            </a:pPr>
            <a:r>
              <a:rPr lang="en-US" sz="1600" dirty="0"/>
              <a:t>Observation</a:t>
            </a:r>
          </a:p>
          <a:p>
            <a:r>
              <a:rPr lang="en-US" sz="1600" dirty="0"/>
              <a:t>We were able to achieve a top accuracy of 86% over the test data with 12 neurons in the first layer and with optimizer set as RMSProp.</a:t>
            </a:r>
          </a:p>
          <a:p>
            <a:endParaRPr lang="en-US" sz="1600" dirty="0"/>
          </a:p>
          <a:p>
            <a:pPr marL="0" indent="0">
              <a:buNone/>
            </a:pPr>
            <a:br>
              <a:rPr lang="en-US" sz="1600" dirty="0"/>
            </a:br>
            <a:endParaRPr lang="en-US" sz="20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989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Future extensions of your work</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457200" lvl="1" indent="0">
              <a:buNone/>
            </a:pPr>
            <a:r>
              <a:rPr lang="en-US" sz="2000" dirty="0">
                <a:effectLst/>
              </a:rPr>
              <a:t>Words…</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95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337B21-1E26-A847-AC61-FDA5EEFBFA48}"/>
              </a:ext>
            </a:extLst>
          </p:cNvPr>
          <p:cNvSpPr>
            <a:spLocks noGrp="1"/>
          </p:cNvSpPr>
          <p:nvPr>
            <p:ph type="title"/>
          </p:nvPr>
        </p:nvSpPr>
        <p:spPr>
          <a:xfrm>
            <a:off x="656823" y="962166"/>
            <a:ext cx="3103808" cy="4421876"/>
          </a:xfrm>
        </p:spPr>
        <p:txBody>
          <a:bodyPr anchor="t">
            <a:normAutofit/>
          </a:bodyPr>
          <a:lstStyle/>
          <a:p>
            <a:pPr algn="r"/>
            <a:r>
              <a:rPr lang="en-US" sz="4000" b="1"/>
              <a:t>Our Dataset Issues and Limitations</a:t>
            </a:r>
          </a:p>
        </p:txBody>
      </p:sp>
      <p:sp>
        <p:nvSpPr>
          <p:cNvPr id="3" name="Content Placeholder 2">
            <a:extLst>
              <a:ext uri="{FF2B5EF4-FFF2-40B4-BE49-F238E27FC236}">
                <a16:creationId xmlns:a16="http://schemas.microsoft.com/office/drawing/2014/main" id="{7A6681F8-49AF-094B-8AE8-6157C5F0B6F6}"/>
              </a:ext>
            </a:extLst>
          </p:cNvPr>
          <p:cNvSpPr>
            <a:spLocks noGrp="1"/>
          </p:cNvSpPr>
          <p:nvPr>
            <p:ph idx="1"/>
          </p:nvPr>
        </p:nvSpPr>
        <p:spPr>
          <a:xfrm>
            <a:off x="4088929" y="962167"/>
            <a:ext cx="6858113" cy="4743174"/>
          </a:xfrm>
        </p:spPr>
        <p:txBody>
          <a:bodyPr anchor="t">
            <a:normAutofit/>
          </a:bodyPr>
          <a:lstStyle/>
          <a:p>
            <a:pPr marL="0" indent="0">
              <a:buNone/>
            </a:pPr>
            <a:r>
              <a:rPr lang="en-US" sz="2000" b="0" i="1" dirty="0">
                <a:effectLst/>
              </a:rPr>
              <a:t>Words if needed…</a:t>
            </a:r>
            <a:endParaRPr lang="en-US" sz="2000" dirty="0"/>
          </a:p>
          <a:p>
            <a:pPr lvl="1"/>
            <a:endParaRPr lang="en-US" sz="2000" dirty="0"/>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100000">
                <a:schemeClr val="accent1">
                  <a:lumMod val="50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76000"/>
                </a:srgbClr>
              </a:gs>
              <a:gs pos="10000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5747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958506" y="800392"/>
            <a:ext cx="10264697" cy="1212102"/>
          </a:xfrm>
        </p:spPr>
        <p:txBody>
          <a:bodyPr>
            <a:normAutofit/>
          </a:bodyPr>
          <a:lstStyle/>
          <a:p>
            <a:r>
              <a:rPr lang="en-US" sz="4000" b="1">
                <a:solidFill>
                  <a:srgbClr val="FFFFFF"/>
                </a:solidFill>
              </a:rPr>
              <a:t>Team and Contributions</a:t>
            </a:r>
          </a:p>
        </p:txBody>
      </p:sp>
      <p:sp>
        <p:nvSpPr>
          <p:cNvPr id="3" name="Content Placeholder 2">
            <a:extLst>
              <a:ext uri="{FF2B5EF4-FFF2-40B4-BE49-F238E27FC236}">
                <a16:creationId xmlns:a16="http://schemas.microsoft.com/office/drawing/2014/main" id="{AB00E6BA-BE1C-D849-A4C6-0AE2A6B4F65C}"/>
              </a:ext>
            </a:extLst>
          </p:cNvPr>
          <p:cNvSpPr>
            <a:spLocks noGrp="1"/>
          </p:cNvSpPr>
          <p:nvPr>
            <p:ph idx="1"/>
          </p:nvPr>
        </p:nvSpPr>
        <p:spPr>
          <a:xfrm>
            <a:off x="1367624" y="2490436"/>
            <a:ext cx="9708995" cy="3567173"/>
          </a:xfrm>
        </p:spPr>
        <p:txBody>
          <a:bodyPr anchor="ctr">
            <a:normAutofit/>
          </a:bodyPr>
          <a:lstStyle/>
          <a:p>
            <a:pPr marL="0" indent="0">
              <a:buNone/>
            </a:pPr>
            <a:r>
              <a:rPr lang="en-US" sz="2000" b="0" dirty="0">
                <a:effectLst/>
              </a:rPr>
              <a:t>Harsh </a:t>
            </a:r>
            <a:r>
              <a:rPr lang="en-US" sz="2000" b="0" dirty="0" err="1">
                <a:effectLst/>
              </a:rPr>
              <a:t>Bolakani</a:t>
            </a:r>
            <a:endParaRPr lang="en-US" sz="2000" b="0" dirty="0">
              <a:effectLst/>
            </a:endParaRPr>
          </a:p>
          <a:p>
            <a:pPr marL="0" indent="0">
              <a:buNone/>
            </a:pPr>
            <a:r>
              <a:rPr lang="en-US" sz="2000" b="0" dirty="0">
                <a:effectLst/>
              </a:rPr>
              <a:t>Greg Morgan</a:t>
            </a:r>
          </a:p>
          <a:p>
            <a:pPr marL="0" indent="0">
              <a:buNone/>
            </a:pPr>
            <a:r>
              <a:rPr lang="en-US" sz="2000" b="0" dirty="0">
                <a:effectLst/>
              </a:rPr>
              <a:t>Trevor Pawlewicz</a:t>
            </a:r>
          </a:p>
          <a:p>
            <a:pPr marL="0" indent="0">
              <a:buNone/>
            </a:pPr>
            <a:r>
              <a:rPr lang="en-US" sz="2000" dirty="0"/>
              <a:t>	</a:t>
            </a:r>
            <a:endParaRPr lang="en-US" sz="2000" b="0" dirty="0">
              <a:effectLst/>
            </a:endParaRPr>
          </a:p>
        </p:txBody>
      </p:sp>
    </p:spTree>
    <p:extLst>
      <p:ext uri="{BB962C8B-B14F-4D97-AF65-F5344CB8AC3E}">
        <p14:creationId xmlns:p14="http://schemas.microsoft.com/office/powerpoint/2010/main" val="4008387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74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479FCD-BFB8-A542-BFAA-4C03B0C7254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Appendix</a:t>
            </a:r>
          </a:p>
        </p:txBody>
      </p:sp>
    </p:spTree>
    <p:extLst>
      <p:ext uri="{BB962C8B-B14F-4D97-AF65-F5344CB8AC3E}">
        <p14:creationId xmlns:p14="http://schemas.microsoft.com/office/powerpoint/2010/main" val="365835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Mission Statement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2200" b="0" i="0" dirty="0">
                <a:solidFill>
                  <a:srgbClr val="1D1C1D"/>
                </a:solidFill>
                <a:effectLst/>
              </a:rPr>
              <a:t>Our goal for the project is to approach h</a:t>
            </a:r>
            <a:r>
              <a:rPr lang="en-US" sz="2200" dirty="0"/>
              <a:t>eart disease and </a:t>
            </a:r>
            <a:r>
              <a:rPr lang="en-US" sz="2200" b="0" i="0" dirty="0">
                <a:solidFill>
                  <a:srgbClr val="1D1C1D"/>
                </a:solidFill>
                <a:effectLst/>
              </a:rPr>
              <a:t>compare different classification algorithms on a </a:t>
            </a:r>
            <a:r>
              <a:rPr lang="en-US" sz="2200" b="1" dirty="0"/>
              <a:t>Heart Failure Prediction Dataset</a:t>
            </a:r>
            <a:r>
              <a:rPr lang="en-US" sz="2200" b="0" i="0" dirty="0">
                <a:solidFill>
                  <a:srgbClr val="1D1C1D"/>
                </a:solidFill>
                <a:effectLst/>
              </a:rPr>
              <a:t> to predict and compare which one does well. We will also compare our algorithms with a neural network to see if does any bette</a:t>
            </a:r>
            <a:r>
              <a:rPr lang="en-US" sz="2200" dirty="0">
                <a:solidFill>
                  <a:srgbClr val="1D1C1D"/>
                </a:solidFill>
                <a:effectLst/>
              </a:rPr>
              <a:t>r.</a:t>
            </a:r>
            <a:endParaRPr lang="en-US" sz="2200" dirty="0">
              <a:solidFill>
                <a:srgbClr val="1D1C1D"/>
              </a:solidFill>
            </a:endParaRPr>
          </a:p>
          <a:p>
            <a:pPr marL="0" indent="0">
              <a:buNone/>
            </a:pPr>
            <a:r>
              <a:rPr lang="en-US" sz="2200" dirty="0">
                <a:solidFill>
                  <a:srgbClr val="1D1C1D"/>
                </a:solidFill>
                <a:effectLst/>
              </a:rPr>
              <a:t>Our predictions will have a substantial impact on detecting early identification of heart disease. This important because it can provide treatment, </a:t>
            </a:r>
            <a:r>
              <a:rPr lang="en-US" sz="2200" dirty="0">
                <a:solidFill>
                  <a:srgbClr val="1D1C1D"/>
                </a:solidFill>
              </a:rPr>
              <a:t>increase life expectancy, prevent disability and costly hospitalizations while improving the quality of life.</a:t>
            </a:r>
          </a:p>
          <a:p>
            <a:pPr marL="0" indent="0">
              <a:buNone/>
            </a:pPr>
            <a:r>
              <a:rPr lang="en-US" sz="2200" dirty="0">
                <a:solidFill>
                  <a:srgbClr val="1D1C1D"/>
                </a:solidFill>
              </a:rPr>
              <a:t>Loss of heart function is irreversible. Once the damage has been done, a person cannot return to having a fully functional heart. Early detection is key.</a:t>
            </a:r>
            <a:endParaRPr lang="en-US" sz="2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653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t>Research Aim</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299219"/>
          </a:xfrm>
        </p:spPr>
        <p:txBody>
          <a:bodyPr anchor="t">
            <a:noAutofit/>
          </a:bodyPr>
          <a:lstStyle/>
          <a:p>
            <a:pPr marL="0" indent="0">
              <a:buNone/>
            </a:pPr>
            <a:r>
              <a:rPr lang="en-US" sz="2200" dirty="0"/>
              <a:t>Cardiovascular diseases (CVDs) are the number 1 cause of death globally, taking an estimated 17.9 million lives each year, which accounts for 31% of all deaths worldwide. Four out of 5 CVD deaths are due to heart attacks or strokes, and one-third of these deaths occur prematurely in people under 70 years of age. Heart failure is a common event caused by CVDs and this dataset contains 11 features that can be used to predict heart disease.</a:t>
            </a:r>
          </a:p>
          <a:p>
            <a:pPr marL="0" indent="0">
              <a:buNone/>
            </a:pPr>
            <a:r>
              <a:rPr lang="en-US" sz="2200" dirty="0"/>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06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15027"/>
            <a:ext cx="9688296" cy="1388356"/>
          </a:xfrm>
        </p:spPr>
        <p:txBody>
          <a:bodyPr anchor="b">
            <a:normAutofit/>
          </a:bodyPr>
          <a:lstStyle/>
          <a:p>
            <a:r>
              <a:rPr lang="en-US" sz="4000" b="1" dirty="0"/>
              <a:t>Related Work and Basis of Project</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688296" cy="3782694"/>
          </a:xfrm>
        </p:spPr>
        <p:txBody>
          <a:bodyPr anchor="t">
            <a:normAutofit/>
          </a:bodyPr>
          <a:lstStyle/>
          <a:p>
            <a:pPr marL="0" indent="0">
              <a:buNone/>
            </a:pPr>
            <a:r>
              <a:rPr lang="en-US" sz="1600" b="0" i="0" u="none" strike="noStrike" dirty="0">
                <a:effectLst/>
                <a:latin typeface="Slack-Lato"/>
                <a:hlinkClick r:id="rId2"/>
              </a:rPr>
              <a:t>https://thecleverprogrammer.com/2020/11/10/heart-disease-prediction-using-machine-learning/</a:t>
            </a:r>
            <a:endParaRPr lang="en-US" sz="2400" b="0" i="0" u="none" strike="noStrike" dirty="0">
              <a:latin typeface="Slack-Lato"/>
            </a:endParaRPr>
          </a:p>
          <a:p>
            <a:pPr marL="0" indent="0">
              <a:buNone/>
            </a:pPr>
            <a:endParaRPr lang="en-US" sz="2400" dirty="0">
              <a:effectLst/>
              <a:latin typeface="Slack-Lato"/>
            </a:endParaRPr>
          </a:p>
          <a:p>
            <a:pPr marL="0" indent="0">
              <a:buNone/>
            </a:pPr>
            <a:r>
              <a:rPr lang="en-US" sz="1600" b="0" i="0" u="sng" dirty="0">
                <a:effectLst/>
                <a:latin typeface="Slack-Lato"/>
                <a:hlinkClick r:id="rId3"/>
              </a:rPr>
              <a:t>https://www.kaggle.com/datasets/fedesoriano/heart-failure-prediction</a:t>
            </a:r>
            <a:endParaRPr lang="en-US" sz="2400" b="0" i="0" u="sng" dirty="0">
              <a:latin typeface="Slack-Lato"/>
            </a:endParaRPr>
          </a:p>
          <a:p>
            <a:pPr marL="0" indent="0">
              <a:buNone/>
            </a:pPr>
            <a:endParaRPr lang="en-US" sz="2400" dirty="0">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616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838200" y="365125"/>
            <a:ext cx="10515600" cy="1306443"/>
          </a:xfrm>
        </p:spPr>
        <p:txBody>
          <a:bodyPr>
            <a:normAutofit/>
          </a:bodyPr>
          <a:lstStyle/>
          <a:p>
            <a:r>
              <a:rPr lang="en-US" sz="4000" b="1" dirty="0"/>
              <a:t>Basic 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838200" y="1825625"/>
            <a:ext cx="4345300" cy="4303464"/>
          </a:xfrm>
        </p:spPr>
        <p:txBody>
          <a:bodyPr>
            <a:normAutofit lnSpcReduction="10000"/>
          </a:bodyPr>
          <a:lstStyle/>
          <a:p>
            <a:pPr marL="0" indent="0">
              <a:buNone/>
            </a:pPr>
            <a:r>
              <a:rPr lang="en-US" sz="2000" dirty="0"/>
              <a:t>The manufacturing process models are done with the following steps: data collecting, pre-processing, model building, comparison of models, and evaluation.</a:t>
            </a:r>
          </a:p>
          <a:p>
            <a:pPr marL="0" indent="0">
              <a:buNone/>
            </a:pPr>
            <a:endParaRPr lang="en-US" sz="900" dirty="0"/>
          </a:p>
          <a:p>
            <a:r>
              <a:rPr lang="en-US" sz="1600" dirty="0"/>
              <a:t>Exploratory Data Analysis</a:t>
            </a:r>
          </a:p>
          <a:p>
            <a:r>
              <a:rPr lang="en-US" sz="1600" dirty="0"/>
              <a:t>Data Processing</a:t>
            </a:r>
          </a:p>
          <a:p>
            <a:r>
              <a:rPr lang="en-US" sz="1600" dirty="0"/>
              <a:t>Applying algorithms to train a model:</a:t>
            </a:r>
          </a:p>
          <a:p>
            <a:pPr lvl="1"/>
            <a:r>
              <a:rPr lang="en-US" sz="1600" dirty="0"/>
              <a:t>Logistic Regression</a:t>
            </a:r>
          </a:p>
          <a:p>
            <a:pPr lvl="1"/>
            <a:r>
              <a:rPr lang="en-US" sz="1600" dirty="0">
                <a:solidFill>
                  <a:srgbClr val="1D1C1D"/>
                </a:solidFill>
              </a:rPr>
              <a:t>N</a:t>
            </a:r>
            <a:r>
              <a:rPr lang="en-US" sz="1600" b="0" i="0" dirty="0">
                <a:solidFill>
                  <a:srgbClr val="1D1C1D"/>
                </a:solidFill>
                <a:effectLst/>
              </a:rPr>
              <a:t>aive Bayes</a:t>
            </a:r>
          </a:p>
          <a:p>
            <a:pPr lvl="1"/>
            <a:r>
              <a:rPr lang="en-US" sz="1600" dirty="0">
                <a:solidFill>
                  <a:srgbClr val="1D1C1D"/>
                </a:solidFill>
              </a:rPr>
              <a:t>D</a:t>
            </a:r>
            <a:r>
              <a:rPr lang="en-US" sz="1600" b="0" i="0" dirty="0">
                <a:solidFill>
                  <a:srgbClr val="1D1C1D"/>
                </a:solidFill>
                <a:effectLst/>
              </a:rPr>
              <a:t>ecision </a:t>
            </a:r>
            <a:r>
              <a:rPr lang="en-US" sz="1600" dirty="0">
                <a:solidFill>
                  <a:srgbClr val="1D1C1D"/>
                </a:solidFill>
              </a:rPr>
              <a:t>T</a:t>
            </a:r>
            <a:r>
              <a:rPr lang="en-US" sz="1600" b="0" i="0" dirty="0">
                <a:solidFill>
                  <a:srgbClr val="1D1C1D"/>
                </a:solidFill>
                <a:effectLst/>
              </a:rPr>
              <a:t>ree/Random </a:t>
            </a:r>
            <a:r>
              <a:rPr lang="en-US" sz="1600" dirty="0">
                <a:solidFill>
                  <a:srgbClr val="1D1C1D"/>
                </a:solidFill>
              </a:rPr>
              <a:t>F</a:t>
            </a:r>
            <a:r>
              <a:rPr lang="en-US" sz="1600" b="0" i="0" dirty="0">
                <a:solidFill>
                  <a:srgbClr val="1D1C1D"/>
                </a:solidFill>
                <a:effectLst/>
              </a:rPr>
              <a:t>orest</a:t>
            </a:r>
          </a:p>
          <a:p>
            <a:r>
              <a:rPr lang="en-US" sz="1600" dirty="0"/>
              <a:t>Prediction Results</a:t>
            </a:r>
          </a:p>
          <a:p>
            <a:r>
              <a:rPr lang="en-US" sz="1600" i="1" dirty="0"/>
              <a:t>Additional analysis:</a:t>
            </a:r>
          </a:p>
          <a:p>
            <a:pPr lvl="1"/>
            <a:r>
              <a:rPr lang="en-US" sz="1600" i="1" dirty="0">
                <a:solidFill>
                  <a:srgbClr val="1D1C1D"/>
                </a:solidFill>
              </a:rPr>
              <a:t>N</a:t>
            </a:r>
            <a:r>
              <a:rPr lang="en-US" sz="1600" b="0" i="1" dirty="0">
                <a:solidFill>
                  <a:srgbClr val="1D1C1D"/>
                </a:solidFill>
                <a:effectLst/>
              </a:rPr>
              <a:t>eural </a:t>
            </a:r>
            <a:r>
              <a:rPr lang="en-US" sz="1600" i="1" dirty="0">
                <a:solidFill>
                  <a:srgbClr val="1D1C1D"/>
                </a:solidFill>
              </a:rPr>
              <a:t>N</a:t>
            </a:r>
            <a:r>
              <a:rPr lang="en-US" sz="1600" b="0" i="1" dirty="0">
                <a:solidFill>
                  <a:srgbClr val="1D1C1D"/>
                </a:solidFill>
                <a:effectLst/>
              </a:rPr>
              <a:t>etwork comparison</a:t>
            </a:r>
            <a:endParaRPr lang="en-US" sz="1600" i="1" dirty="0"/>
          </a:p>
          <a:p>
            <a:pPr marL="0" indent="0">
              <a:buNone/>
            </a:pPr>
            <a:endParaRPr lang="en-US" sz="2000" dirty="0"/>
          </a:p>
          <a:p>
            <a:pPr lvl="1"/>
            <a:endParaRPr lang="en-US" sz="2000" dirty="0">
              <a:effectLst/>
            </a:endParaRPr>
          </a:p>
          <a:p>
            <a:pPr lvl="1"/>
            <a:endParaRPr lang="en-US" sz="2000" dirty="0">
              <a:effectLst/>
            </a:endParaRPr>
          </a:p>
        </p:txBody>
      </p:sp>
      <p:pic>
        <p:nvPicPr>
          <p:cNvPr id="5" name="Picture 4">
            <a:extLst>
              <a:ext uri="{FF2B5EF4-FFF2-40B4-BE49-F238E27FC236}">
                <a16:creationId xmlns:a16="http://schemas.microsoft.com/office/drawing/2014/main" id="{DCDBE516-BC5B-4D8E-F7AD-1126C4A5B57D}"/>
              </a:ext>
            </a:extLst>
          </p:cNvPr>
          <p:cNvPicPr>
            <a:picLocks noChangeAspect="1"/>
          </p:cNvPicPr>
          <p:nvPr/>
        </p:nvPicPr>
        <p:blipFill>
          <a:blip r:embed="rId2"/>
          <a:srcRect l="2075" r="2075"/>
          <a:stretch/>
        </p:blipFill>
        <p:spPr>
          <a:xfrm>
            <a:off x="5183500" y="1904282"/>
            <a:ext cx="6170299" cy="4224808"/>
          </a:xfrm>
          <a:prstGeom prst="rect">
            <a:avLst/>
          </a:prstGeom>
        </p:spPr>
      </p:pic>
    </p:spTree>
    <p:extLst>
      <p:ext uri="{BB962C8B-B14F-4D97-AF65-F5344CB8AC3E}">
        <p14:creationId xmlns:p14="http://schemas.microsoft.com/office/powerpoint/2010/main" val="148973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L</a:t>
            </a:r>
            <a:r>
              <a:rPr lang="en-US" sz="4000" b="1" i="0" dirty="0">
                <a:solidFill>
                  <a:srgbClr val="1D1C1D"/>
                </a:solidFill>
                <a:effectLst/>
              </a:rPr>
              <a:t>ogistic </a:t>
            </a:r>
            <a:r>
              <a:rPr lang="en-US" sz="4000" b="1" dirty="0">
                <a:solidFill>
                  <a:srgbClr val="1D1C1D"/>
                </a:solidFill>
              </a:rPr>
              <a:t>R</a:t>
            </a:r>
            <a:r>
              <a:rPr lang="en-US" sz="4000" b="1" i="0" dirty="0">
                <a:solidFill>
                  <a:srgbClr val="1D1C1D"/>
                </a:solidFill>
                <a:effectLst/>
              </a:rPr>
              <a:t>egression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2418409"/>
            <a:ext cx="9783852" cy="3782694"/>
          </a:xfrm>
        </p:spPr>
        <p:txBody>
          <a:bodyPr anchor="t">
            <a:normAutofit/>
          </a:bodyPr>
          <a:lstStyle/>
          <a:p>
            <a:pPr marL="0" indent="0">
              <a:buNone/>
            </a:pPr>
            <a:r>
              <a:rPr lang="en-US" sz="2000" dirty="0"/>
              <a:t>One of the simplest and best ML classification algorithm is Logistic Regression. The LR is the supervised ML binary classification algorithm widely used in most application. It works on categorical dependent variable the result can be discrete or binary categorical variable 0 or 1. </a:t>
            </a:r>
          </a:p>
          <a:p>
            <a:pPr marL="0" indent="0">
              <a:buNone/>
            </a:pPr>
            <a:r>
              <a:rPr lang="en-US" sz="2000" dirty="0"/>
              <a:t>The sigmoid function is used as a cost function. Sigmoid function maps a predicted real value to a probabilistic value between ‘0’ and ‘1’.</a:t>
            </a: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35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790750"/>
          </a:xfrm>
        </p:spPr>
        <p:txBody>
          <a:bodyPr anchor="b">
            <a:normAutofit/>
          </a:bodyPr>
          <a:lstStyle/>
          <a:p>
            <a:r>
              <a:rPr lang="en-US" sz="4000" b="1" dirty="0">
                <a:solidFill>
                  <a:srgbClr val="1D1C1D"/>
                </a:solidFill>
              </a:rPr>
              <a:t>Naive Bayes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7" y="1881351"/>
            <a:ext cx="9688296" cy="3930869"/>
          </a:xfrm>
        </p:spPr>
        <p:txBody>
          <a:bodyPr anchor="t">
            <a:normAutofit/>
          </a:bodyPr>
          <a:lstStyle/>
          <a:p>
            <a:pPr marL="0" indent="0">
              <a:buNone/>
            </a:pPr>
            <a:r>
              <a:rPr lang="en-US" sz="2000" dirty="0">
                <a:solidFill>
                  <a:srgbClr val="1D1C1D"/>
                </a:solidFill>
              </a:rPr>
              <a:t>Naive Bayes classifier is a statistical based classifier which is based on Bayes Theory. It assumes that attributes are statistically independent. This classifier is based on probabilities. Given two events A and B, P (A) is prior probability and P (A|B) is posterior probability, then according to Bayes theorem.</a:t>
            </a:r>
          </a:p>
          <a:p>
            <a:pPr marL="0" indent="0" algn="ctr">
              <a:buNone/>
            </a:pPr>
            <a:r>
              <a:rPr lang="en-US" sz="2000" b="1" dirty="0">
                <a:solidFill>
                  <a:srgbClr val="1D1C1D"/>
                </a:solidFill>
              </a:rPr>
              <a:t>P (A|B) = P (B/A) P (A)/P (B) </a:t>
            </a:r>
            <a:r>
              <a:rPr lang="en-US" sz="2000" dirty="0">
                <a:solidFill>
                  <a:srgbClr val="1D1C1D"/>
                </a:solidFill>
              </a:rPr>
              <a:t>and </a:t>
            </a:r>
          </a:p>
          <a:p>
            <a:pPr marL="0" indent="0" algn="ctr">
              <a:buNone/>
            </a:pPr>
            <a:r>
              <a:rPr lang="en-US" sz="2000" b="1" dirty="0">
                <a:solidFill>
                  <a:srgbClr val="1D1C1D"/>
                </a:solidFill>
              </a:rPr>
              <a:t>P (B|A) </a:t>
            </a:r>
            <a:r>
              <a:rPr lang="en-US" sz="2000" dirty="0">
                <a:solidFill>
                  <a:srgbClr val="1D1C1D"/>
                </a:solidFill>
              </a:rPr>
              <a:t>is computed as </a:t>
            </a:r>
            <a:r>
              <a:rPr lang="en-US" sz="2000" b="1" dirty="0">
                <a:solidFill>
                  <a:srgbClr val="1D1C1D"/>
                </a:solidFill>
              </a:rPr>
              <a:t>P (A ∩ B) = P (A)</a:t>
            </a:r>
          </a:p>
          <a:p>
            <a:pPr marL="0" indent="0">
              <a:buNone/>
            </a:pPr>
            <a:r>
              <a:rPr lang="en-US" sz="2000" dirty="0">
                <a:solidFill>
                  <a:srgbClr val="1D1C1D"/>
                </a:solidFill>
              </a:rPr>
              <a:t>These Bayesian probabilities are used to determine the most likely next event for the given instance given all the training data. Conditional probabilities are determined from the training data. The Naive Bayes model is based on the conditional independence model of each predictor give the target class. This classifier yields optimal prediction (given the assumptions). It can also handle discrete or numeric attribute values.</a:t>
            </a:r>
          </a:p>
          <a:p>
            <a:pPr marL="0" indent="0">
              <a:buNone/>
            </a:pPr>
            <a:endParaRPr lang="en-US" sz="12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725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Decision Tree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decision tree algorithm is a supervised learning algorithm that can be used in both classification or regression analysis. Unlike linear algorithms, decision trees algorithms are capable of handling nonlinear relationships between variables in the data.</a:t>
            </a:r>
          </a:p>
          <a:p>
            <a:pPr marL="0" indent="0">
              <a:buNone/>
            </a:pPr>
            <a:endParaRPr lang="en-US" sz="800" dirty="0">
              <a:solidFill>
                <a:srgbClr val="1D1C1D"/>
              </a:solidFill>
              <a:effectLst/>
            </a:endParaRPr>
          </a:p>
          <a:p>
            <a:pPr marL="0" indent="0">
              <a:buNone/>
            </a:pPr>
            <a:r>
              <a:rPr lang="en-US" sz="2000" dirty="0"/>
              <a:t>The information gained in the decision tree can be defined as the amount of information improved in the nodes before splitting them for making further decisions. </a:t>
            </a:r>
            <a:endParaRPr lang="en-US" sz="2000" dirty="0">
              <a:solidFill>
                <a:srgbClr val="1D1C1D"/>
              </a:solidFill>
            </a:endParaRPr>
          </a:p>
          <a:p>
            <a:pPr marL="0" indent="0">
              <a:buNone/>
            </a:pPr>
            <a:endParaRPr lang="en-US" sz="800" dirty="0">
              <a:solidFill>
                <a:srgbClr val="1D1C1D"/>
              </a:solidFill>
              <a:effectLst/>
            </a:endParaRPr>
          </a:p>
          <a:p>
            <a:pPr marL="0" indent="0">
              <a:buNone/>
            </a:pPr>
            <a:r>
              <a:rPr lang="en-US" sz="2000" dirty="0"/>
              <a:t>To measure the information gain we use the entropy. Which is a quantified measurement of the amount of uncertainty because of any process or any given random variable. </a:t>
            </a:r>
            <a:r>
              <a:rPr lang="en-US" sz="2000" i="1" dirty="0"/>
              <a:t>Mathematically the formula for entropy is:</a:t>
            </a:r>
            <a:endParaRPr lang="en-US" sz="2000" i="1" dirty="0">
              <a:solidFill>
                <a:srgbClr val="1D1C1D"/>
              </a:solidFill>
            </a:endParaRPr>
          </a:p>
          <a:p>
            <a:pPr marL="0" indent="0">
              <a:buNone/>
            </a:pP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F1010548-A0F2-E6C0-6A04-BB44B8EB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295" y="5502603"/>
            <a:ext cx="2984500" cy="69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41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2F6-349D-954F-B02F-78EBD3017252}"/>
              </a:ext>
            </a:extLst>
          </p:cNvPr>
          <p:cNvSpPr>
            <a:spLocks noGrp="1"/>
          </p:cNvSpPr>
          <p:nvPr>
            <p:ph type="title"/>
          </p:nvPr>
        </p:nvSpPr>
        <p:spPr>
          <a:xfrm>
            <a:off x="1136397" y="502022"/>
            <a:ext cx="9688296" cy="1388356"/>
          </a:xfrm>
        </p:spPr>
        <p:txBody>
          <a:bodyPr anchor="b">
            <a:normAutofit/>
          </a:bodyPr>
          <a:lstStyle/>
          <a:p>
            <a:r>
              <a:rPr lang="en-US" sz="4000" b="1" dirty="0">
                <a:solidFill>
                  <a:srgbClr val="1D1C1D"/>
                </a:solidFill>
              </a:rPr>
              <a:t>Neural Network </a:t>
            </a:r>
            <a:r>
              <a:rPr lang="en-US" sz="4000" b="1" dirty="0"/>
              <a:t>approach:</a:t>
            </a:r>
          </a:p>
        </p:txBody>
      </p:sp>
      <p:sp>
        <p:nvSpPr>
          <p:cNvPr id="3" name="Content Placeholder 2">
            <a:extLst>
              <a:ext uri="{FF2B5EF4-FFF2-40B4-BE49-F238E27FC236}">
                <a16:creationId xmlns:a16="http://schemas.microsoft.com/office/drawing/2014/main" id="{3A721E59-1DC4-3845-9DB3-10F69E64143F}"/>
              </a:ext>
            </a:extLst>
          </p:cNvPr>
          <p:cNvSpPr>
            <a:spLocks noGrp="1"/>
          </p:cNvSpPr>
          <p:nvPr>
            <p:ph idx="1"/>
          </p:nvPr>
        </p:nvSpPr>
        <p:spPr>
          <a:xfrm>
            <a:off x="1136396" y="2418409"/>
            <a:ext cx="9783851" cy="3782694"/>
          </a:xfrm>
        </p:spPr>
        <p:txBody>
          <a:bodyPr anchor="t">
            <a:normAutofit/>
          </a:bodyPr>
          <a:lstStyle/>
          <a:p>
            <a:pPr marL="0" indent="0">
              <a:buNone/>
            </a:pPr>
            <a:r>
              <a:rPr lang="en-US" sz="2000" dirty="0"/>
              <a:t>The Neural network approach can be used for classification when the labels are not linearly separable. In the context of Heart Disease prediction, we wanted to compare the performance of a neural network model vs other classification models like Logistic regression, Naïve Bayes and decision trees and find whether Neural network performs better or worse than other classification algorithms. </a:t>
            </a:r>
          </a:p>
          <a:p>
            <a:pPr marL="0" indent="0">
              <a:buNone/>
            </a:pPr>
            <a:endParaRPr lang="en-US" sz="2000" dirty="0">
              <a:solidFill>
                <a:srgbClr val="1D1C1D"/>
              </a:solidFill>
            </a:endParaRPr>
          </a:p>
          <a:p>
            <a:pPr marL="0" indent="0">
              <a:buNone/>
            </a:pPr>
            <a:r>
              <a:rPr lang="en-US" sz="2000" dirty="0">
                <a:solidFill>
                  <a:srgbClr val="1D1C1D"/>
                </a:solidFill>
              </a:rPr>
              <a:t>A feedforward network works by first doing a forward pass on the input data through all the artificial neurons using the current weights and an activation function (like </a:t>
            </a:r>
            <a:r>
              <a:rPr lang="en-US" sz="2000" dirty="0" err="1">
                <a:solidFill>
                  <a:srgbClr val="1D1C1D"/>
                </a:solidFill>
              </a:rPr>
              <a:t>Relu</a:t>
            </a:r>
            <a:r>
              <a:rPr lang="en-US" sz="2000" dirty="0">
                <a:solidFill>
                  <a:srgbClr val="1D1C1D"/>
                </a:solidFill>
              </a:rPr>
              <a:t>, Sigmoid </a:t>
            </a:r>
            <a:r>
              <a:rPr lang="en-US" sz="2000" dirty="0" err="1">
                <a:solidFill>
                  <a:srgbClr val="1D1C1D"/>
                </a:solidFill>
              </a:rPr>
              <a:t>etc</a:t>
            </a:r>
            <a:r>
              <a:rPr lang="en-US" sz="2000" dirty="0">
                <a:solidFill>
                  <a:srgbClr val="1D1C1D"/>
                </a:solidFill>
              </a:rPr>
              <a:t>)</a:t>
            </a:r>
          </a:p>
          <a:p>
            <a:pPr marL="0" indent="0">
              <a:buNone/>
            </a:pPr>
            <a:r>
              <a:rPr lang="en-US" sz="2000" dirty="0">
                <a:solidFill>
                  <a:srgbClr val="1D1C1D"/>
                </a:solidFill>
              </a:rPr>
              <a:t>Then the network minimizes the cost by adjusting the weights using back propagation on all the layers to learn the model</a:t>
            </a:r>
            <a:endParaRPr lang="en-US" sz="1200" dirty="0">
              <a:solidFill>
                <a:srgbClr val="1D1C1D"/>
              </a:solidFill>
            </a:endParaRPr>
          </a:p>
          <a:p>
            <a:pPr marL="0" indent="0">
              <a:buNone/>
            </a:pPr>
            <a:endParaRPr lang="en-US" sz="1200" dirty="0">
              <a:solidFill>
                <a:srgbClr val="1D1C1D"/>
              </a:solidFill>
              <a:effectLst/>
            </a:endParaRPr>
          </a:p>
          <a:p>
            <a:pPr marL="0" indent="0">
              <a:buNone/>
            </a:pPr>
            <a:endParaRPr lang="en-US" sz="2000" dirty="0">
              <a:solidFill>
                <a:srgbClr val="1D1C1D"/>
              </a:solidFill>
            </a:endParaRPr>
          </a:p>
          <a:p>
            <a:pPr marL="0" indent="0">
              <a:buNone/>
            </a:pPr>
            <a:endParaRPr lang="en-US" sz="2000" dirty="0">
              <a:solidFill>
                <a:srgbClr val="1D1C1D"/>
              </a:solidFill>
            </a:endParaRPr>
          </a:p>
          <a:p>
            <a:pPr marL="0" indent="0">
              <a:buNone/>
            </a:pPr>
            <a:endParaRPr lang="en-US" sz="2000" dirty="0">
              <a:solidFill>
                <a:srgbClr val="1D1C1D"/>
              </a:solidFill>
              <a:effectLst/>
            </a:endParaRPr>
          </a:p>
        </p:txBody>
      </p:sp>
    </p:spTree>
    <p:extLst>
      <p:ext uri="{BB962C8B-B14F-4D97-AF65-F5344CB8AC3E}">
        <p14:creationId xmlns:p14="http://schemas.microsoft.com/office/powerpoint/2010/main" val="2642082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7206</TotalTime>
  <Words>1441</Words>
  <Application>Microsoft Macintosh PowerPoint</Application>
  <PresentationFormat>Widescreen</PresentationFormat>
  <Paragraphs>101</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Slack-Lato</vt:lpstr>
      <vt:lpstr>Office Theme</vt:lpstr>
      <vt:lpstr>Heart Disease Predictions Using Machine Learning</vt:lpstr>
      <vt:lpstr>Mission Statement</vt:lpstr>
      <vt:lpstr>Research Aim</vt:lpstr>
      <vt:lpstr>Related Work and Basis of Project</vt:lpstr>
      <vt:lpstr>Basic Approach</vt:lpstr>
      <vt:lpstr>Logistic Regression approach:</vt:lpstr>
      <vt:lpstr>Naive Bayes approach:</vt:lpstr>
      <vt:lpstr>Decision Tree approach:</vt:lpstr>
      <vt:lpstr>Neural Network approach:</vt:lpstr>
      <vt:lpstr>Source of Data: Kaggle</vt:lpstr>
      <vt:lpstr>Heart Failure Prediction Dataset structure</vt:lpstr>
      <vt:lpstr>Results and Observations</vt:lpstr>
      <vt:lpstr>Future extensions of your work</vt:lpstr>
      <vt:lpstr>Our Dataset Issues and Limitations</vt:lpstr>
      <vt:lpstr>Team and Contributions</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MacLellan,Christopher</dc:creator>
  <cp:lastModifiedBy>Pawlewicz, Trevor</cp:lastModifiedBy>
  <cp:revision>122</cp:revision>
  <dcterms:created xsi:type="dcterms:W3CDTF">2020-11-27T17:46:31Z</dcterms:created>
  <dcterms:modified xsi:type="dcterms:W3CDTF">2023-06-15T15:57:49Z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2023-06-09T16:11:09Z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58c4ed73-3dba-4a64-8a66-682ccc63f2bb</vt:lpwstr>
  </property>
  <property fmtid="{D5CDD505-2E9C-101B-9397-08002B2CF9AE}" pid="8" name="MSIP_Label_7ec73f6c-70eb-4b84-9ffa-39fe698bd292_ContentBits">
    <vt:lpwstr>0</vt:lpwstr>
  </property>
</Properties>
</file>