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5" r:id="rId3"/>
    <p:sldId id="281" r:id="rId4"/>
    <p:sldId id="276" r:id="rId5"/>
    <p:sldId id="283" r:id="rId6"/>
    <p:sldId id="284" r:id="rId7"/>
    <p:sldId id="286" r:id="rId8"/>
    <p:sldId id="287" r:id="rId9"/>
    <p:sldId id="268" r:id="rId10"/>
    <p:sldId id="278" r:id="rId11"/>
    <p:sldId id="279" r:id="rId12"/>
    <p:sldId id="280" r:id="rId13"/>
    <p:sldId id="262" r:id="rId14"/>
    <p:sldId id="26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5102"/>
  </p:normalViewPr>
  <p:slideViewPr>
    <p:cSldViewPr snapToGrid="0" snapToObjects="1">
      <p:cViewPr varScale="1">
        <p:scale>
          <a:sx n="122" d="100"/>
          <a:sy n="122"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9</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a:solidFill>
                  <a:srgbClr val="FFFFFF"/>
                </a:solidFill>
                <a:effectLst/>
              </a:rPr>
              <a:t>Harsh Bolakani</a:t>
            </a:r>
          </a:p>
          <a:p>
            <a:pPr algn="l"/>
            <a:r>
              <a:rPr lang="en-US" sz="1700" b="0">
                <a:solidFill>
                  <a:srgbClr val="FFFFFF"/>
                </a:solidFill>
                <a:effectLst/>
              </a:rPr>
              <a:t>Greg Morgan</a:t>
            </a:r>
          </a:p>
          <a:p>
            <a:pPr algn="l"/>
            <a:r>
              <a:rPr lang="en-US" sz="1700" b="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dirty="0">
                <a:solidFill>
                  <a:srgbClr val="1D1C1D"/>
                </a:solidFill>
                <a:effectLst/>
              </a:rPr>
              <a:t>Our goal for the project is to approach </a:t>
            </a:r>
            <a:r>
              <a:rPr lang="en-US" sz="2400" dirty="0"/>
              <a:t>Heart Disease and </a:t>
            </a:r>
            <a:r>
              <a:rPr lang="en-US" sz="2400" b="0" i="0" dirty="0">
                <a:solidFill>
                  <a:srgbClr val="1D1C1D"/>
                </a:solidFill>
                <a:effectLst/>
              </a:rPr>
              <a:t>compare different classification algorithms on a </a:t>
            </a:r>
            <a:r>
              <a:rPr lang="en-US" sz="2400" b="1" dirty="0"/>
              <a:t>Heart Failure Prediction Dataset</a:t>
            </a:r>
            <a:r>
              <a:rPr lang="en-US" sz="2400" b="0" i="0" dirty="0">
                <a:solidFill>
                  <a:srgbClr val="1D1C1D"/>
                </a:solidFill>
                <a:effectLst/>
              </a:rPr>
              <a:t> to predict and compare which one does well. We will also compare our algorithms with a neural network to see if does any bette</a:t>
            </a:r>
            <a:r>
              <a:rPr lang="en-US" sz="2400" dirty="0">
                <a:solidFill>
                  <a:srgbClr val="1D1C1D"/>
                </a:solidFill>
                <a:effectLst/>
              </a:rPr>
              <a:t>r.</a:t>
            </a:r>
            <a:endParaRPr lang="en-US" sz="2400" dirty="0">
              <a:solidFill>
                <a:srgbClr val="1D1C1D"/>
              </a:solidFill>
            </a:endParaRPr>
          </a:p>
          <a:p>
            <a:pPr marL="0" indent="0">
              <a:buNone/>
            </a:pPr>
            <a:r>
              <a:rPr lang="en-US" sz="2400" dirty="0">
                <a:solidFill>
                  <a:srgbClr val="1D1C1D"/>
                </a:solidFill>
                <a:effectLst/>
              </a:rPr>
              <a:t>Our predictions will have a substantial impact on detecting early identification of heart disease. This important because it can provide treatment, </a:t>
            </a:r>
            <a:r>
              <a:rPr lang="en-US" sz="2400" dirty="0">
                <a:solidFill>
                  <a:srgbClr val="1D1C1D"/>
                </a:solidFill>
              </a:rPr>
              <a:t>increase life expectancy, prevent disability and costly hospitalizations while improving the quality of life.</a:t>
            </a:r>
          </a:p>
          <a:p>
            <a:pPr marL="0" indent="0">
              <a:buNone/>
            </a:pPr>
            <a:r>
              <a:rPr lang="en-US" sz="2400" dirty="0">
                <a:solidFill>
                  <a:srgbClr val="1D1C1D"/>
                </a:solidFill>
              </a:rPr>
              <a:t>Loss of heart function is irreversible. Once the damage has been done, a person cannot return to having a fully functional heart. Early detection is key.</a:t>
            </a:r>
            <a:endParaRPr lang="en-US" sz="24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rmAutofit/>
          </a:bodyPr>
          <a:lstStyle/>
          <a:p>
            <a:pPr marL="0" indent="0">
              <a:buNone/>
            </a:pPr>
            <a:r>
              <a:rPr lang="en-US" sz="2000" dirty="0"/>
              <a:t>Cardiovascular diseases (CVDs) are the number 1 cause of death globally, taking an estimated 17.9 million lives each year, which accounts for 31% of all deaths worldwide. Four out of 5 CVD deaths are due to heart </a:t>
            </a:r>
            <a:r>
              <a:rPr lang="en-US" sz="2000"/>
              <a:t>attacks or </a:t>
            </a:r>
            <a:r>
              <a:rPr lang="en-US" sz="2000" dirty="0"/>
              <a:t>strokes, and one-third of these deaths occur prematurely in people under 70 years of age. Heart failure is a common event caused by CVDs and this dataset contains 11 features that can be used to predict heart disease.</a:t>
            </a:r>
          </a:p>
          <a:p>
            <a:pPr marL="0" indent="0">
              <a:buNone/>
            </a:pPr>
            <a:r>
              <a:rPr lang="en-US" sz="20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5523</TotalTime>
  <Words>1110</Words>
  <Application>Microsoft Macintosh PowerPoint</Application>
  <PresentationFormat>Widescreen</PresentationFormat>
  <Paragraphs>83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Decision Tree approach:</vt:lpstr>
      <vt:lpstr>Naive Bayes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113</cp:revision>
  <dcterms:created xsi:type="dcterms:W3CDTF">2020-11-27T17:46:31Z</dcterms:created>
  <dcterms:modified xsi:type="dcterms:W3CDTF">2023-06-12T04:02:12Z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