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5" r:id="rId3"/>
    <p:sldId id="283" r:id="rId4"/>
    <p:sldId id="288" r:id="rId5"/>
    <p:sldId id="268" r:id="rId6"/>
    <p:sldId id="289" r:id="rId7"/>
    <p:sldId id="290" r:id="rId8"/>
    <p:sldId id="279" r:id="rId9"/>
    <p:sldId id="276" r:id="rId10"/>
    <p:sldId id="270" r:id="rId11"/>
    <p:sldId id="271" r:id="rId12"/>
    <p:sldId id="281" r:id="rId13"/>
    <p:sldId id="278" r:id="rId14"/>
    <p:sldId id="284" r:id="rId15"/>
    <p:sldId id="291" r:id="rId16"/>
    <p:sldId id="28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5</a:t>
            </a:fld>
            <a:endParaRPr lang="en-US"/>
          </a:p>
        </p:txBody>
      </p:sp>
    </p:spTree>
    <p:extLst>
      <p:ext uri="{BB962C8B-B14F-4D97-AF65-F5344CB8AC3E}">
        <p14:creationId xmlns:p14="http://schemas.microsoft.com/office/powerpoint/2010/main" val="234966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16</a:t>
            </a:fld>
            <a:endParaRPr lang="en-US"/>
          </a:p>
        </p:txBody>
      </p:sp>
    </p:spTree>
    <p:extLst>
      <p:ext uri="{BB962C8B-B14F-4D97-AF65-F5344CB8AC3E}">
        <p14:creationId xmlns:p14="http://schemas.microsoft.com/office/powerpoint/2010/main" val="2179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6/16/23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6/16/23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rshgit/cs613-final-project/tree/main/notebo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lnSpcReduction="10000"/>
          </a:bodyPr>
          <a:lstStyle/>
          <a:p>
            <a:pPr marL="0" indent="0">
              <a:buNone/>
            </a:pPr>
            <a:r>
              <a:rPr lang="en-US" sz="2000" b="1" dirty="0"/>
              <a:t>Logistic regression </a:t>
            </a:r>
            <a:r>
              <a:rPr lang="en-US" sz="2000" dirty="0"/>
              <a:t>is a statistical modeling technique used to predict the probability of a binary outcome based on one or more independent variables. The goal of logistic regression is to estimate the probability of the "success" outcome given the values of the independent variables.</a:t>
            </a:r>
          </a:p>
          <a:p>
            <a:pPr marL="0" indent="0">
              <a:buNone/>
            </a:pPr>
            <a:endParaRPr lang="en-US" sz="900" dirty="0">
              <a:solidFill>
                <a:srgbClr val="1D1C1D"/>
              </a:solidFill>
              <a:effectLst/>
            </a:endParaRPr>
          </a:p>
          <a:p>
            <a:pPr marL="0" indent="0">
              <a:buNone/>
            </a:pPr>
            <a:r>
              <a:rPr lang="en-US" sz="2000" b="1" dirty="0"/>
              <a:t>Naïve Bayes </a:t>
            </a:r>
            <a:r>
              <a:rPr lang="en-US" sz="2000" dirty="0"/>
              <a:t>classifiers are a type of probabilistic machine learning model that calculate the probability of a given instance belonging to a particular class based on the probabilities of its features.</a:t>
            </a:r>
            <a:r>
              <a:rPr lang="en-US" sz="2000" dirty="0">
                <a:solidFill>
                  <a:srgbClr val="1D1C1D"/>
                </a:solidFill>
              </a:rPr>
              <a:t> </a:t>
            </a:r>
            <a:r>
              <a:rPr lang="en-US" sz="2000" dirty="0"/>
              <a:t>It assumes that all features are conditionally independent of each other given the class label.</a:t>
            </a:r>
          </a:p>
          <a:p>
            <a:pPr marL="0" indent="0">
              <a:buNone/>
            </a:pPr>
            <a:endParaRPr lang="en-US" sz="900" dirty="0">
              <a:solidFill>
                <a:srgbClr val="1D1C1D"/>
              </a:solidFill>
              <a:effectLst/>
            </a:endParaRPr>
          </a:p>
          <a:p>
            <a:pPr marL="0" indent="0">
              <a:buNone/>
            </a:pPr>
            <a:r>
              <a:rPr lang="en-US" sz="2000" dirty="0"/>
              <a:t>A </a:t>
            </a:r>
            <a:r>
              <a:rPr lang="en-US" sz="2000" b="1" dirty="0"/>
              <a:t>decision tree </a:t>
            </a:r>
            <a:r>
              <a:rPr lang="en-US" sz="2000" dirty="0"/>
              <a:t>is a supervised machine learning algorithm that can be used for both classification and regression tasks. Decision trees have several advantages, including their interpretability, ability to handle both numerical and categorical features, and their capability to capture non-linear relationships and interactions among features. </a:t>
            </a: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7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a:bodyPr>
          <a:lstStyle/>
          <a:p>
            <a:pPr marL="0" indent="0">
              <a:buNone/>
            </a:pPr>
            <a:r>
              <a:rPr lang="en-US" sz="2400" dirty="0"/>
              <a:t>Before training our models, we need to observe and analyze the data to see what we are going to work with. The goal here is to learn more about the data and become a topic export on the dataset you are working with.</a:t>
            </a:r>
          </a:p>
          <a:p>
            <a:pPr marL="0" indent="0">
              <a:buNone/>
            </a:pPr>
            <a:endParaRPr lang="en-US" sz="2400" dirty="0"/>
          </a:p>
          <a:p>
            <a:pPr marL="0" indent="0">
              <a:buNone/>
            </a:pPr>
            <a:r>
              <a:rPr lang="en-US" sz="2400" b="0" dirty="0">
                <a:effectLst/>
              </a:rPr>
              <a:t>This data set includes a patient's medical data(resting heart rate, cholesterol levels, blood pressure, blood sugar levels, etc.). Our Goal in this section is to determine factors that contribute to heart failure and find correlation of various factors.</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93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Exploratory Data Analysis</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5"/>
            <a:ext cx="4797679" cy="957874"/>
          </a:xfrm>
        </p:spPr>
        <p:txBody>
          <a:bodyPr anchor="t">
            <a:normAutofit/>
          </a:bodyPr>
          <a:lstStyle/>
          <a:p>
            <a:pPr marL="0" indent="0">
              <a:buNone/>
            </a:pPr>
            <a:r>
              <a:rPr lang="en-US" sz="2000" dirty="0"/>
              <a:t>We have 508 people with heart disease and 410 people without heart disease, so our problem is balanced.</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A9B480-B2BF-22DE-12B6-4E7977EC9E50}"/>
              </a:ext>
            </a:extLst>
          </p:cNvPr>
          <p:cNvSpPr txBox="1">
            <a:spLocks/>
          </p:cNvSpPr>
          <p:nvPr/>
        </p:nvSpPr>
        <p:spPr>
          <a:xfrm>
            <a:off x="6523575" y="2270235"/>
            <a:ext cx="4797679" cy="7693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This dataset looks perfect to use as we don’t have null values.</a:t>
            </a:r>
          </a:p>
        </p:txBody>
      </p:sp>
      <p:pic>
        <p:nvPicPr>
          <p:cNvPr id="14" name="Picture 13" descr="A picture containing text, screenshot, rectangle, display&#10;&#10;Description automatically generated">
            <a:extLst>
              <a:ext uri="{FF2B5EF4-FFF2-40B4-BE49-F238E27FC236}">
                <a16:creationId xmlns:a16="http://schemas.microsoft.com/office/drawing/2014/main" id="{0DAFAE32-CF5A-256E-524E-FA417459D0C2}"/>
              </a:ext>
            </a:extLst>
          </p:cNvPr>
          <p:cNvPicPr>
            <a:picLocks noChangeAspect="1"/>
          </p:cNvPicPr>
          <p:nvPr/>
        </p:nvPicPr>
        <p:blipFill>
          <a:blip r:embed="rId2"/>
          <a:stretch>
            <a:fillRect/>
          </a:stretch>
        </p:blipFill>
        <p:spPr>
          <a:xfrm>
            <a:off x="1611239" y="3228109"/>
            <a:ext cx="3834054" cy="2964873"/>
          </a:xfrm>
          <a:prstGeom prst="rect">
            <a:avLst/>
          </a:prstGeom>
        </p:spPr>
      </p:pic>
      <p:pic>
        <p:nvPicPr>
          <p:cNvPr id="16" name="Picture 15" descr="A screenshot of a computer program&#10;&#10;Description automatically generated with medium confidence">
            <a:extLst>
              <a:ext uri="{FF2B5EF4-FFF2-40B4-BE49-F238E27FC236}">
                <a16:creationId xmlns:a16="http://schemas.microsoft.com/office/drawing/2014/main" id="{BAB32BA9-01A5-5B9E-AA86-AB6037772E73}"/>
              </a:ext>
            </a:extLst>
          </p:cNvPr>
          <p:cNvPicPr>
            <a:picLocks noChangeAspect="1"/>
          </p:cNvPicPr>
          <p:nvPr/>
        </p:nvPicPr>
        <p:blipFill>
          <a:blip r:embed="rId3"/>
          <a:stretch>
            <a:fillRect/>
          </a:stretch>
        </p:blipFill>
        <p:spPr>
          <a:xfrm>
            <a:off x="7545315" y="3082330"/>
            <a:ext cx="2505217" cy="3039571"/>
          </a:xfrm>
          <a:prstGeom prst="rect">
            <a:avLst/>
          </a:prstGeom>
        </p:spPr>
      </p:pic>
    </p:spTree>
    <p:extLst>
      <p:ext uri="{BB962C8B-B14F-4D97-AF65-F5344CB8AC3E}">
        <p14:creationId xmlns:p14="http://schemas.microsoft.com/office/powerpoint/2010/main" val="162559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a:bodyPr>
          <a:lstStyle/>
          <a:p>
            <a:endParaRPr lang="en-US" sz="1600" dirty="0"/>
          </a:p>
          <a:p>
            <a:pPr marL="0" indent="0">
              <a:buNone/>
            </a:pPr>
            <a:r>
              <a:rPr lang="en-US" sz="2000" dirty="0"/>
              <a:t>Walk through of </a:t>
            </a:r>
            <a:r>
              <a:rPr lang="en-US" sz="2000" dirty="0" err="1"/>
              <a:t>Jupyter</a:t>
            </a:r>
            <a:r>
              <a:rPr lang="en-US" sz="2000" dirty="0"/>
              <a:t> notebooks…</a:t>
            </a:r>
          </a:p>
          <a:p>
            <a:r>
              <a:rPr lang="en-US" sz="1600" dirty="0">
                <a:hlinkClick r:id="rId2"/>
              </a:rPr>
              <a:t>https://github.com/harshgit/cs613-final-project/tree/main/notebook</a:t>
            </a:r>
            <a:endParaRPr lang="en-US" sz="1600" dirty="0"/>
          </a:p>
          <a:p>
            <a:endParaRPr lang="en-US" sz="1600" dirty="0"/>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24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7368</TotalTime>
  <Words>1577</Words>
  <Application>Microsoft Macintosh PowerPoint</Application>
  <PresentationFormat>Widescreen</PresentationFormat>
  <Paragraphs>103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Slack-Lato</vt:lpstr>
      <vt:lpstr>Office Theme</vt:lpstr>
      <vt:lpstr>Heart Disease Predictions Using Machine Learning</vt:lpstr>
      <vt:lpstr>Mission Statement</vt:lpstr>
      <vt:lpstr>Basic Approach</vt:lpstr>
      <vt:lpstr>Neural Network approach:</vt:lpstr>
      <vt:lpstr>Source of Data: Kaggle</vt:lpstr>
      <vt:lpstr>Exploratory Data Analysis</vt:lpstr>
      <vt:lpstr>Exploratory Data Analysis</vt:lpstr>
      <vt:lpstr>Results and Observations</vt:lpstr>
      <vt:lpstr>Related Work and Basis of Project</vt:lpstr>
      <vt:lpstr>Thank You</vt:lpstr>
      <vt:lpstr>Appendix</vt:lpstr>
      <vt:lpstr>Research Aim</vt:lpstr>
      <vt:lpstr>Heart Failure Prediction Dataset structure</vt:lpstr>
      <vt:lpstr>Basic Approach:</vt:lpstr>
      <vt:lpstr>Logistic Regression approach:</vt:lpstr>
      <vt:lpstr>Naive Bayes approach:</vt:lpstr>
      <vt:lpstr>Decision Tree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138</cp:revision>
  <dcterms:created xsi:type="dcterms:W3CDTF">2020-11-27T17:46:31Z</dcterms:created>
  <dcterms:modified xsi:type="dcterms:W3CDTF">2023-06-16T17:46:35Z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