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5" r:id="rId3"/>
    <p:sldId id="281" r:id="rId4"/>
    <p:sldId id="276" r:id="rId5"/>
    <p:sldId id="283" r:id="rId6"/>
    <p:sldId id="284" r:id="rId7"/>
    <p:sldId id="287" r:id="rId8"/>
    <p:sldId id="286" r:id="rId9"/>
    <p:sldId id="288" r:id="rId10"/>
    <p:sldId id="268" r:id="rId11"/>
    <p:sldId id="278" r:id="rId12"/>
    <p:sldId id="289" r:id="rId13"/>
    <p:sldId id="290" r:id="rId14"/>
    <p:sldId id="279" r:id="rId15"/>
    <p:sldId id="280" r:id="rId16"/>
    <p:sldId id="262" r:id="rId17"/>
    <p:sldId id="265"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8"/>
    <p:restoredTop sz="81497"/>
  </p:normalViewPr>
  <p:slideViewPr>
    <p:cSldViewPr snapToGrid="0" snapToObjects="1">
      <p:cViewPr varScale="1">
        <p:scale>
          <a:sx n="92" d="100"/>
          <a:sy n="92" d="100"/>
        </p:scale>
        <p:origin x="19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a 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7</a:t>
            </a:fld>
            <a:endParaRPr lang="en-US"/>
          </a:p>
        </p:txBody>
      </p:sp>
    </p:spTree>
    <p:extLst>
      <p:ext uri="{BB962C8B-B14F-4D97-AF65-F5344CB8AC3E}">
        <p14:creationId xmlns:p14="http://schemas.microsoft.com/office/powerpoint/2010/main" val="217991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10</a:t>
            </a:fld>
            <a:endParaRPr lang="en-US"/>
          </a:p>
        </p:txBody>
      </p:sp>
    </p:spTree>
    <p:extLst>
      <p:ext uri="{BB962C8B-B14F-4D97-AF65-F5344CB8AC3E}">
        <p14:creationId xmlns:p14="http://schemas.microsoft.com/office/powerpoint/2010/main" val="234966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a:bodyPr>
          <a:lstStyle/>
          <a:p>
            <a:pPr marL="0" indent="0">
              <a:buNone/>
            </a:pPr>
            <a:r>
              <a:rPr lang="en-US" sz="2400" dirty="0"/>
              <a:t>Before training our models, we need to observe and analyze the data to see what we are going to work with. The goal here is to learn more about the data and become a topic export on the dataset you are working with.</a:t>
            </a:r>
          </a:p>
          <a:p>
            <a:pPr marL="0" indent="0">
              <a:buNone/>
            </a:pPr>
            <a:endParaRPr lang="en-US" sz="2400" dirty="0"/>
          </a:p>
          <a:p>
            <a:pPr marL="0" indent="0">
              <a:buNone/>
            </a:pPr>
            <a:r>
              <a:rPr lang="en-US" sz="2400" b="0" dirty="0">
                <a:effectLst/>
              </a:rPr>
              <a:t>This data set includes a patient's medical data(resting heart rate, cholesterol levels, blood pressure, blood sugar levels, etc.). Our Goal in this section is to determine factors that contribute to heart failure and find correlation of various factors.</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93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5"/>
            <a:ext cx="4797679" cy="957874"/>
          </a:xfrm>
        </p:spPr>
        <p:txBody>
          <a:bodyPr anchor="t">
            <a:normAutofit/>
          </a:bodyPr>
          <a:lstStyle/>
          <a:p>
            <a:pPr marL="0" indent="0">
              <a:buNone/>
            </a:pPr>
            <a:r>
              <a:rPr lang="en-US" sz="2000" dirty="0"/>
              <a:t>We have 508 people with heart disease and 410 people without heart disease, so our problem is balanced.</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DA9B480-B2BF-22DE-12B6-4E7977EC9E50}"/>
              </a:ext>
            </a:extLst>
          </p:cNvPr>
          <p:cNvSpPr txBox="1">
            <a:spLocks/>
          </p:cNvSpPr>
          <p:nvPr/>
        </p:nvSpPr>
        <p:spPr>
          <a:xfrm>
            <a:off x="6523575" y="2270235"/>
            <a:ext cx="4797679" cy="7693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This dataset looks perfect to use as we don’t have null values.</a:t>
            </a:r>
          </a:p>
        </p:txBody>
      </p:sp>
      <p:pic>
        <p:nvPicPr>
          <p:cNvPr id="14" name="Picture 13" descr="A picture containing text, screenshot, rectangle, display&#10;&#10;Description automatically generated">
            <a:extLst>
              <a:ext uri="{FF2B5EF4-FFF2-40B4-BE49-F238E27FC236}">
                <a16:creationId xmlns:a16="http://schemas.microsoft.com/office/drawing/2014/main" id="{0DAFAE32-CF5A-256E-524E-FA417459D0C2}"/>
              </a:ext>
            </a:extLst>
          </p:cNvPr>
          <p:cNvPicPr>
            <a:picLocks noChangeAspect="1"/>
          </p:cNvPicPr>
          <p:nvPr/>
        </p:nvPicPr>
        <p:blipFill>
          <a:blip r:embed="rId2"/>
          <a:stretch>
            <a:fillRect/>
          </a:stretch>
        </p:blipFill>
        <p:spPr>
          <a:xfrm>
            <a:off x="1611239" y="3228109"/>
            <a:ext cx="3834054" cy="2964873"/>
          </a:xfrm>
          <a:prstGeom prst="rect">
            <a:avLst/>
          </a:prstGeom>
        </p:spPr>
      </p:pic>
      <p:pic>
        <p:nvPicPr>
          <p:cNvPr id="16" name="Picture 15" descr="A screenshot of a computer program&#10;&#10;Description automatically generated with medium confidence">
            <a:extLst>
              <a:ext uri="{FF2B5EF4-FFF2-40B4-BE49-F238E27FC236}">
                <a16:creationId xmlns:a16="http://schemas.microsoft.com/office/drawing/2014/main" id="{BAB32BA9-01A5-5B9E-AA86-AB6037772E73}"/>
              </a:ext>
            </a:extLst>
          </p:cNvPr>
          <p:cNvPicPr>
            <a:picLocks noChangeAspect="1"/>
          </p:cNvPicPr>
          <p:nvPr/>
        </p:nvPicPr>
        <p:blipFill>
          <a:blip r:embed="rId3"/>
          <a:stretch>
            <a:fillRect/>
          </a:stretch>
        </p:blipFill>
        <p:spPr>
          <a:xfrm>
            <a:off x="7545315" y="3082330"/>
            <a:ext cx="2505217" cy="3039571"/>
          </a:xfrm>
          <a:prstGeom prst="rect">
            <a:avLst/>
          </a:prstGeom>
        </p:spPr>
      </p:pic>
    </p:spTree>
    <p:extLst>
      <p:ext uri="{BB962C8B-B14F-4D97-AF65-F5344CB8AC3E}">
        <p14:creationId xmlns:p14="http://schemas.microsoft.com/office/powerpoint/2010/main" val="162559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90378"/>
            <a:ext cx="9688296" cy="3782694"/>
          </a:xfrm>
        </p:spPr>
        <p:txBody>
          <a:bodyPr anchor="t">
            <a:normAutofit fontScale="92500" lnSpcReduction="10000"/>
          </a:bodyPr>
          <a:lstStyle/>
          <a:p>
            <a:pPr marL="457200" lvl="1" indent="0">
              <a:buNone/>
            </a:pPr>
            <a:r>
              <a:rPr lang="en-US" sz="2000" b="1" u="sng" dirty="0">
                <a:effectLst/>
              </a:rPr>
              <a:t>Neural Network</a:t>
            </a:r>
          </a:p>
          <a:p>
            <a:pPr marL="0" indent="0">
              <a:buNone/>
            </a:pPr>
            <a:r>
              <a:rPr lang="en-US" sz="1600" dirty="0"/>
              <a:t>Experiment</a:t>
            </a:r>
          </a:p>
          <a:p>
            <a:r>
              <a:rPr lang="en-US" sz="1600" dirty="0"/>
              <a:t>In our experiment, we chose the PyTorch library to build a neural network for this classification task. The motivation was to use an available deep learning library that provides various optimizers and loss functions and an easy way to tune hyperparameters so we can arrive at the most accurate network. In this experiment we found that a neural network with 2 layers performed best with our data set of heart data. we ran the experiment with 8 -14 neurons in the first layer and 2 neurons in the final layer with the LeakyReLU activation to predict the chances of heart failure.</a:t>
            </a:r>
          </a:p>
          <a:p>
            <a:endParaRPr lang="en-US" sz="1600" dirty="0"/>
          </a:p>
          <a:p>
            <a:pPr marL="0" indent="0">
              <a:buNone/>
            </a:pPr>
            <a:r>
              <a:rPr lang="en-US" sz="1600" dirty="0"/>
              <a:t>Observation</a:t>
            </a:r>
          </a:p>
          <a:p>
            <a:r>
              <a:rPr lang="en-US" sz="1600" dirty="0"/>
              <a:t>We were able to achieve a top accuracy of 86% over the test data with 12 neurons in the first layer and with optimizer set as RMSProp.</a:t>
            </a:r>
          </a:p>
          <a:p>
            <a:endParaRPr lang="en-US" sz="1600" dirty="0"/>
          </a:p>
          <a:p>
            <a:pPr marL="0" indent="0">
              <a:buNone/>
            </a:pPr>
            <a:br>
              <a:rPr lang="en-US" sz="1600" dirty="0"/>
            </a:b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200" b="0" i="0" dirty="0">
                <a:solidFill>
                  <a:srgbClr val="1D1C1D"/>
                </a:solidFill>
                <a:effectLst/>
              </a:rPr>
              <a:t>Our goal for the project is to approach h</a:t>
            </a:r>
            <a:r>
              <a:rPr lang="en-US" sz="2200" dirty="0"/>
              <a:t>eart disease and </a:t>
            </a:r>
            <a:r>
              <a:rPr lang="en-US" sz="2200" b="0" i="0" dirty="0">
                <a:solidFill>
                  <a:srgbClr val="1D1C1D"/>
                </a:solidFill>
                <a:effectLst/>
              </a:rPr>
              <a:t>compare different classification algorithms on a </a:t>
            </a:r>
            <a:r>
              <a:rPr lang="en-US" sz="2200" b="1" dirty="0"/>
              <a:t>Heart Failure Prediction Dataset</a:t>
            </a:r>
            <a:r>
              <a:rPr lang="en-US" sz="2200" b="0" i="0" dirty="0">
                <a:solidFill>
                  <a:srgbClr val="1D1C1D"/>
                </a:solidFill>
                <a:effectLst/>
              </a:rPr>
              <a:t> to predict and compare which one does well. We will also compare our algorithms with a neural network to see if does any bette</a:t>
            </a:r>
            <a:r>
              <a:rPr lang="en-US" sz="2200" dirty="0">
                <a:solidFill>
                  <a:srgbClr val="1D1C1D"/>
                </a:solidFill>
                <a:effectLst/>
              </a:rPr>
              <a:t>r.</a:t>
            </a:r>
            <a:endParaRPr lang="en-US" sz="2200" dirty="0">
              <a:solidFill>
                <a:srgbClr val="1D1C1D"/>
              </a:solidFill>
            </a:endParaRPr>
          </a:p>
          <a:p>
            <a:pPr marL="0" indent="0">
              <a:buNone/>
            </a:pPr>
            <a:r>
              <a:rPr lang="en-US" sz="2200" dirty="0">
                <a:solidFill>
                  <a:srgbClr val="1D1C1D"/>
                </a:solidFill>
                <a:effectLst/>
              </a:rPr>
              <a:t>Our predictions will have a substantial impact on detecting early identification of heart disease. This important because it can provide treatment, </a:t>
            </a:r>
            <a:r>
              <a:rPr lang="en-US" sz="2200" dirty="0">
                <a:solidFill>
                  <a:srgbClr val="1D1C1D"/>
                </a:solidFill>
              </a:rPr>
              <a:t>increase life expectancy, prevent disability and costly hospitalizations while improving the quality of life.</a:t>
            </a:r>
          </a:p>
          <a:p>
            <a:pPr marL="0" indent="0">
              <a:buNone/>
            </a:pPr>
            <a:r>
              <a:rPr lang="en-US" sz="2200" dirty="0">
                <a:solidFill>
                  <a:srgbClr val="1D1C1D"/>
                </a:solidFill>
              </a:rPr>
              <a:t>Loss of heart function is irreversible. Once the damage has been done, a person cannot return to having a fully functional heart. Early detection is key.</a:t>
            </a:r>
            <a:endParaRPr lang="en-US" sz="2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2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2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Neural Network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Neural network approach can be used for classification when the labels are not linearly separable. In the context of Heart Disease prediction, we wanted to compare the performance of a neural network model vs other classification models like Logistic regression, Naïve Bayes and decision trees and find whether Neural network performs better or worse than other classification algorithms. </a:t>
            </a:r>
          </a:p>
          <a:p>
            <a:pPr marL="0" indent="0">
              <a:buNone/>
            </a:pPr>
            <a:endParaRPr lang="en-US" sz="2000" dirty="0">
              <a:solidFill>
                <a:srgbClr val="1D1C1D"/>
              </a:solidFill>
            </a:endParaRPr>
          </a:p>
          <a:p>
            <a:pPr marL="0" indent="0">
              <a:buNone/>
            </a:pPr>
            <a:r>
              <a:rPr lang="en-US" sz="2000" dirty="0">
                <a:solidFill>
                  <a:srgbClr val="1D1C1D"/>
                </a:solidFill>
              </a:rPr>
              <a:t>A feedforward network works by first doing a forward pass on the input data through all the artificial neurons using the current weights and an activation function (like </a:t>
            </a:r>
            <a:r>
              <a:rPr lang="en-US" sz="2000" dirty="0" err="1">
                <a:solidFill>
                  <a:srgbClr val="1D1C1D"/>
                </a:solidFill>
              </a:rPr>
              <a:t>Relu</a:t>
            </a:r>
            <a:r>
              <a:rPr lang="en-US" sz="2000" dirty="0">
                <a:solidFill>
                  <a:srgbClr val="1D1C1D"/>
                </a:solidFill>
              </a:rPr>
              <a:t>, Sigmoid </a:t>
            </a:r>
            <a:r>
              <a:rPr lang="en-US" sz="2000" dirty="0" err="1">
                <a:solidFill>
                  <a:srgbClr val="1D1C1D"/>
                </a:solidFill>
              </a:rPr>
              <a:t>etc</a:t>
            </a:r>
            <a:r>
              <a:rPr lang="en-US" sz="2000" dirty="0">
                <a:solidFill>
                  <a:srgbClr val="1D1C1D"/>
                </a:solidFill>
              </a:rPr>
              <a:t>)</a:t>
            </a:r>
          </a:p>
          <a:p>
            <a:pPr marL="0" indent="0">
              <a:buNone/>
            </a:pPr>
            <a:r>
              <a:rPr lang="en-US" sz="2000" dirty="0">
                <a:solidFill>
                  <a:srgbClr val="1D1C1D"/>
                </a:solidFill>
              </a:rPr>
              <a:t>Then the network minimizes the cost by adjusting the weights using back propagation on all the layers to learn the model</a:t>
            </a: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Tree>
    <p:extLst>
      <p:ext uri="{BB962C8B-B14F-4D97-AF65-F5344CB8AC3E}">
        <p14:creationId xmlns:p14="http://schemas.microsoft.com/office/powerpoint/2010/main" val="264208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7255</TotalTime>
  <Words>1572</Words>
  <Application>Microsoft Macintosh PowerPoint</Application>
  <PresentationFormat>Widescreen</PresentationFormat>
  <Paragraphs>108</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Logistic Regression approach:</vt:lpstr>
      <vt:lpstr>Naive Bayes approach:</vt:lpstr>
      <vt:lpstr>Decision Tree approach:</vt:lpstr>
      <vt:lpstr>Neural Network approach:</vt:lpstr>
      <vt:lpstr>Source of Data: Kaggle</vt:lpstr>
      <vt:lpstr>Heart Failure Prediction Dataset structure</vt:lpstr>
      <vt:lpstr>Exploratory Data Analysis</vt:lpstr>
      <vt:lpstr>Exploratory Data Analysis</vt:lpstr>
      <vt:lpstr>Results and Observations</vt:lpstr>
      <vt:lpstr>Future extensions of your work</vt:lpstr>
      <vt:lpstr>Our Dataset Issues and Limitations</vt:lpstr>
      <vt:lpstr>Team and Contributions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127</cp:revision>
  <dcterms:created xsi:type="dcterms:W3CDTF">2020-11-27T17:46:31Z</dcterms:created>
  <dcterms:modified xsi:type="dcterms:W3CDTF">2023-06-15T20:45:58Z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