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491" r:id="rId2"/>
    <p:sldId id="541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44" r:id="rId12"/>
    <p:sldId id="545" r:id="rId13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66FFFF"/>
    <a:srgbClr val="F6CAD4"/>
    <a:srgbClr val="F9B9EB"/>
    <a:srgbClr val="F139E4"/>
    <a:srgbClr val="FFFF66"/>
    <a:srgbClr val="3A30FA"/>
    <a:srgbClr val="FF6600"/>
    <a:srgbClr val="B85250"/>
    <a:srgbClr val="9696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86" y="210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9075" tIns="49538" rIns="99075" bIns="495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15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7CEFD94-2F9C-4DD9-8B1F-4147E7280462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005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EF3B0AC-929B-4970-8C54-6A82664B636F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0342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6C2CE18-585A-4151-A68B-FE467C7DD404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4187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Dr. Raj </a:t>
            </a:r>
            <a:r>
              <a:rPr lang="en-US" dirty="0" err="1" smtClean="0"/>
              <a:t>Gaurang</a:t>
            </a:r>
            <a:r>
              <a:rPr lang="en-US" dirty="0" smtClean="0"/>
              <a:t> Tiwari-CSE-1-G8-G16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Dr. Raj </a:t>
            </a:r>
            <a:r>
              <a:rPr lang="en-US" dirty="0" err="1" smtClean="0"/>
              <a:t>Gaurang</a:t>
            </a:r>
            <a:r>
              <a:rPr lang="en-US" dirty="0" smtClean="0"/>
              <a:t> Tiwari-CSE-1-G8-G16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75DC763-8AAC-4A07-A453-38B55A3783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-152400" y="6758942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0" y="-642966"/>
            <a:ext cx="8763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7000" b="1" dirty="0" smtClean="0">
                <a:solidFill>
                  <a:srgbClr val="3A30FA"/>
                </a:solidFill>
                <a:latin typeface="Times New Roman" pitchFamily="18" charset="0"/>
                <a:cs typeface="Times New Roman" pitchFamily="18" charset="0"/>
              </a:rPr>
              <a:t>Python Programming</a:t>
            </a:r>
            <a:endParaRPr lang="en-US" sz="8800" b="1" dirty="0">
              <a:solidFill>
                <a:srgbClr val="3A30F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6182" y="4071942"/>
            <a:ext cx="47625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Dr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Raj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Gaurang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Tiwari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868" y="485776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Computer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Science and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University, Punjab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77"/>
          <p:cNvGrpSpPr/>
          <p:nvPr/>
        </p:nvGrpSpPr>
        <p:grpSpPr>
          <a:xfrm>
            <a:off x="500034" y="2071678"/>
            <a:ext cx="2500330" cy="3713533"/>
            <a:chOff x="6429388" y="657432"/>
            <a:chExt cx="2500330" cy="3713533"/>
          </a:xfrm>
        </p:grpSpPr>
        <p:sp>
          <p:nvSpPr>
            <p:cNvPr id="8" name="TextBox 7"/>
            <p:cNvSpPr txBox="1"/>
            <p:nvPr/>
          </p:nvSpPr>
          <p:spPr>
            <a:xfrm>
              <a:off x="6429388" y="3786190"/>
              <a:ext cx="2500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 Loop</a:t>
              </a:r>
              <a:endParaRPr lang="en-I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75"/>
            <p:cNvGrpSpPr/>
            <p:nvPr/>
          </p:nvGrpSpPr>
          <p:grpSpPr>
            <a:xfrm>
              <a:off x="6701758" y="657432"/>
              <a:ext cx="2213446" cy="2628692"/>
              <a:chOff x="6701758" y="657432"/>
              <a:chExt cx="2213446" cy="2628692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6701758" y="1113956"/>
                <a:ext cx="560392" cy="10318"/>
              </a:xfrm>
              <a:prstGeom prst="line">
                <a:avLst/>
              </a:prstGeom>
              <a:ln w="114300">
                <a:solidFill>
                  <a:srgbClr val="FF00FF"/>
                </a:solidFill>
                <a:headEnd type="none"/>
                <a:tailEnd type="triangle"/>
              </a:ln>
              <a:effectLst>
                <a:innerShdw blurRad="1143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Flowchart: Decision 10"/>
              <p:cNvSpPr/>
              <p:nvPr/>
            </p:nvSpPr>
            <p:spPr>
              <a:xfrm>
                <a:off x="7215206" y="657432"/>
                <a:ext cx="1285884" cy="928694"/>
              </a:xfrm>
              <a:prstGeom prst="flowChartDecision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286644" y="1857364"/>
                <a:ext cx="1143008" cy="571504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8486576" y="1112368"/>
                <a:ext cx="428628" cy="1588"/>
              </a:xfrm>
              <a:prstGeom prst="line">
                <a:avLst/>
              </a:prstGeom>
              <a:ln w="114300">
                <a:solidFill>
                  <a:srgbClr val="FF00FF"/>
                </a:solidFill>
              </a:ln>
              <a:effectLst>
                <a:innerShdw blurRad="1143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 flipH="1">
                <a:off x="7744528" y="2172372"/>
                <a:ext cx="2215710" cy="11794"/>
              </a:xfrm>
              <a:prstGeom prst="line">
                <a:avLst/>
              </a:prstGeom>
              <a:ln w="114300">
                <a:solidFill>
                  <a:srgbClr val="FF00FF"/>
                </a:solidFill>
                <a:headEnd type="none"/>
                <a:tailEnd type="triangle"/>
              </a:ln>
              <a:effectLst>
                <a:innerShdw blurRad="1143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7727860" y="1699180"/>
                <a:ext cx="285752" cy="1588"/>
              </a:xfrm>
              <a:prstGeom prst="line">
                <a:avLst/>
              </a:prstGeom>
              <a:ln w="114300">
                <a:solidFill>
                  <a:srgbClr val="FF00FF"/>
                </a:solidFill>
              </a:ln>
              <a:effectLst>
                <a:innerShdw blurRad="1143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0800000">
                <a:off x="6715140" y="3000372"/>
                <a:ext cx="1214446" cy="1588"/>
              </a:xfrm>
              <a:prstGeom prst="line">
                <a:avLst/>
              </a:prstGeom>
              <a:ln w="114300">
                <a:solidFill>
                  <a:srgbClr val="FF00FF"/>
                </a:solidFill>
              </a:ln>
              <a:effectLst>
                <a:innerShdw blurRad="1143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16200000" flipH="1">
                <a:off x="5749933" y="2036753"/>
                <a:ext cx="1987676" cy="57262"/>
              </a:xfrm>
              <a:prstGeom prst="line">
                <a:avLst/>
              </a:prstGeom>
              <a:ln w="114300">
                <a:solidFill>
                  <a:srgbClr val="FF00FF"/>
                </a:solidFill>
              </a:ln>
              <a:effectLst>
                <a:innerShdw blurRad="1143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7565705" y="2750339"/>
                <a:ext cx="642942" cy="1588"/>
              </a:xfrm>
              <a:prstGeom prst="line">
                <a:avLst/>
              </a:prstGeom>
              <a:ln w="114300">
                <a:solidFill>
                  <a:srgbClr val="FF00FF"/>
                </a:solidFill>
              </a:ln>
              <a:effectLst>
                <a:innerShdw blurRad="1143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# Program to iterate through a list using indexing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genre = ['pop', 'rock', 'jazz'] </a:t>
            </a:r>
          </a:p>
          <a:p>
            <a:pPr>
              <a:buNone/>
            </a:pPr>
            <a:r>
              <a:rPr lang="en-IN" dirty="0" smtClean="0"/>
              <a:t># iterate over the list using index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</a:t>
            </a:r>
            <a:r>
              <a:rPr lang="en-IN" dirty="0" err="1" smtClean="0"/>
              <a:t>len</a:t>
            </a:r>
            <a:r>
              <a:rPr lang="en-IN" dirty="0" smtClean="0"/>
              <a:t>(genre)): </a:t>
            </a:r>
          </a:p>
          <a:p>
            <a:pPr>
              <a:buNone/>
            </a:pPr>
            <a:r>
              <a:rPr lang="en-IN" dirty="0" smtClean="0"/>
              <a:t>		print("I like", genre[</a:t>
            </a:r>
            <a:r>
              <a:rPr lang="en-IN" dirty="0" err="1" smtClean="0"/>
              <a:t>i</a:t>
            </a:r>
            <a:r>
              <a:rPr lang="en-IN" dirty="0" smtClean="0"/>
              <a:t>])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 (example)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Summery</a:t>
            </a:r>
            <a:endParaRPr lang="en-US" altLang="en-US" sz="1800" smtClean="0"/>
          </a:p>
        </p:txBody>
      </p:sp>
      <p:grpSp>
        <p:nvGrpSpPr>
          <p:cNvPr id="24579" name="Group 59"/>
          <p:cNvGrpSpPr>
            <a:grpSpLocks/>
          </p:cNvGrpSpPr>
          <p:nvPr/>
        </p:nvGrpSpPr>
        <p:grpSpPr bwMode="auto">
          <a:xfrm>
            <a:off x="1371600" y="1371600"/>
            <a:ext cx="5943600" cy="4495800"/>
            <a:chOff x="912" y="960"/>
            <a:chExt cx="3744" cy="2832"/>
          </a:xfrm>
        </p:grpSpPr>
        <p:sp>
          <p:nvSpPr>
            <p:cNvPr id="87043" name="Freeform 3"/>
            <p:cNvSpPr>
              <a:spLocks noEditPoints="1"/>
            </p:cNvSpPr>
            <p:nvPr/>
          </p:nvSpPr>
          <p:spPr bwMode="gray">
            <a:xfrm>
              <a:off x="912" y="1248"/>
              <a:ext cx="3744" cy="2544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81" name="Oval 34"/>
            <p:cNvSpPr>
              <a:spLocks noChangeArrowheads="1"/>
            </p:cNvSpPr>
            <p:nvPr/>
          </p:nvSpPr>
          <p:spPr bwMode="gray">
            <a:xfrm rot="-723406">
              <a:off x="2329" y="3120"/>
              <a:ext cx="906" cy="42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2" name="Oval 35"/>
            <p:cNvSpPr>
              <a:spLocks noChangeArrowheads="1"/>
            </p:cNvSpPr>
            <p:nvPr/>
          </p:nvSpPr>
          <p:spPr bwMode="gray">
            <a:xfrm>
              <a:off x="2286" y="2352"/>
              <a:ext cx="1074" cy="107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3" name="Oval 36"/>
            <p:cNvSpPr>
              <a:spLocks noChangeArrowheads="1"/>
            </p:cNvSpPr>
            <p:nvPr/>
          </p:nvSpPr>
          <p:spPr bwMode="gray">
            <a:xfrm>
              <a:off x="2299" y="2358"/>
              <a:ext cx="1049" cy="10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4" name="Oval 37"/>
            <p:cNvSpPr>
              <a:spLocks noChangeArrowheads="1"/>
            </p:cNvSpPr>
            <p:nvPr/>
          </p:nvSpPr>
          <p:spPr bwMode="gray">
            <a:xfrm>
              <a:off x="2310" y="2368"/>
              <a:ext cx="998" cy="98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5" name="Oval 38"/>
            <p:cNvSpPr>
              <a:spLocks noChangeArrowheads="1"/>
            </p:cNvSpPr>
            <p:nvPr/>
          </p:nvSpPr>
          <p:spPr bwMode="gray">
            <a:xfrm>
              <a:off x="2368" y="2396"/>
              <a:ext cx="888" cy="7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6" name="Text Box 39"/>
            <p:cNvSpPr txBox="1">
              <a:spLocks noChangeArrowheads="1"/>
            </p:cNvSpPr>
            <p:nvPr/>
          </p:nvSpPr>
          <p:spPr bwMode="gray">
            <a:xfrm>
              <a:off x="2304" y="2784"/>
              <a:ext cx="95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accent4"/>
                  </a:solidFill>
                  <a:latin typeface="Arial" charset="0"/>
                </a:rPr>
                <a:t>examples</a:t>
              </a:r>
              <a:endParaRPr lang="en-US" sz="1100" b="1" dirty="0">
                <a:solidFill>
                  <a:schemeClr val="accent4"/>
                </a:solidFill>
                <a:latin typeface="Arial" charset="0"/>
              </a:endParaRPr>
            </a:p>
          </p:txBody>
        </p:sp>
        <p:sp>
          <p:nvSpPr>
            <p:cNvPr id="24587" name="Oval 40"/>
            <p:cNvSpPr>
              <a:spLocks noChangeArrowheads="1"/>
            </p:cNvSpPr>
            <p:nvPr/>
          </p:nvSpPr>
          <p:spPr bwMode="gray">
            <a:xfrm rot="-772996">
              <a:off x="1168" y="2736"/>
              <a:ext cx="714" cy="384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4588" name="Group 41"/>
            <p:cNvGrpSpPr>
              <a:grpSpLocks/>
            </p:cNvGrpSpPr>
            <p:nvPr/>
          </p:nvGrpSpPr>
          <p:grpSpPr bwMode="auto">
            <a:xfrm>
              <a:off x="1104" y="2112"/>
              <a:ext cx="884" cy="908"/>
              <a:chOff x="715" y="2112"/>
              <a:chExt cx="859" cy="860"/>
            </a:xfrm>
          </p:grpSpPr>
          <p:sp>
            <p:nvSpPr>
              <p:cNvPr id="24601" name="Oval 42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02" name="Oval 43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03" name="Oval 45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04" name="Text Box 46"/>
              <p:cNvSpPr txBox="1">
                <a:spLocks noChangeArrowheads="1"/>
              </p:cNvSpPr>
              <p:nvPr/>
            </p:nvSpPr>
            <p:spPr bwMode="gray">
              <a:xfrm>
                <a:off x="715" y="2385"/>
                <a:ext cx="840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 dirty="0" smtClean="0">
                    <a:latin typeface="Arial" panose="020B0604020202020204" pitchFamily="34" charset="0"/>
                  </a:rPr>
                  <a:t>For loop</a:t>
                </a:r>
                <a:endParaRPr lang="en-US" altLang="en-US" sz="16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589" name="Oval 47"/>
            <p:cNvSpPr>
              <a:spLocks noChangeArrowheads="1"/>
            </p:cNvSpPr>
            <p:nvPr/>
          </p:nvSpPr>
          <p:spPr bwMode="gray">
            <a:xfrm>
              <a:off x="1056" y="1630"/>
              <a:ext cx="576" cy="336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0" name="Oval 48"/>
            <p:cNvSpPr>
              <a:spLocks noChangeArrowheads="1"/>
            </p:cNvSpPr>
            <p:nvPr/>
          </p:nvSpPr>
          <p:spPr bwMode="gray">
            <a:xfrm>
              <a:off x="1104" y="1248"/>
              <a:ext cx="645" cy="64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1" name="Oval 49"/>
            <p:cNvSpPr>
              <a:spLocks noChangeArrowheads="1"/>
            </p:cNvSpPr>
            <p:nvPr/>
          </p:nvSpPr>
          <p:spPr bwMode="gray">
            <a:xfrm>
              <a:off x="1112" y="1251"/>
              <a:ext cx="630" cy="6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2" name="Oval 50"/>
            <p:cNvSpPr>
              <a:spLocks noChangeArrowheads="1"/>
            </p:cNvSpPr>
            <p:nvPr/>
          </p:nvSpPr>
          <p:spPr bwMode="gray">
            <a:xfrm>
              <a:off x="1119" y="1258"/>
              <a:ext cx="599" cy="588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3" name="Oval 51"/>
            <p:cNvSpPr>
              <a:spLocks noChangeArrowheads="1"/>
            </p:cNvSpPr>
            <p:nvPr/>
          </p:nvSpPr>
          <p:spPr bwMode="gray">
            <a:xfrm>
              <a:off x="1153" y="1274"/>
              <a:ext cx="534" cy="47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4" name="Text Box 52"/>
            <p:cNvSpPr txBox="1">
              <a:spLocks noChangeArrowheads="1"/>
            </p:cNvSpPr>
            <p:nvPr/>
          </p:nvSpPr>
          <p:spPr bwMode="gray">
            <a:xfrm>
              <a:off x="1095" y="1468"/>
              <a:ext cx="4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range</a:t>
              </a:r>
              <a:endParaRPr lang="en-US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24595" name="Oval 53"/>
            <p:cNvSpPr>
              <a:spLocks noChangeArrowheads="1"/>
            </p:cNvSpPr>
            <p:nvPr/>
          </p:nvSpPr>
          <p:spPr bwMode="gray">
            <a:xfrm>
              <a:off x="1854" y="1296"/>
              <a:ext cx="432" cy="144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6" name="Oval 54"/>
            <p:cNvSpPr>
              <a:spLocks noChangeArrowheads="1"/>
            </p:cNvSpPr>
            <p:nvPr/>
          </p:nvSpPr>
          <p:spPr bwMode="gray">
            <a:xfrm>
              <a:off x="1931" y="960"/>
              <a:ext cx="430" cy="430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7" name="Oval 55"/>
            <p:cNvSpPr>
              <a:spLocks noChangeArrowheads="1"/>
            </p:cNvSpPr>
            <p:nvPr/>
          </p:nvSpPr>
          <p:spPr bwMode="gray">
            <a:xfrm>
              <a:off x="1937" y="962"/>
              <a:ext cx="419" cy="42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8" name="Oval 56"/>
            <p:cNvSpPr>
              <a:spLocks noChangeArrowheads="1"/>
            </p:cNvSpPr>
            <p:nvPr/>
          </p:nvSpPr>
          <p:spPr bwMode="gray">
            <a:xfrm>
              <a:off x="1941" y="966"/>
              <a:ext cx="399" cy="392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9" name="Oval 57"/>
            <p:cNvSpPr>
              <a:spLocks noChangeArrowheads="1"/>
            </p:cNvSpPr>
            <p:nvPr/>
          </p:nvSpPr>
          <p:spPr bwMode="gray">
            <a:xfrm>
              <a:off x="1964" y="978"/>
              <a:ext cx="355" cy="31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0" name="Text Box 58"/>
            <p:cNvSpPr txBox="1">
              <a:spLocks noChangeArrowheads="1"/>
            </p:cNvSpPr>
            <p:nvPr/>
          </p:nvSpPr>
          <p:spPr bwMode="gray">
            <a:xfrm>
              <a:off x="1925" y="1074"/>
              <a:ext cx="28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 smtClean="0">
                  <a:latin typeface="Arial" panose="020B0604020202020204" pitchFamily="34" charset="0"/>
                </a:rPr>
                <a:t>List</a:t>
              </a: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Dr. Raj </a:t>
            </a:r>
            <a:r>
              <a:rPr lang="en-US" dirty="0" err="1" smtClean="0"/>
              <a:t>Gaurang</a:t>
            </a:r>
            <a:r>
              <a:rPr lang="en-US" dirty="0" smtClean="0"/>
              <a:t> Tiwari-CSE-1-G8-G16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22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WordArt 3"/>
          <p:cNvSpPr>
            <a:spLocks noChangeArrowheads="1" noChangeShapeType="1" noTextEdit="1"/>
          </p:cNvSpPr>
          <p:nvPr/>
        </p:nvSpPr>
        <p:spPr bwMode="gray">
          <a:xfrm>
            <a:off x="1912938" y="2935288"/>
            <a:ext cx="5249862" cy="7223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IN" sz="54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B2B2B2">
                      <a:alpha val="50000"/>
                    </a:srgbClr>
                  </a:outerShdw>
                </a:effectLst>
                <a:ea typeface="Verdana" panose="020B0604030504040204" pitchFamily="34" charset="0"/>
              </a:rPr>
              <a:t>Thank</a:t>
            </a:r>
            <a:r>
              <a:rPr lang="en-IN" sz="54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B2B2B2">
                      <a:alpha val="50000"/>
                    </a:srgbClr>
                  </a:outerShdw>
                </a:effectLst>
                <a:ea typeface="Verdana" panose="020B0604030504040204" pitchFamily="34" charset="0"/>
              </a:rPr>
              <a:t> </a:t>
            </a:r>
            <a:r>
              <a:rPr lang="en-IN" sz="54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B2B2B2">
                      <a:alpha val="50000"/>
                    </a:srgbClr>
                  </a:outerShdw>
                </a:effectLst>
                <a:ea typeface="Verdana" panose="020B0604030504040204" pitchFamily="34" charset="0"/>
              </a:rPr>
              <a:t>You</a:t>
            </a:r>
            <a:r>
              <a:rPr lang="en-IN" sz="54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B2B2B2">
                      <a:alpha val="50000"/>
                    </a:srgbClr>
                  </a:outerShdw>
                </a:effectLst>
                <a:ea typeface="Verdana" panose="020B0604030504040204" pitchFamily="34" charset="0"/>
              </a:rPr>
              <a:t> </a:t>
            </a:r>
            <a:r>
              <a:rPr lang="en-IN" sz="54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B2B2B2">
                      <a:alpha val="50000"/>
                    </a:srgbClr>
                  </a:outerShdw>
                </a:effectLst>
                <a:ea typeface="Verdana" panose="020B0604030504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23159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Contents</a:t>
            </a:r>
            <a:endParaRPr lang="en-US" altLang="en-US" smtClean="0">
              <a:solidFill>
                <a:schemeClr val="accent1"/>
              </a:solidFill>
            </a:endParaRPr>
          </a:p>
        </p:txBody>
      </p:sp>
      <p:sp>
        <p:nvSpPr>
          <p:cNvPr id="69673" name="AutoShape 41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AutoShape 42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0000">
              <a:alpha val="36000"/>
            </a:srgbClr>
          </a:solidFill>
          <a:ln>
            <a:noFill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2" name="AutoShape 44"/>
          <p:cNvSpPr>
            <a:spLocks noChangeArrowheads="1"/>
          </p:cNvSpPr>
          <p:nvPr/>
        </p:nvSpPr>
        <p:spPr bwMode="gray">
          <a:xfrm>
            <a:off x="2071670" y="52149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b="1" dirty="0" smtClean="0"/>
              <a:t>Examples</a:t>
            </a:r>
            <a:endParaRPr lang="en-US" altLang="en-US" b="1" dirty="0"/>
          </a:p>
        </p:txBody>
      </p:sp>
      <p:sp>
        <p:nvSpPr>
          <p:cNvPr id="4103" name="AutoShape 45"/>
          <p:cNvSpPr>
            <a:spLocks noChangeArrowheads="1"/>
          </p:cNvSpPr>
          <p:nvPr/>
        </p:nvSpPr>
        <p:spPr bwMode="gray">
          <a:xfrm>
            <a:off x="2571736" y="3857628"/>
            <a:ext cx="5029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b="1" dirty="0" smtClean="0"/>
              <a:t>For Loop</a:t>
            </a:r>
            <a:endParaRPr lang="en-US" altLang="en-US" b="1" dirty="0"/>
          </a:p>
        </p:txBody>
      </p:sp>
      <p:sp>
        <p:nvSpPr>
          <p:cNvPr id="4104" name="AutoShape 46"/>
          <p:cNvSpPr>
            <a:spLocks noChangeArrowheads="1"/>
          </p:cNvSpPr>
          <p:nvPr/>
        </p:nvSpPr>
        <p:spPr bwMode="gray">
          <a:xfrm>
            <a:off x="2143108" y="228599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b="1" dirty="0" smtClean="0"/>
              <a:t>Range</a:t>
            </a:r>
            <a:endParaRPr lang="en-US" altLang="en-US" b="1" dirty="0"/>
          </a:p>
        </p:txBody>
      </p:sp>
      <p:sp>
        <p:nvSpPr>
          <p:cNvPr id="4105" name="AutoShape 47"/>
          <p:cNvSpPr>
            <a:spLocks noChangeArrowheads="1"/>
          </p:cNvSpPr>
          <p:nvPr/>
        </p:nvSpPr>
        <p:spPr bwMode="gray">
          <a:xfrm>
            <a:off x="1081094" y="134936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b="1" dirty="0" smtClean="0"/>
              <a:t>List</a:t>
            </a:r>
            <a:endParaRPr lang="en-US" altLang="en-US" b="1" dirty="0"/>
          </a:p>
        </p:txBody>
      </p:sp>
      <p:grpSp>
        <p:nvGrpSpPr>
          <p:cNvPr id="4106" name="Group 48"/>
          <p:cNvGrpSpPr>
            <a:grpSpLocks/>
          </p:cNvGrpSpPr>
          <p:nvPr/>
        </p:nvGrpSpPr>
        <p:grpSpPr bwMode="auto">
          <a:xfrm>
            <a:off x="714348" y="1404926"/>
            <a:ext cx="381000" cy="381000"/>
            <a:chOff x="2078" y="1680"/>
            <a:chExt cx="1615" cy="1615"/>
          </a:xfrm>
        </p:grpSpPr>
        <p:sp>
          <p:nvSpPr>
            <p:cNvPr id="4135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36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683" name="Oval 5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8" name="Oval 5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685" name="Oval 5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0" name="Oval 5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7" name="Group 55"/>
          <p:cNvGrpSpPr>
            <a:grpSpLocks/>
          </p:cNvGrpSpPr>
          <p:nvPr/>
        </p:nvGrpSpPr>
        <p:grpSpPr bwMode="auto">
          <a:xfrm>
            <a:off x="1857356" y="2285992"/>
            <a:ext cx="381000" cy="381000"/>
            <a:chOff x="2078" y="1680"/>
            <a:chExt cx="1615" cy="1615"/>
          </a:xfrm>
        </p:grpSpPr>
        <p:sp>
          <p:nvSpPr>
            <p:cNvPr id="4129" name="Oval 5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30" name="Oval 5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2" name="Oval 5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692" name="Oval 6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4" name="Oval 6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8" name="Group 62"/>
          <p:cNvGrpSpPr>
            <a:grpSpLocks/>
          </p:cNvGrpSpPr>
          <p:nvPr/>
        </p:nvGrpSpPr>
        <p:grpSpPr bwMode="auto">
          <a:xfrm>
            <a:off x="2214546" y="3929066"/>
            <a:ext cx="381000" cy="381000"/>
            <a:chOff x="2078" y="1680"/>
            <a:chExt cx="1615" cy="1615"/>
          </a:xfrm>
        </p:grpSpPr>
        <p:sp>
          <p:nvSpPr>
            <p:cNvPr id="4123" name="Oval 6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4" name="Oval 6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6" name="Oval 6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699" name="Oval 6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8" name="Oval 6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69"/>
          <p:cNvGrpSpPr>
            <a:grpSpLocks/>
          </p:cNvGrpSpPr>
          <p:nvPr/>
        </p:nvGrpSpPr>
        <p:grpSpPr bwMode="auto">
          <a:xfrm>
            <a:off x="1643042" y="5214950"/>
            <a:ext cx="381000" cy="381000"/>
            <a:chOff x="2078" y="1680"/>
            <a:chExt cx="1615" cy="1615"/>
          </a:xfrm>
        </p:grpSpPr>
        <p:sp>
          <p:nvSpPr>
            <p:cNvPr id="4117" name="Oval 7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8" name="Oval 7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0" name="Oval 7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706" name="Oval 7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2" name="Oval 7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391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Raj Gaurang Tiwari-CSE-1-G8-G16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● List is a data type that can hold multiple values</a:t>
            </a:r>
          </a:p>
          <a:p>
            <a:pPr>
              <a:buNone/>
            </a:pPr>
            <a:r>
              <a:rPr lang="en-IN" dirty="0" smtClean="0"/>
              <a:t>● The elements in a list are ordered</a:t>
            </a:r>
          </a:p>
          <a:p>
            <a:pPr>
              <a:buNone/>
            </a:pPr>
            <a:r>
              <a:rPr lang="en-IN" dirty="0" smtClean="0"/>
              <a:t>● A list is defined using square brackets</a:t>
            </a:r>
          </a:p>
          <a:p>
            <a:pPr>
              <a:buNone/>
            </a:pPr>
            <a:r>
              <a:rPr lang="en-IN" dirty="0" smtClean="0"/>
              <a:t>	○ x = [1,2,3] fruits = [“apple”, “banana”, “orange”]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pl-PL" dirty="0" smtClean="0"/>
              <a:t>○ z = [1, “apple”, 3.5, “kiwi”, “lion”]</a:t>
            </a:r>
          </a:p>
          <a:p>
            <a:pPr>
              <a:buNone/>
            </a:pPr>
            <a:r>
              <a:rPr lang="en-IN" dirty="0" smtClean="0"/>
              <a:t>● Individual elements are accessed via index notation</a:t>
            </a:r>
          </a:p>
          <a:p>
            <a:pPr>
              <a:buNone/>
            </a:pPr>
            <a:r>
              <a:rPr lang="en-IN" dirty="0" smtClean="0"/>
              <a:t>	○ x[0] returns 1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○ </a:t>
            </a:r>
            <a:r>
              <a:rPr lang="en-IN" dirty="0" smtClean="0"/>
              <a:t>fruits[2] returns “orange”</a:t>
            </a:r>
          </a:p>
          <a:p>
            <a:pPr>
              <a:buNone/>
            </a:pPr>
            <a:r>
              <a:rPr lang="en-IN" dirty="0" smtClean="0"/>
              <a:t>	○ z[2] returns 3.5</a:t>
            </a:r>
          </a:p>
          <a:p>
            <a:pPr>
              <a:buNone/>
            </a:pPr>
            <a:r>
              <a:rPr lang="en-IN" dirty="0" smtClean="0"/>
              <a:t>● All elements in a list need not be of the same  type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Raj Gaurang Tiwari-CSE-1-G8-G16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571472" y="142873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● Lists can contain other lists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		○ x = [ [ 1, 2, 3], [ 4, 5, 6 ] 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		○ x[0] returns [ 1, 2, 3 ]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		○ x[0][0] returns 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● Lists support negative indices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		○ x = [ 10, 20, 30, 40 ]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		○ x[-1] returns 40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		○ x[-2] returns 30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range() function.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Raj Gaurang Tiwari-CSE-1-G8-G16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algn="just"/>
            <a:r>
              <a:rPr lang="en-IN" dirty="0" smtClean="0"/>
              <a:t>We can generate a sequence of numbers using range() function. range(10) will generate numbers from 0 to 9 (10 numbers).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We can also define the start, stop and step size as range(start, stop, </a:t>
            </a:r>
            <a:r>
              <a:rPr lang="en-IN" dirty="0" err="1" smtClean="0"/>
              <a:t>step_size</a:t>
            </a:r>
            <a:r>
              <a:rPr lang="en-IN" dirty="0" smtClean="0"/>
              <a:t>). </a:t>
            </a:r>
            <a:r>
              <a:rPr lang="en-IN" dirty="0" err="1" smtClean="0"/>
              <a:t>step_size</a:t>
            </a:r>
            <a:r>
              <a:rPr lang="en-IN" dirty="0" smtClean="0"/>
              <a:t> defaults to 1 if not provided.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Python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Raj Gaurang Tiwari-CSE-1-G8-G16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print(list(range(10))) </a:t>
            </a:r>
          </a:p>
          <a:p>
            <a:pPr>
              <a:buNone/>
            </a:pPr>
            <a:r>
              <a:rPr lang="en-IN" dirty="0" smtClean="0"/>
              <a:t>print(list(range(2, 8))) </a:t>
            </a:r>
          </a:p>
          <a:p>
            <a:pPr>
              <a:buNone/>
            </a:pPr>
            <a:r>
              <a:rPr lang="en-IN" dirty="0" smtClean="0"/>
              <a:t>print(list(range(2, 20, 3)))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u="sng" dirty="0" smtClean="0"/>
              <a:t>Output</a:t>
            </a:r>
          </a:p>
          <a:p>
            <a:pPr>
              <a:buNone/>
            </a:pPr>
            <a:r>
              <a:rPr lang="en-IN" dirty="0" smtClean="0"/>
              <a:t>[0, 1, 2, 3, 4, 5, 6, 7, 8, 9] </a:t>
            </a:r>
          </a:p>
          <a:p>
            <a:pPr>
              <a:buNone/>
            </a:pPr>
            <a:r>
              <a:rPr lang="en-IN" dirty="0" smtClean="0"/>
              <a:t>[2, 3, 4, 5, 6, 7]</a:t>
            </a:r>
          </a:p>
          <a:p>
            <a:pPr>
              <a:buNone/>
            </a:pPr>
            <a:r>
              <a:rPr lang="en-IN" dirty="0" smtClean="0"/>
              <a:t>[2, 5, 8, 11, 14, 17]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for loop in Python is used to iterate over a sequence (list, </a:t>
            </a:r>
            <a:r>
              <a:rPr lang="en-IN" dirty="0" err="1" smtClean="0"/>
              <a:t>tuple</a:t>
            </a:r>
            <a:r>
              <a:rPr lang="en-IN" dirty="0" smtClean="0"/>
              <a:t>, string) or other </a:t>
            </a:r>
            <a:r>
              <a:rPr lang="en-IN" dirty="0" err="1" smtClean="0"/>
              <a:t>iterable</a:t>
            </a:r>
            <a:r>
              <a:rPr lang="en-IN" dirty="0" smtClean="0"/>
              <a:t> objects. Iterating over a sequence is called traversal.</a:t>
            </a:r>
          </a:p>
          <a:p>
            <a:endParaRPr lang="en-IN" dirty="0" smtClean="0"/>
          </a:p>
          <a:p>
            <a:r>
              <a:rPr lang="en-IN" b="1" dirty="0" smtClean="0"/>
              <a:t>SYNTAX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for</a:t>
            </a:r>
            <a:r>
              <a:rPr lang="en-IN" dirty="0" smtClean="0"/>
              <a:t> </a:t>
            </a:r>
            <a:r>
              <a:rPr lang="en-IN" dirty="0" err="1" smtClean="0"/>
              <a:t>iterator_var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in</a:t>
            </a:r>
            <a:r>
              <a:rPr lang="en-IN" dirty="0" smtClean="0"/>
              <a:t> sequence: </a:t>
            </a:r>
          </a:p>
          <a:p>
            <a:pPr>
              <a:buNone/>
            </a:pPr>
            <a:r>
              <a:rPr lang="en-IN" dirty="0" smtClean="0"/>
              <a:t>		statements(s)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for loop structure</a:t>
            </a:r>
          </a:p>
          <a:p>
            <a:r>
              <a:rPr lang="en-IN" dirty="0" smtClean="0"/>
              <a:t>○</a:t>
            </a:r>
            <a:r>
              <a:rPr lang="en-IN" dirty="0" smtClean="0">
                <a:solidFill>
                  <a:srgbClr val="FF0000"/>
                </a:solidFill>
              </a:rPr>
              <a:t> for </a:t>
            </a:r>
            <a:r>
              <a:rPr lang="en-IN" dirty="0" smtClean="0"/>
              <a:t>keyword followed by a variable name</a:t>
            </a:r>
          </a:p>
          <a:p>
            <a:r>
              <a:rPr lang="en-IN" dirty="0" smtClean="0"/>
              <a:t>○ followed by</a:t>
            </a:r>
            <a:r>
              <a:rPr lang="en-IN" dirty="0" smtClean="0">
                <a:solidFill>
                  <a:srgbClr val="FF0000"/>
                </a:solidFill>
              </a:rPr>
              <a:t> in </a:t>
            </a:r>
            <a:r>
              <a:rPr lang="en-IN" dirty="0" smtClean="0"/>
              <a:t>keyword followed by a list-value</a:t>
            </a:r>
          </a:p>
          <a:p>
            <a:r>
              <a:rPr lang="en-IN" dirty="0" smtClean="0"/>
              <a:t>○ followed by a </a:t>
            </a:r>
            <a:r>
              <a:rPr lang="en-IN" dirty="0" smtClean="0">
                <a:solidFill>
                  <a:srgbClr val="FF0000"/>
                </a:solidFill>
              </a:rPr>
              <a:t>colon</a:t>
            </a:r>
          </a:p>
          <a:p>
            <a:r>
              <a:rPr lang="en-IN" dirty="0" smtClean="0"/>
              <a:t>○ followed by an indented block of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Control - for loop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Control - for loop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554461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fruits = [“apple”, “banana”, “mango”, “kiwi”]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for fruit in fruits:</a:t>
            </a:r>
          </a:p>
          <a:p>
            <a:pPr lvl="1">
              <a:buNone/>
            </a:pPr>
            <a:r>
              <a:rPr lang="en-IN" dirty="0" smtClean="0">
                <a:solidFill>
                  <a:srgbClr val="FF0000"/>
                </a:solidFill>
              </a:rPr>
              <a:t>print(“I got a “ + fruit)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>
              <a:solidFill>
                <a:srgbClr val="33CC33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33CC33"/>
                </a:solidFill>
              </a:rPr>
              <a:t>for </a:t>
            </a:r>
            <a:r>
              <a:rPr lang="en-IN" dirty="0" err="1" smtClean="0">
                <a:solidFill>
                  <a:srgbClr val="33CC33"/>
                </a:solidFill>
              </a:rPr>
              <a:t>i</a:t>
            </a:r>
            <a:r>
              <a:rPr lang="en-IN" dirty="0" smtClean="0">
                <a:solidFill>
                  <a:srgbClr val="33CC33"/>
                </a:solidFill>
              </a:rPr>
              <a:t> in range(0,10):</a:t>
            </a:r>
          </a:p>
          <a:p>
            <a:pPr>
              <a:buNone/>
            </a:pPr>
            <a:r>
              <a:rPr lang="en-IN" dirty="0" smtClean="0">
                <a:solidFill>
                  <a:srgbClr val="33CC33"/>
                </a:solidFill>
              </a:rPr>
              <a:t>	print(“Hello World”)</a:t>
            </a:r>
          </a:p>
          <a:p>
            <a:pPr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dirty="0" smtClean="0"/>
              <a:t># Iterating over range 0 to n-1 </a:t>
            </a:r>
          </a:p>
          <a:p>
            <a:pPr fontAlgn="base">
              <a:buNone/>
            </a:pPr>
            <a:r>
              <a:rPr lang="en-IN" dirty="0" smtClean="0"/>
              <a:t>n = 4</a:t>
            </a:r>
          </a:p>
          <a:p>
            <a:pPr fontAlgn="base">
              <a:buNone/>
            </a:pP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range(0, n): </a:t>
            </a:r>
          </a:p>
          <a:p>
            <a:pPr fontAlgn="base">
              <a:buNone/>
            </a:pPr>
            <a:r>
              <a:rPr lang="en-IN" dirty="0" smtClean="0"/>
              <a:t>    print(</a:t>
            </a:r>
            <a:r>
              <a:rPr lang="en-IN" dirty="0" err="1" smtClean="0"/>
              <a:t>i</a:t>
            </a:r>
            <a:r>
              <a:rPr lang="en-IN" dirty="0" smtClean="0"/>
              <a:t>)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 (example)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5728815</TotalTime>
  <Words>283</Words>
  <Application>Microsoft Office PowerPoint</Application>
  <PresentationFormat>On-screen Show (4:3)</PresentationFormat>
  <Paragraphs>102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Contents</vt:lpstr>
      <vt:lpstr>List</vt:lpstr>
      <vt:lpstr>List</vt:lpstr>
      <vt:lpstr>range() function.</vt:lpstr>
      <vt:lpstr>Examples</vt:lpstr>
      <vt:lpstr>Flow Control - for loop</vt:lpstr>
      <vt:lpstr>Flow Control - for loop</vt:lpstr>
      <vt:lpstr>For Loop (example)</vt:lpstr>
      <vt:lpstr>For Loop (example)</vt:lpstr>
      <vt:lpstr>Summery</vt:lpstr>
      <vt:lpstr>Slide 12</vt:lpstr>
    </vt:vector>
  </TitlesOfParts>
  <Company>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RAJ</cp:lastModifiedBy>
  <cp:revision>1462</cp:revision>
  <dcterms:created xsi:type="dcterms:W3CDTF">2010-04-09T07:36:15Z</dcterms:created>
  <dcterms:modified xsi:type="dcterms:W3CDTF">2021-09-22T19:13:44Z</dcterms:modified>
</cp:coreProperties>
</file>