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491" r:id="rId2"/>
    <p:sldId id="541" r:id="rId3"/>
    <p:sldId id="554" r:id="rId4"/>
    <p:sldId id="571" r:id="rId5"/>
    <p:sldId id="574" r:id="rId6"/>
    <p:sldId id="575" r:id="rId7"/>
    <p:sldId id="588" r:id="rId8"/>
    <p:sldId id="589" r:id="rId9"/>
    <p:sldId id="576" r:id="rId10"/>
    <p:sldId id="577" r:id="rId11"/>
    <p:sldId id="578" r:id="rId12"/>
    <p:sldId id="580" r:id="rId13"/>
    <p:sldId id="582" r:id="rId14"/>
    <p:sldId id="583" r:id="rId15"/>
    <p:sldId id="584" r:id="rId16"/>
    <p:sldId id="585" r:id="rId17"/>
    <p:sldId id="586" r:id="rId18"/>
    <p:sldId id="587" r:id="rId19"/>
    <p:sldId id="593" r:id="rId20"/>
    <p:sldId id="590" r:id="rId21"/>
    <p:sldId id="592" r:id="rId22"/>
    <p:sldId id="591" r:id="rId23"/>
    <p:sldId id="544" r:id="rId24"/>
    <p:sldId id="545" r:id="rId25"/>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872" y="-39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notesViewPr>
    <p:cSldViewPr>
      <p:cViewPr varScale="1">
        <p:scale>
          <a:sx n="43" d="100"/>
          <a:sy n="43" d="100"/>
        </p:scale>
        <p:origin x="-2982" y="-102"/>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8999B0CD-05E1-4C15-89C6-72D049A0BDAA}" type="datetimeFigureOut">
              <a:rPr lang="en-US" smtClean="0"/>
              <a:pPr/>
              <a:t>9/30/2021</a:t>
            </a:fld>
            <a:endParaRPr lang="en-IN"/>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776271E0-2528-44F4-95F6-796D6C219BE9}"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wrap="square" lIns="99075" tIns="49538" rIns="99075" bIns="49538" numCol="1" anchor="t" anchorCtr="0" compatLnSpc="1">
            <a:prstTxWarp prst="textNoShape">
              <a:avLst/>
            </a:prstTxWarp>
          </a:bodyPr>
          <a:lstStyle>
            <a:lvl1pPr>
              <a:defRPr sz="13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wrap="square" lIns="99075" tIns="49538" rIns="99075" bIns="49538" numCol="1" anchor="t" anchorCtr="0" compatLnSpc="1">
            <a:prstTxWarp prst="textNoShape">
              <a:avLst/>
            </a:prstTxWarp>
          </a:bodyPr>
          <a:lstStyle>
            <a:lvl1pPr algn="r">
              <a:defRPr sz="1300">
                <a:latin typeface="Calibri" pitchFamily="34" charset="0"/>
              </a:defRPr>
            </a:lvl1pPr>
          </a:lstStyle>
          <a:p>
            <a:fld id="{88709C98-B80A-4F28-AF74-CF08CF81A715}" type="datetime1">
              <a:rPr lang="en-US"/>
              <a:pPr/>
              <a:t>9/30/2021</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wrap="square" lIns="99075" tIns="49538" rIns="99075" bIns="49538"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wrap="square" lIns="99075" tIns="49538" rIns="99075" bIns="4953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wrap="square" lIns="99075" tIns="49538" rIns="99075" bIns="49538" numCol="1" anchor="b" anchorCtr="0" compatLnSpc="1">
            <a:prstTxWarp prst="textNoShape">
              <a:avLst/>
            </a:prstTxWarp>
          </a:bodyPr>
          <a:lstStyle>
            <a:lvl1pPr>
              <a:defRPr sz="13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a:defRPr sz="13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xmlns=""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804986" indent="-309610" eaLnBrk="0" hangingPunct="0">
              <a:defRPr>
                <a:solidFill>
                  <a:schemeClr val="tx1"/>
                </a:solidFill>
                <a:latin typeface="Verdana" panose="020B0604030504040204" pitchFamily="34" charset="0"/>
              </a:defRPr>
            </a:lvl2pPr>
            <a:lvl3pPr marL="1238441" indent="-247688" eaLnBrk="0" hangingPunct="0">
              <a:defRPr>
                <a:solidFill>
                  <a:schemeClr val="tx1"/>
                </a:solidFill>
                <a:latin typeface="Verdana" panose="020B0604030504040204" pitchFamily="34" charset="0"/>
              </a:defRPr>
            </a:lvl3pPr>
            <a:lvl4pPr marL="1733817" indent="-247688" eaLnBrk="0" hangingPunct="0">
              <a:defRPr>
                <a:solidFill>
                  <a:schemeClr val="tx1"/>
                </a:solidFill>
                <a:latin typeface="Verdana" panose="020B0604030504040204" pitchFamily="34" charset="0"/>
              </a:defRPr>
            </a:lvl4pPr>
            <a:lvl5pPr marL="2229193" indent="-247688" eaLnBrk="0" hangingPunct="0">
              <a:defRPr>
                <a:solidFill>
                  <a:schemeClr val="tx1"/>
                </a:solidFill>
                <a:latin typeface="Verdana" panose="020B0604030504040204" pitchFamily="34" charset="0"/>
              </a:defRPr>
            </a:lvl5pPr>
            <a:lvl6pPr marL="2724569" indent="-247688" eaLnBrk="0" fontAlgn="base" hangingPunct="0">
              <a:spcBef>
                <a:spcPct val="0"/>
              </a:spcBef>
              <a:spcAft>
                <a:spcPct val="0"/>
              </a:spcAft>
              <a:defRPr>
                <a:solidFill>
                  <a:schemeClr val="tx1"/>
                </a:solidFill>
                <a:latin typeface="Verdana" panose="020B0604030504040204" pitchFamily="34" charset="0"/>
              </a:defRPr>
            </a:lvl6pPr>
            <a:lvl7pPr marL="3219945" indent="-247688" eaLnBrk="0" fontAlgn="base" hangingPunct="0">
              <a:spcBef>
                <a:spcPct val="0"/>
              </a:spcBef>
              <a:spcAft>
                <a:spcPct val="0"/>
              </a:spcAft>
              <a:defRPr>
                <a:solidFill>
                  <a:schemeClr val="tx1"/>
                </a:solidFill>
                <a:latin typeface="Verdana" panose="020B0604030504040204" pitchFamily="34" charset="0"/>
              </a:defRPr>
            </a:lvl7pPr>
            <a:lvl8pPr marL="3715322" indent="-247688" eaLnBrk="0" fontAlgn="base" hangingPunct="0">
              <a:spcBef>
                <a:spcPct val="0"/>
              </a:spcBef>
              <a:spcAft>
                <a:spcPct val="0"/>
              </a:spcAft>
              <a:defRPr>
                <a:solidFill>
                  <a:schemeClr val="tx1"/>
                </a:solidFill>
                <a:latin typeface="Verdana" panose="020B0604030504040204" pitchFamily="34" charset="0"/>
              </a:defRPr>
            </a:lvl8pPr>
            <a:lvl9pPr marL="4210698" indent="-247688"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7CEFD94-2F9C-4DD9-8B1F-4147E7280462}" type="slidenum">
              <a:rPr lang="en-US" altLang="en-US"/>
              <a:pPr eaLnBrk="1" hangingPunct="1"/>
              <a:t>2</a:t>
            </a:fld>
            <a:endParaRPr lang="en-US" altLang="en-US"/>
          </a:p>
        </p:txBody>
      </p:sp>
    </p:spTree>
    <p:extLst>
      <p:ext uri="{BB962C8B-B14F-4D97-AF65-F5344CB8AC3E}">
        <p14:creationId xmlns:p14="http://schemas.microsoft.com/office/powerpoint/2010/main" xmlns="" val="64005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804986" indent="-309610" eaLnBrk="0" hangingPunct="0">
              <a:defRPr>
                <a:solidFill>
                  <a:schemeClr val="tx1"/>
                </a:solidFill>
                <a:latin typeface="Verdana" panose="020B0604030504040204" pitchFamily="34" charset="0"/>
              </a:defRPr>
            </a:lvl2pPr>
            <a:lvl3pPr marL="1238441" indent="-247688" eaLnBrk="0" hangingPunct="0">
              <a:defRPr>
                <a:solidFill>
                  <a:schemeClr val="tx1"/>
                </a:solidFill>
                <a:latin typeface="Verdana" panose="020B0604030504040204" pitchFamily="34" charset="0"/>
              </a:defRPr>
            </a:lvl3pPr>
            <a:lvl4pPr marL="1733817" indent="-247688" eaLnBrk="0" hangingPunct="0">
              <a:defRPr>
                <a:solidFill>
                  <a:schemeClr val="tx1"/>
                </a:solidFill>
                <a:latin typeface="Verdana" panose="020B0604030504040204" pitchFamily="34" charset="0"/>
              </a:defRPr>
            </a:lvl4pPr>
            <a:lvl5pPr marL="2229193" indent="-247688" eaLnBrk="0" hangingPunct="0">
              <a:defRPr>
                <a:solidFill>
                  <a:schemeClr val="tx1"/>
                </a:solidFill>
                <a:latin typeface="Verdana" panose="020B0604030504040204" pitchFamily="34" charset="0"/>
              </a:defRPr>
            </a:lvl5pPr>
            <a:lvl6pPr marL="2724569" indent="-247688" eaLnBrk="0" fontAlgn="base" hangingPunct="0">
              <a:spcBef>
                <a:spcPct val="0"/>
              </a:spcBef>
              <a:spcAft>
                <a:spcPct val="0"/>
              </a:spcAft>
              <a:defRPr>
                <a:solidFill>
                  <a:schemeClr val="tx1"/>
                </a:solidFill>
                <a:latin typeface="Verdana" panose="020B0604030504040204" pitchFamily="34" charset="0"/>
              </a:defRPr>
            </a:lvl6pPr>
            <a:lvl7pPr marL="3219945" indent="-247688" eaLnBrk="0" fontAlgn="base" hangingPunct="0">
              <a:spcBef>
                <a:spcPct val="0"/>
              </a:spcBef>
              <a:spcAft>
                <a:spcPct val="0"/>
              </a:spcAft>
              <a:defRPr>
                <a:solidFill>
                  <a:schemeClr val="tx1"/>
                </a:solidFill>
                <a:latin typeface="Verdana" panose="020B0604030504040204" pitchFamily="34" charset="0"/>
              </a:defRPr>
            </a:lvl7pPr>
            <a:lvl8pPr marL="3715322" indent="-247688" eaLnBrk="0" fontAlgn="base" hangingPunct="0">
              <a:spcBef>
                <a:spcPct val="0"/>
              </a:spcBef>
              <a:spcAft>
                <a:spcPct val="0"/>
              </a:spcAft>
              <a:defRPr>
                <a:solidFill>
                  <a:schemeClr val="tx1"/>
                </a:solidFill>
                <a:latin typeface="Verdana" panose="020B0604030504040204" pitchFamily="34" charset="0"/>
              </a:defRPr>
            </a:lvl8pPr>
            <a:lvl9pPr marL="4210698" indent="-247688"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EF3B0AC-929B-4970-8C54-6A82664B636F}" type="slidenum">
              <a:rPr lang="en-US" altLang="en-US"/>
              <a:pPr eaLnBrk="1" hangingPunct="1"/>
              <a:t>23</a:t>
            </a:fld>
            <a:endParaRPr lang="en-US" altLang="en-US"/>
          </a:p>
        </p:txBody>
      </p:sp>
    </p:spTree>
    <p:extLst>
      <p:ext uri="{BB962C8B-B14F-4D97-AF65-F5344CB8AC3E}">
        <p14:creationId xmlns:p14="http://schemas.microsoft.com/office/powerpoint/2010/main" xmlns="" val="42034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804986" indent="-309610" eaLnBrk="0" hangingPunct="0">
              <a:defRPr>
                <a:solidFill>
                  <a:schemeClr val="tx1"/>
                </a:solidFill>
                <a:latin typeface="Verdana" panose="020B0604030504040204" pitchFamily="34" charset="0"/>
              </a:defRPr>
            </a:lvl2pPr>
            <a:lvl3pPr marL="1238441" indent="-247688" eaLnBrk="0" hangingPunct="0">
              <a:defRPr>
                <a:solidFill>
                  <a:schemeClr val="tx1"/>
                </a:solidFill>
                <a:latin typeface="Verdana" panose="020B0604030504040204" pitchFamily="34" charset="0"/>
              </a:defRPr>
            </a:lvl3pPr>
            <a:lvl4pPr marL="1733817" indent="-247688" eaLnBrk="0" hangingPunct="0">
              <a:defRPr>
                <a:solidFill>
                  <a:schemeClr val="tx1"/>
                </a:solidFill>
                <a:latin typeface="Verdana" panose="020B0604030504040204" pitchFamily="34" charset="0"/>
              </a:defRPr>
            </a:lvl4pPr>
            <a:lvl5pPr marL="2229193" indent="-247688" eaLnBrk="0" hangingPunct="0">
              <a:defRPr>
                <a:solidFill>
                  <a:schemeClr val="tx1"/>
                </a:solidFill>
                <a:latin typeface="Verdana" panose="020B0604030504040204" pitchFamily="34" charset="0"/>
              </a:defRPr>
            </a:lvl5pPr>
            <a:lvl6pPr marL="2724569" indent="-247688" eaLnBrk="0" fontAlgn="base" hangingPunct="0">
              <a:spcBef>
                <a:spcPct val="0"/>
              </a:spcBef>
              <a:spcAft>
                <a:spcPct val="0"/>
              </a:spcAft>
              <a:defRPr>
                <a:solidFill>
                  <a:schemeClr val="tx1"/>
                </a:solidFill>
                <a:latin typeface="Verdana" panose="020B0604030504040204" pitchFamily="34" charset="0"/>
              </a:defRPr>
            </a:lvl6pPr>
            <a:lvl7pPr marL="3219945" indent="-247688" eaLnBrk="0" fontAlgn="base" hangingPunct="0">
              <a:spcBef>
                <a:spcPct val="0"/>
              </a:spcBef>
              <a:spcAft>
                <a:spcPct val="0"/>
              </a:spcAft>
              <a:defRPr>
                <a:solidFill>
                  <a:schemeClr val="tx1"/>
                </a:solidFill>
                <a:latin typeface="Verdana" panose="020B0604030504040204" pitchFamily="34" charset="0"/>
              </a:defRPr>
            </a:lvl7pPr>
            <a:lvl8pPr marL="3715322" indent="-247688" eaLnBrk="0" fontAlgn="base" hangingPunct="0">
              <a:spcBef>
                <a:spcPct val="0"/>
              </a:spcBef>
              <a:spcAft>
                <a:spcPct val="0"/>
              </a:spcAft>
              <a:defRPr>
                <a:solidFill>
                  <a:schemeClr val="tx1"/>
                </a:solidFill>
                <a:latin typeface="Verdana" panose="020B0604030504040204" pitchFamily="34" charset="0"/>
              </a:defRPr>
            </a:lvl8pPr>
            <a:lvl9pPr marL="4210698" indent="-247688"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6C2CE18-585A-4151-A68B-FE467C7DD404}" type="slidenum">
              <a:rPr lang="en-US" altLang="en-US"/>
              <a:pPr eaLnBrk="1" hangingPunct="1"/>
              <a:t>24</a:t>
            </a:fld>
            <a:endParaRPr lang="en-US" altLang="en-US"/>
          </a:p>
        </p:txBody>
      </p:sp>
    </p:spTree>
    <p:extLst>
      <p:ext uri="{BB962C8B-B14F-4D97-AF65-F5344CB8AC3E}">
        <p14:creationId xmlns:p14="http://schemas.microsoft.com/office/powerpoint/2010/main" xmlns="" val="144187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dirty="0" smtClean="0"/>
              <a:t>Data Structures Using C++</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Dr. Raj </a:t>
            </a:r>
            <a:r>
              <a:rPr lang="en-US" dirty="0" err="1" smtClean="0"/>
              <a:t>Gaurang</a:t>
            </a:r>
            <a:r>
              <a:rPr lang="en-US" dirty="0" smtClean="0"/>
              <a:t> Tiwari-CSE-3-G3</a:t>
            </a:r>
            <a:endParaRPr lang="en-US" dirty="0"/>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457200" y="6356351"/>
            <a:ext cx="4257676" cy="287359"/>
          </a:xfrm>
        </p:spPr>
        <p:txBody>
          <a:bodyPr/>
          <a:lstStyle>
            <a:lvl1pPr>
              <a:defRPr/>
            </a:lvl1pPr>
          </a:lstStyle>
          <a:p>
            <a:r>
              <a:rPr lang="en-US" dirty="0" smtClean="0"/>
              <a:t>Problem Solving Using Python Programming</a:t>
            </a:r>
            <a:endParaRPr lang="en-US" dirty="0"/>
          </a:p>
        </p:txBody>
      </p:sp>
      <p:sp>
        <p:nvSpPr>
          <p:cNvPr id="11" name="Footer Placeholder 4"/>
          <p:cNvSpPr>
            <a:spLocks noGrp="1"/>
          </p:cNvSpPr>
          <p:nvPr>
            <p:ph type="ftr" sz="quarter" idx="11"/>
          </p:nvPr>
        </p:nvSpPr>
        <p:spPr>
          <a:xfrm>
            <a:off x="5715008" y="6350023"/>
            <a:ext cx="2895600" cy="365125"/>
          </a:xfrm>
        </p:spPr>
        <p:txBody>
          <a:bodyPr/>
          <a:lstStyle>
            <a:lvl1pPr>
              <a:defRPr/>
            </a:lvl1pPr>
          </a:lstStyle>
          <a:p>
            <a:pPr>
              <a:defRPr/>
            </a:pPr>
            <a:r>
              <a:rPr lang="en-US" dirty="0" smtClean="0"/>
              <a:t>Dr. Raj </a:t>
            </a:r>
            <a:r>
              <a:rPr lang="en-US" dirty="0" err="1" smtClean="0"/>
              <a:t>Gaurang</a:t>
            </a:r>
            <a:r>
              <a:rPr lang="en-US" dirty="0" smtClean="0"/>
              <a:t> Tiwari-CSE-1-G9-16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15" name="Date Placeholder 29"/>
          <p:cNvSpPr>
            <a:spLocks noGrp="1"/>
          </p:cNvSpPr>
          <p:nvPr>
            <p:ph type="dt" sz="half" idx="2"/>
          </p:nvPr>
        </p:nvSpPr>
        <p:spPr>
          <a:xfrm>
            <a:off x="6727032" y="6407944"/>
            <a:ext cx="1920240" cy="365760"/>
          </a:xfrm>
          <a:prstGeom prst="rect">
            <a:avLst/>
          </a:prstGeom>
        </p:spPr>
        <p:txBody>
          <a:bodyPr/>
          <a:lstStyle>
            <a:lvl1pPr>
              <a:defRPr sz="1200">
                <a:solidFill>
                  <a:schemeClr val="tx1"/>
                </a:solidFill>
              </a:defRPr>
            </a:lvl1pPr>
            <a:extLst/>
          </a:lstStyle>
          <a:p>
            <a:fld id="{20AA0FB1-C3FF-49C1-B77A-2D10E3392D9F}" type="datetimeFigureOut">
              <a:rPr lang="en-IN" smtClean="0"/>
              <a:pPr/>
              <a:t>30-09-2021</a:t>
            </a:fld>
            <a:endParaRPr lang="en-IN" dirty="0"/>
          </a:p>
        </p:txBody>
      </p:sp>
      <p:sp>
        <p:nvSpPr>
          <p:cNvPr id="16" name="Footer Placeholder 18"/>
          <p:cNvSpPr>
            <a:spLocks noGrp="1"/>
          </p:cNvSpPr>
          <p:nvPr>
            <p:ph type="ftr" sz="quarter" idx="3"/>
          </p:nvPr>
        </p:nvSpPr>
        <p:spPr>
          <a:xfrm>
            <a:off x="4380072" y="6407944"/>
            <a:ext cx="2350681" cy="365125"/>
          </a:xfrm>
          <a:prstGeom prst="rect">
            <a:avLst/>
          </a:prstGeom>
        </p:spPr>
        <p:txBody>
          <a:bodyPr/>
          <a:lstStyle>
            <a:lvl1pPr>
              <a:defRPr sz="1200">
                <a:solidFill>
                  <a:schemeClr val="tx1"/>
                </a:solidFill>
              </a:defRPr>
            </a:lvl1pPr>
            <a:extLst/>
          </a:lstStyle>
          <a:p>
            <a:pPr algn="r"/>
            <a:r>
              <a:rPr lang="en-IN" b="1" dirty="0" smtClean="0"/>
              <a:t>© </a:t>
            </a:r>
            <a:r>
              <a:rPr lang="en-IN" dirty="0" smtClean="0"/>
              <a:t>Raj </a:t>
            </a:r>
            <a:r>
              <a:rPr lang="en-IN" dirty="0" err="1" smtClean="0"/>
              <a:t>Gauzfdsfsdrang</a:t>
            </a:r>
            <a:r>
              <a:rPr lang="en-IN" dirty="0" smtClean="0"/>
              <a:t> </a:t>
            </a:r>
            <a:r>
              <a:rPr lang="en-IN" dirty="0" err="1" smtClean="0"/>
              <a:t>Tiwari</a:t>
            </a:r>
            <a:endParaRPr lang="en-IN" dirty="0"/>
          </a:p>
        </p:txBody>
      </p:sp>
      <p:sp>
        <p:nvSpPr>
          <p:cNvPr id="17" name="Slide Number Placeholder 26"/>
          <p:cNvSpPr>
            <a:spLocks noGrp="1"/>
          </p:cNvSpPr>
          <p:nvPr>
            <p:ph type="sldNum" sz="quarter" idx="4"/>
          </p:nvPr>
        </p:nvSpPr>
        <p:spPr>
          <a:xfrm>
            <a:off x="8460432" y="6407944"/>
            <a:ext cx="552600" cy="365125"/>
          </a:xfrm>
          <a:prstGeom prst="rect">
            <a:avLst/>
          </a:prstGeom>
        </p:spPr>
        <p:txBody>
          <a:bodyPr/>
          <a:lstStyle>
            <a:lvl1pPr>
              <a:defRPr sz="1200">
                <a:solidFill>
                  <a:schemeClr val="tx1"/>
                </a:solidFill>
              </a:defRPr>
            </a:lvl1pPr>
            <a:extLst/>
          </a:lstStyle>
          <a:p>
            <a:fld id="{2ECABE0A-B352-4F60-B1B5-E135FFE09B92}" type="slidenum">
              <a:rPr lang="en-IN" smtClean="0"/>
              <a:pPr/>
              <a:t>‹#›</a:t>
            </a:fld>
            <a:endParaRPr lang="en-IN" dirty="0"/>
          </a:p>
        </p:txBody>
      </p:sp>
      <p:sp>
        <p:nvSpPr>
          <p:cNvPr id="19" name="Content Placeholder 18"/>
          <p:cNvSpPr>
            <a:spLocks noGrp="1"/>
          </p:cNvSpPr>
          <p:nvPr>
            <p:ph sz="quarter" idx="10"/>
          </p:nvPr>
        </p:nvSpPr>
        <p:spPr>
          <a:xfrm>
            <a:off x="2555776" y="494116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152400" y="6758942"/>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 id="2147484506" r:id="rId3"/>
  </p:sldLayoutIdLst>
  <p:hf hdr="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7000" b="1" dirty="0" smtClean="0">
                <a:solidFill>
                  <a:srgbClr val="3A30FA"/>
                </a:solidFill>
                <a:latin typeface="Times New Roman" pitchFamily="18" charset="0"/>
                <a:cs typeface="Times New Roman" pitchFamily="18" charset="0"/>
              </a:rPr>
              <a:t>Python Programming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7000" b="1" dirty="0" smtClean="0">
                <a:solidFill>
                  <a:srgbClr val="FF0000"/>
                </a:solidFill>
                <a:latin typeface="Times New Roman" pitchFamily="18" charset="0"/>
                <a:cs typeface="Times New Roman" pitchFamily="18" charset="0"/>
              </a:rPr>
              <a:t>Functions</a:t>
            </a:r>
            <a:endParaRPr lang="en-US" sz="8800" b="1" dirty="0">
              <a:solidFill>
                <a:srgbClr val="FF0000"/>
              </a:solidFill>
              <a:latin typeface="Times New Roman" pitchFamily="18" charset="0"/>
              <a:cs typeface="Times New Roman" pitchFamily="18" charset="0"/>
            </a:endParaRPr>
          </a:p>
        </p:txBody>
      </p:sp>
      <p:sp>
        <p:nvSpPr>
          <p:cNvPr id="5" name="TextBox 4"/>
          <p:cNvSpPr txBox="1"/>
          <p:nvPr/>
        </p:nvSpPr>
        <p:spPr>
          <a:xfrm>
            <a:off x="1905000" y="4953000"/>
            <a:ext cx="4762500"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          Dr</a:t>
            </a:r>
            <a:r>
              <a:rPr lang="en-US" sz="2400" b="1" dirty="0" smtClean="0">
                <a:latin typeface="Times New Roman" pitchFamily="18" charset="0"/>
                <a:cs typeface="Times New Roman" pitchFamily="18" charset="0"/>
              </a:rPr>
              <a:t>. Raj </a:t>
            </a:r>
            <a:r>
              <a:rPr lang="en-US" sz="2400" b="1" dirty="0" err="1" smtClean="0">
                <a:latin typeface="Times New Roman" pitchFamily="18" charset="0"/>
                <a:cs typeface="Times New Roman" pitchFamily="18" charset="0"/>
              </a:rPr>
              <a:t>Gaurang</a:t>
            </a:r>
            <a:r>
              <a:rPr lang="en-US" sz="2400" b="1" dirty="0" smtClean="0">
                <a:latin typeface="Times New Roman" pitchFamily="18" charset="0"/>
                <a:cs typeface="Times New Roman" pitchFamily="18" charset="0"/>
              </a:rPr>
              <a:t> Tiwari</a:t>
            </a:r>
            <a:endParaRPr lang="en-US" sz="2400" b="1" dirty="0">
              <a:latin typeface="Times New Roman" pitchFamily="18" charset="0"/>
              <a:cs typeface="Times New Roman" pitchFamily="18" charset="0"/>
            </a:endParaRPr>
          </a:p>
        </p:txBody>
      </p:sp>
      <p:sp>
        <p:nvSpPr>
          <p:cNvPr id="6" name="TextBox 5"/>
          <p:cNvSpPr txBox="1"/>
          <p:nvPr/>
        </p:nvSpPr>
        <p:spPr>
          <a:xfrm>
            <a:off x="1676400" y="5599331"/>
            <a:ext cx="6172200" cy="646331"/>
          </a:xfrm>
          <a:prstGeom prst="rect">
            <a:avLst/>
          </a:prstGeom>
          <a:noFill/>
        </p:spPr>
        <p:txBody>
          <a:bodyPr wrap="square" rtlCol="0">
            <a:spAutoFit/>
          </a:bodyPr>
          <a:lstStyle/>
          <a:p>
            <a:pPr algn="ctr"/>
            <a:r>
              <a:rPr lang="en-US" dirty="0" smtClean="0">
                <a:solidFill>
                  <a:srgbClr val="FF0000"/>
                </a:solidFill>
                <a:latin typeface="Times New Roman" pitchFamily="18" charset="0"/>
                <a:cs typeface="Times New Roman" pitchFamily="18" charset="0"/>
              </a:rPr>
              <a:t>Department of Computer </a:t>
            </a:r>
            <a:r>
              <a:rPr lang="en-US" dirty="0">
                <a:solidFill>
                  <a:srgbClr val="FF0000"/>
                </a:solidFill>
                <a:latin typeface="Times New Roman" pitchFamily="18" charset="0"/>
                <a:cs typeface="Times New Roman" pitchFamily="18" charset="0"/>
              </a:rPr>
              <a:t>Science and </a:t>
            </a:r>
            <a:r>
              <a:rPr lang="en-US" dirty="0" smtClean="0">
                <a:solidFill>
                  <a:srgbClr val="FF0000"/>
                </a:solidFill>
                <a:latin typeface="Times New Roman" pitchFamily="18" charset="0"/>
                <a:cs typeface="Times New Roman" pitchFamily="18" charset="0"/>
              </a:rPr>
              <a:t>Engineering</a:t>
            </a:r>
            <a:endParaRPr lang="en-US" dirty="0">
              <a:solidFill>
                <a:srgbClr val="FF0000"/>
              </a:solidFill>
              <a:latin typeface="Times New Roman" pitchFamily="18" charset="0"/>
              <a:cs typeface="Times New Roman" pitchFamily="18" charset="0"/>
            </a:endParaRPr>
          </a:p>
          <a:p>
            <a:pPr algn="ctr"/>
            <a:r>
              <a:rPr lang="en-US" dirty="0">
                <a:solidFill>
                  <a:srgbClr val="FF0000"/>
                </a:solidFill>
                <a:latin typeface="Times New Roman" pitchFamily="18" charset="0"/>
                <a:cs typeface="Times New Roman" pitchFamily="18" charset="0"/>
              </a:rPr>
              <a:t>Chitkara University, Punjab</a:t>
            </a:r>
          </a:p>
        </p:txBody>
      </p:sp>
      <p:sp>
        <p:nvSpPr>
          <p:cNvPr id="4" name="Slide Number Placeholder 3"/>
          <p:cNvSpPr>
            <a:spLocks noGrp="1"/>
          </p:cNvSpPr>
          <p:nvPr>
            <p:ph type="sldNum" sz="quarter" idx="4294967295"/>
          </p:nvPr>
        </p:nvSpPr>
        <p:spPr>
          <a:xfrm>
            <a:off x="6553200" y="6356350"/>
            <a:ext cx="2133600" cy="365125"/>
          </a:xfrm>
        </p:spPr>
        <p:txBody>
          <a:bodyPr/>
          <a:lstStyle/>
          <a:p>
            <a:fld id="{8BD8F058-9003-4658-AA47-7D4800AF7EA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def </a:t>
            </a:r>
            <a:r>
              <a:rPr lang="en-IN" dirty="0" err="1" smtClean="0"/>
              <a:t>myfunction</a:t>
            </a:r>
            <a:r>
              <a:rPr lang="en-IN" dirty="0" smtClean="0"/>
              <a:t>(food):</a:t>
            </a:r>
            <a:br>
              <a:rPr lang="en-IN" dirty="0" smtClean="0"/>
            </a:br>
            <a:r>
              <a:rPr lang="en-IN" dirty="0" smtClean="0"/>
              <a:t>  for x in food:</a:t>
            </a:r>
            <a:br>
              <a:rPr lang="en-IN" dirty="0" smtClean="0"/>
            </a:br>
            <a:r>
              <a:rPr lang="en-IN" dirty="0" smtClean="0"/>
              <a:t>    	print(x)</a:t>
            </a:r>
            <a:br>
              <a:rPr lang="en-IN" dirty="0" smtClean="0"/>
            </a:br>
            <a:r>
              <a:rPr lang="en-IN" dirty="0" smtClean="0"/>
              <a:t/>
            </a:r>
            <a:br>
              <a:rPr lang="en-IN" dirty="0" smtClean="0"/>
            </a:br>
            <a:r>
              <a:rPr lang="en-IN" dirty="0" smtClean="0"/>
              <a:t>fruits = ["apple", "banana", "cherry"]</a:t>
            </a:r>
            <a:br>
              <a:rPr lang="en-IN" dirty="0" smtClean="0"/>
            </a:br>
            <a:r>
              <a:rPr lang="en-IN" dirty="0" smtClean="0"/>
              <a:t/>
            </a:r>
            <a:br>
              <a:rPr lang="en-IN" dirty="0" smtClean="0"/>
            </a:br>
            <a:r>
              <a:rPr lang="en-IN" dirty="0" err="1" smtClean="0"/>
              <a:t>myfunction</a:t>
            </a:r>
            <a:r>
              <a:rPr lang="en-IN" dirty="0" smtClean="0"/>
              <a:t>(fruits)</a:t>
            </a:r>
            <a:endParaRPr lang="en-IN" dirty="0">
              <a:solidFill>
                <a:srgbClr val="C00000"/>
              </a:solidFill>
            </a:endParaRPr>
          </a:p>
        </p:txBody>
      </p:sp>
      <p:sp>
        <p:nvSpPr>
          <p:cNvPr id="3" name="Title 2"/>
          <p:cNvSpPr>
            <a:spLocks noGrp="1"/>
          </p:cNvSpPr>
          <p:nvPr>
            <p:ph type="title"/>
          </p:nvPr>
        </p:nvSpPr>
        <p:spPr/>
        <p:txBody>
          <a:bodyPr/>
          <a:lstStyle/>
          <a:p>
            <a:r>
              <a:rPr lang="en-IN" b="0" dirty="0" smtClean="0"/>
              <a:t>Passing a List as an Argument</a:t>
            </a:r>
            <a:endParaRPr lang="en-IN" b="0" dirty="0"/>
          </a:p>
        </p:txBody>
      </p:sp>
      <p:sp>
        <p:nvSpPr>
          <p:cNvPr id="4"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5"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Arguments from a function call are matched to parameters in function definition from left to right</a:t>
            </a:r>
          </a:p>
          <a:p>
            <a:r>
              <a:rPr lang="en-IN" dirty="0" smtClean="0"/>
              <a:t>The number of arguments passed should be same as the number of parameters defined in the function</a:t>
            </a:r>
            <a:endParaRPr lang="en-IN" dirty="0"/>
          </a:p>
        </p:txBody>
      </p:sp>
      <p:sp>
        <p:nvSpPr>
          <p:cNvPr id="3" name="Title 2"/>
          <p:cNvSpPr>
            <a:spLocks noGrp="1"/>
          </p:cNvSpPr>
          <p:nvPr>
            <p:ph type="title"/>
          </p:nvPr>
        </p:nvSpPr>
        <p:spPr/>
        <p:txBody>
          <a:bodyPr/>
          <a:lstStyle/>
          <a:p>
            <a:r>
              <a:rPr lang="en-IN" dirty="0" smtClean="0"/>
              <a:t>Function - Argument matching</a:t>
            </a:r>
            <a:endParaRPr lang="en-IN" dirty="0"/>
          </a:p>
        </p:txBody>
      </p:sp>
      <p:sp>
        <p:nvSpPr>
          <p:cNvPr id="4"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5"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1000" y="990600"/>
            <a:ext cx="8763000" cy="381000"/>
          </a:xfrm>
          <a:prstGeom prst="rect">
            <a:avLst/>
          </a:prstGeom>
          <a:solidFill>
            <a:schemeClr val="bg1"/>
          </a:solidFill>
          <a:ln w="9525" algn="ctr">
            <a:noFill/>
            <a:round/>
            <a:headEnd/>
            <a:tailEnd/>
          </a:ln>
        </p:spPr>
        <p:txBody>
          <a:bodyPr/>
          <a:lstStyle/>
          <a:p>
            <a:endParaRPr lang="en-US"/>
          </a:p>
        </p:txBody>
      </p:sp>
      <p:sp>
        <p:nvSpPr>
          <p:cNvPr id="9219" name="Content Placeholder 4"/>
          <p:cNvSpPr>
            <a:spLocks noGrp="1"/>
          </p:cNvSpPr>
          <p:nvPr>
            <p:ph idx="1"/>
          </p:nvPr>
        </p:nvSpPr>
        <p:spPr>
          <a:xfrm>
            <a:off x="428596" y="990600"/>
            <a:ext cx="8715404" cy="5867400"/>
          </a:xfrm>
        </p:spPr>
        <p:txBody>
          <a:bodyPr/>
          <a:lstStyle/>
          <a:p>
            <a:pPr>
              <a:buFontTx/>
              <a:buNone/>
            </a:pPr>
            <a:r>
              <a:rPr lang="en-US" sz="2800" dirty="0" smtClean="0"/>
              <a:t>	A function by using the following types of formal arguments::</a:t>
            </a:r>
          </a:p>
          <a:p>
            <a:pPr>
              <a:buFontTx/>
              <a:buNone/>
            </a:pPr>
            <a:endParaRPr lang="en-US" sz="2800" dirty="0" smtClean="0"/>
          </a:p>
          <a:p>
            <a:pPr lvl="1"/>
            <a:r>
              <a:rPr lang="en-US" sz="2800" dirty="0" smtClean="0"/>
              <a:t>Required arguments</a:t>
            </a:r>
          </a:p>
          <a:p>
            <a:pPr lvl="1"/>
            <a:r>
              <a:rPr lang="en-US" sz="2800" dirty="0" smtClean="0"/>
              <a:t>Keyword arguments</a:t>
            </a:r>
          </a:p>
          <a:p>
            <a:pPr lvl="1"/>
            <a:r>
              <a:rPr lang="en-US" sz="2800" dirty="0" smtClean="0"/>
              <a:t>Default arguments</a:t>
            </a:r>
          </a:p>
          <a:p>
            <a:pPr lvl="1"/>
            <a:r>
              <a:rPr lang="en-US" sz="2800" dirty="0" smtClean="0"/>
              <a:t>Variable-length arguments</a:t>
            </a:r>
          </a:p>
        </p:txBody>
      </p:sp>
      <p:sp>
        <p:nvSpPr>
          <p:cNvPr id="4" name="Title 2"/>
          <p:cNvSpPr>
            <a:spLocks noGrp="1"/>
          </p:cNvSpPr>
          <p:nvPr>
            <p:ph type="title"/>
          </p:nvPr>
        </p:nvSpPr>
        <p:spPr>
          <a:xfrm>
            <a:off x="0" y="0"/>
            <a:ext cx="6477000" cy="838200"/>
          </a:xfrm>
        </p:spPr>
        <p:txBody>
          <a:bodyPr/>
          <a:lstStyle/>
          <a:p>
            <a:r>
              <a:rPr lang="en-US" b="1" dirty="0" smtClean="0"/>
              <a:t>Function Arguments:</a:t>
            </a:r>
          </a:p>
        </p:txBody>
      </p:sp>
      <p:sp>
        <p:nvSpPr>
          <p:cNvPr id="5" name="Date Placeholder 3"/>
          <p:cNvSpPr>
            <a:spLocks noGrp="1"/>
          </p:cNvSpPr>
          <p:nvPr>
            <p:ph type="dt" sz="half" idx="10"/>
          </p:nvPr>
        </p:nvSpPr>
        <p:spPr>
          <a:xfrm>
            <a:off x="457200" y="6356351"/>
            <a:ext cx="4257676" cy="287359"/>
          </a:xfrm>
        </p:spPr>
        <p:txBody>
          <a:bodyPr/>
          <a:lstStyle/>
          <a:p>
            <a:r>
              <a:rPr lang="en-US" dirty="0" smtClean="0"/>
              <a:t>Problem Solving Using Python Programming</a:t>
            </a:r>
            <a:endParaRPr lang="en-US" dirty="0"/>
          </a:p>
        </p:txBody>
      </p:sp>
      <p:sp>
        <p:nvSpPr>
          <p:cNvPr id="6" name="Footer Placeholder 4"/>
          <p:cNvSpPr>
            <a:spLocks noGrp="1"/>
          </p:cNvSpPr>
          <p:nvPr>
            <p:ph type="ftr" sz="quarter" idx="11"/>
          </p:nvPr>
        </p:nvSpPr>
        <p:spPr>
          <a:xfrm>
            <a:off x="5715008" y="6350023"/>
            <a:ext cx="2895600" cy="365125"/>
          </a:xfrm>
        </p:spPr>
        <p:txBody>
          <a:bodyPr/>
          <a:lstStyle/>
          <a:p>
            <a:pPr>
              <a:defRPr/>
            </a:pPr>
            <a:r>
              <a:rPr lang="en-US" dirty="0" smtClean="0"/>
              <a:t>Dr. Raj </a:t>
            </a:r>
            <a:r>
              <a:rPr lang="en-US" dirty="0" err="1" smtClean="0"/>
              <a:t>Gaurang</a:t>
            </a:r>
            <a:r>
              <a:rPr lang="en-US" dirty="0" smtClean="0"/>
              <a:t> Tiwari-CSE-1-G9-16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Required arguments</a:t>
            </a:r>
            <a:endParaRPr lang="en-IN" dirty="0"/>
          </a:p>
        </p:txBody>
      </p:sp>
      <p:sp>
        <p:nvSpPr>
          <p:cNvPr id="3" name="Content Placeholder 2"/>
          <p:cNvSpPr>
            <a:spLocks noGrp="1"/>
          </p:cNvSpPr>
          <p:nvPr>
            <p:ph idx="1"/>
          </p:nvPr>
        </p:nvSpPr>
        <p:spPr/>
        <p:txBody>
          <a:bodyPr/>
          <a:lstStyle/>
          <a:p>
            <a:r>
              <a:rPr lang="en-US" sz="1800" dirty="0" smtClean="0"/>
              <a:t>Required arguments are the arguments passed to a function in correct positional order. </a:t>
            </a:r>
          </a:p>
          <a:p>
            <a:pPr lvl="1">
              <a:buFontTx/>
              <a:buNone/>
            </a:pPr>
            <a:r>
              <a:rPr lang="en-US" sz="1800" dirty="0" smtClean="0">
                <a:latin typeface="Courier New" pitchFamily="49" charset="0"/>
                <a:cs typeface="Courier New" pitchFamily="49" charset="0"/>
              </a:rPr>
              <a:t>def </a:t>
            </a:r>
            <a:r>
              <a:rPr lang="en-US" sz="1800" dirty="0" err="1" smtClean="0">
                <a:latin typeface="Courier New" pitchFamily="49" charset="0"/>
                <a:cs typeface="Courier New" pitchFamily="49" charset="0"/>
              </a:rPr>
              <a:t>printme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str</a:t>
            </a:r>
            <a:r>
              <a:rPr lang="en-US" sz="1800" dirty="0" smtClean="0">
                <a:latin typeface="Courier New" pitchFamily="49" charset="0"/>
                <a:cs typeface="Courier New" pitchFamily="49" charset="0"/>
              </a:rPr>
              <a:t> ): "This prints a passed string" </a:t>
            </a:r>
          </a:p>
          <a:p>
            <a:pPr lvl="1">
              <a:buFontTx/>
              <a:buNone/>
            </a:pPr>
            <a:r>
              <a:rPr lang="en-US" sz="1800" dirty="0" smtClean="0">
                <a:latin typeface="Courier New" pitchFamily="49" charset="0"/>
                <a:cs typeface="Courier New" pitchFamily="49" charset="0"/>
              </a:rPr>
              <a:t>	print </a:t>
            </a:r>
            <a:r>
              <a:rPr lang="en-US" sz="1800" dirty="0" err="1" smtClean="0">
                <a:latin typeface="Courier New" pitchFamily="49" charset="0"/>
                <a:cs typeface="Courier New" pitchFamily="49" charset="0"/>
              </a:rPr>
              <a:t>str</a:t>
            </a:r>
            <a:r>
              <a:rPr lang="en-US" sz="1800" dirty="0" smtClean="0">
                <a:latin typeface="Courier New" pitchFamily="49" charset="0"/>
                <a:cs typeface="Courier New" pitchFamily="49" charset="0"/>
              </a:rPr>
              <a:t>; </a:t>
            </a:r>
          </a:p>
          <a:p>
            <a:pPr lvl="1">
              <a:buFontTx/>
              <a:buNone/>
            </a:pPr>
            <a:endParaRPr lang="en-US" sz="1800" dirty="0" smtClean="0">
              <a:latin typeface="Courier New" pitchFamily="49" charset="0"/>
              <a:cs typeface="Courier New" pitchFamily="49" charset="0"/>
            </a:endParaRPr>
          </a:p>
          <a:p>
            <a:pPr lvl="1">
              <a:buFontTx/>
              <a:buNone/>
            </a:pPr>
            <a:r>
              <a:rPr lang="en-US" sz="1800" dirty="0" err="1" smtClean="0">
                <a:latin typeface="Courier New" pitchFamily="49" charset="0"/>
                <a:cs typeface="Courier New" pitchFamily="49" charset="0"/>
              </a:rPr>
              <a:t>printme</a:t>
            </a:r>
            <a:r>
              <a:rPr lang="en-US" sz="1800" dirty="0" smtClean="0">
                <a:latin typeface="Courier New" pitchFamily="49" charset="0"/>
                <a:cs typeface="Courier New" pitchFamily="49" charset="0"/>
              </a:rPr>
              <a:t>(); </a:t>
            </a:r>
          </a:p>
          <a:p>
            <a:pPr lvl="1">
              <a:buFontTx/>
              <a:buNone/>
            </a:pPr>
            <a:endParaRPr lang="en-US" sz="1800" dirty="0" smtClean="0">
              <a:latin typeface="Courier New" pitchFamily="49" charset="0"/>
              <a:cs typeface="Courier New" pitchFamily="49" charset="0"/>
            </a:endParaRPr>
          </a:p>
          <a:p>
            <a:pPr lvl="1">
              <a:buFontTx/>
              <a:buNone/>
            </a:pPr>
            <a:endParaRPr lang="en-US" sz="1800" dirty="0" smtClean="0">
              <a:latin typeface="Courier New" pitchFamily="49" charset="0"/>
              <a:cs typeface="Courier New" pitchFamily="49" charset="0"/>
            </a:endParaRPr>
          </a:p>
          <a:p>
            <a:r>
              <a:rPr lang="en-US" sz="1800" dirty="0" smtClean="0"/>
              <a:t>This would produce following result:</a:t>
            </a:r>
          </a:p>
          <a:p>
            <a:pPr lvl="1">
              <a:buFontTx/>
              <a:buNone/>
            </a:pPr>
            <a:r>
              <a:rPr lang="en-US" sz="1800" b="1" dirty="0" err="1" smtClean="0">
                <a:solidFill>
                  <a:srgbClr val="FF0000"/>
                </a:solidFill>
                <a:latin typeface="Courier New" pitchFamily="49" charset="0"/>
                <a:cs typeface="Courier New" pitchFamily="49" charset="0"/>
              </a:rPr>
              <a:t>TypeError</a:t>
            </a:r>
            <a:r>
              <a:rPr lang="en-US" sz="1800" b="1" dirty="0" smtClean="0">
                <a:solidFill>
                  <a:srgbClr val="FF0000"/>
                </a:solidFill>
                <a:latin typeface="Courier New" pitchFamily="49" charset="0"/>
                <a:cs typeface="Courier New" pitchFamily="49" charset="0"/>
              </a:rPr>
              <a:t>: </a:t>
            </a:r>
            <a:r>
              <a:rPr lang="en-US" sz="1800" b="1" dirty="0" err="1" smtClean="0">
                <a:solidFill>
                  <a:srgbClr val="FF0000"/>
                </a:solidFill>
                <a:latin typeface="Courier New" pitchFamily="49" charset="0"/>
                <a:cs typeface="Courier New" pitchFamily="49" charset="0"/>
              </a:rPr>
              <a:t>printme</a:t>
            </a:r>
            <a:r>
              <a:rPr lang="en-US" sz="1800" b="1" dirty="0" smtClean="0">
                <a:solidFill>
                  <a:srgbClr val="FF0000"/>
                </a:solidFill>
                <a:latin typeface="Courier New" pitchFamily="49" charset="0"/>
                <a:cs typeface="Courier New" pitchFamily="49" charset="0"/>
              </a:rPr>
              <a:t>() takes exactly 1 argument (0 given) </a:t>
            </a:r>
          </a:p>
          <a:p>
            <a:endParaRPr lang="en-IN" dirty="0"/>
          </a:p>
        </p:txBody>
      </p:sp>
      <p:sp>
        <p:nvSpPr>
          <p:cNvPr id="4" name="Date Placeholder 3"/>
          <p:cNvSpPr>
            <a:spLocks noGrp="1"/>
          </p:cNvSpPr>
          <p:nvPr>
            <p:ph type="dt" sz="half" idx="10"/>
          </p:nvPr>
        </p:nvSpPr>
        <p:spPr/>
        <p:txBody>
          <a:bodyPr/>
          <a:lstStyle/>
          <a:p>
            <a:r>
              <a:rPr lang="en-US" dirty="0"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dirty="0" smtClean="0"/>
              <a:t>Dr. Raj </a:t>
            </a:r>
            <a:r>
              <a:rPr lang="en-US" dirty="0" err="1" smtClean="0"/>
              <a:t>Gaurang</a:t>
            </a:r>
            <a:r>
              <a:rPr lang="en-US" dirty="0" smtClean="0"/>
              <a:t> Tiwari-CSE-1-G9-16</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0" y="1066800"/>
            <a:ext cx="8839200" cy="304800"/>
          </a:xfrm>
          <a:prstGeom prst="rect">
            <a:avLst/>
          </a:prstGeom>
          <a:solidFill>
            <a:schemeClr val="bg1"/>
          </a:solidFill>
          <a:ln w="9525" algn="ctr">
            <a:noFill/>
            <a:round/>
            <a:headEnd/>
            <a:tailEnd/>
          </a:ln>
        </p:spPr>
        <p:txBody>
          <a:bodyPr/>
          <a:lstStyle/>
          <a:p>
            <a:endParaRPr lang="en-US"/>
          </a:p>
        </p:txBody>
      </p:sp>
      <p:sp>
        <p:nvSpPr>
          <p:cNvPr id="10243" name="Content Placeholder 4"/>
          <p:cNvSpPr>
            <a:spLocks noGrp="1"/>
          </p:cNvSpPr>
          <p:nvPr>
            <p:ph idx="1"/>
          </p:nvPr>
        </p:nvSpPr>
        <p:spPr>
          <a:xfrm>
            <a:off x="571472" y="990600"/>
            <a:ext cx="8153400" cy="5867400"/>
          </a:xfrm>
        </p:spPr>
        <p:txBody>
          <a:bodyPr/>
          <a:lstStyle/>
          <a:p>
            <a:r>
              <a:rPr lang="en-US" sz="2800" dirty="0" smtClean="0"/>
              <a:t>Keyword arguments are related to the function calls. When you use keyword arguments in a function call, the caller identifies the arguments by the parameter name.</a:t>
            </a:r>
          </a:p>
          <a:p>
            <a:r>
              <a:rPr lang="en-US" sz="2800" dirty="0" smtClean="0"/>
              <a:t>This allows you to skip arguments or place them out of order because the Python interpreter is able to use the keywords provided to match the values with parameters.</a:t>
            </a:r>
          </a:p>
        </p:txBody>
      </p:sp>
      <p:sp>
        <p:nvSpPr>
          <p:cNvPr id="4" name="Title 1"/>
          <p:cNvSpPr>
            <a:spLocks noGrp="1"/>
          </p:cNvSpPr>
          <p:nvPr>
            <p:ph type="title"/>
          </p:nvPr>
        </p:nvSpPr>
        <p:spPr>
          <a:xfrm>
            <a:off x="0" y="0"/>
            <a:ext cx="6477000" cy="838200"/>
          </a:xfrm>
        </p:spPr>
        <p:txBody>
          <a:bodyPr/>
          <a:lstStyle/>
          <a:p>
            <a:r>
              <a:rPr lang="en-US" b="1" dirty="0" smtClean="0"/>
              <a:t>Keyword arguments</a:t>
            </a:r>
          </a:p>
        </p:txBody>
      </p:sp>
      <p:sp>
        <p:nvSpPr>
          <p:cNvPr id="5" name="Date Placeholder 3"/>
          <p:cNvSpPr>
            <a:spLocks noGrp="1"/>
          </p:cNvSpPr>
          <p:nvPr>
            <p:ph type="dt" sz="half" idx="10"/>
          </p:nvPr>
        </p:nvSpPr>
        <p:spPr>
          <a:xfrm>
            <a:off x="457200" y="6356351"/>
            <a:ext cx="4257676" cy="287359"/>
          </a:xfrm>
        </p:spPr>
        <p:txBody>
          <a:bodyPr/>
          <a:lstStyle/>
          <a:p>
            <a:r>
              <a:rPr lang="en-US" dirty="0" smtClean="0"/>
              <a:t>Problem Solving Using Python Programming</a:t>
            </a:r>
            <a:endParaRPr lang="en-US" dirty="0"/>
          </a:p>
        </p:txBody>
      </p:sp>
      <p:sp>
        <p:nvSpPr>
          <p:cNvPr id="6" name="Footer Placeholder 4"/>
          <p:cNvSpPr>
            <a:spLocks noGrp="1"/>
          </p:cNvSpPr>
          <p:nvPr>
            <p:ph type="ftr" sz="quarter" idx="11"/>
          </p:nvPr>
        </p:nvSpPr>
        <p:spPr>
          <a:xfrm>
            <a:off x="5715008" y="6350023"/>
            <a:ext cx="2895600" cy="365125"/>
          </a:xfrm>
        </p:spPr>
        <p:txBody>
          <a:bodyPr/>
          <a:lstStyle/>
          <a:p>
            <a:pPr>
              <a:defRPr/>
            </a:pPr>
            <a:r>
              <a:rPr lang="en-US" dirty="0" smtClean="0"/>
              <a:t>Dr. Raj </a:t>
            </a:r>
            <a:r>
              <a:rPr lang="en-US" dirty="0" err="1" smtClean="0"/>
              <a:t>Gaurang</a:t>
            </a:r>
            <a:r>
              <a:rPr lang="en-US" dirty="0" smtClean="0"/>
              <a:t> Tiwari-CSE-1-G9-16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sz="2400" dirty="0" smtClean="0"/>
              <a:t>Following example gives more clear picture. Note, here order of the parameter does not matter:</a:t>
            </a:r>
          </a:p>
          <a:p>
            <a:pPr lvl="1">
              <a:buFontTx/>
              <a:buNone/>
            </a:pPr>
            <a:r>
              <a:rPr lang="en-US" sz="2000" dirty="0" smtClean="0">
                <a:latin typeface="Courier New" pitchFamily="49" charset="0"/>
                <a:cs typeface="Courier New" pitchFamily="49" charset="0"/>
              </a:rPr>
              <a:t>def </a:t>
            </a:r>
            <a:r>
              <a:rPr lang="en-US" sz="2000" dirty="0" err="1" smtClean="0">
                <a:latin typeface="Courier New" pitchFamily="49" charset="0"/>
                <a:cs typeface="Courier New" pitchFamily="49" charset="0"/>
              </a:rPr>
              <a:t>printinfo</a:t>
            </a:r>
            <a:r>
              <a:rPr lang="en-US" sz="2000" dirty="0" smtClean="0">
                <a:latin typeface="Courier New" pitchFamily="49" charset="0"/>
                <a:cs typeface="Courier New" pitchFamily="49" charset="0"/>
              </a:rPr>
              <a:t>( name, age ): "Test function" </a:t>
            </a:r>
          </a:p>
          <a:p>
            <a:pPr lvl="1">
              <a:buFontTx/>
              <a:buNone/>
            </a:pPr>
            <a:r>
              <a:rPr lang="en-US" sz="2000" dirty="0" smtClean="0">
                <a:latin typeface="Courier New" pitchFamily="49" charset="0"/>
                <a:cs typeface="Courier New" pitchFamily="49" charset="0"/>
              </a:rPr>
              <a:t>	print "Name: ", name; </a:t>
            </a:r>
          </a:p>
          <a:p>
            <a:pPr lvl="1">
              <a:buFontTx/>
              <a:buNone/>
            </a:pPr>
            <a:r>
              <a:rPr lang="en-US" sz="2000" dirty="0" smtClean="0">
                <a:latin typeface="Courier New" pitchFamily="49" charset="0"/>
                <a:cs typeface="Courier New" pitchFamily="49" charset="0"/>
              </a:rPr>
              <a:t>	print "Age ", age; </a:t>
            </a:r>
          </a:p>
          <a:p>
            <a:pPr>
              <a:buFontTx/>
              <a:buNone/>
            </a:pPr>
            <a:endParaRPr lang="en-US" sz="2000" dirty="0" smtClean="0">
              <a:latin typeface="Courier New" pitchFamily="49" charset="0"/>
              <a:cs typeface="Courier New" pitchFamily="49" charset="0"/>
            </a:endParaRP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printinfo</a:t>
            </a:r>
            <a:r>
              <a:rPr lang="en-US" sz="2000" dirty="0" smtClean="0">
                <a:latin typeface="Courier New" pitchFamily="49" charset="0"/>
                <a:cs typeface="Courier New" pitchFamily="49" charset="0"/>
              </a:rPr>
              <a:t>( age=50, name="</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 </a:t>
            </a:r>
          </a:p>
          <a:p>
            <a:r>
              <a:rPr lang="en-US" sz="2000" dirty="0" smtClean="0"/>
              <a:t>This would produce following result:</a:t>
            </a:r>
          </a:p>
          <a:p>
            <a:pPr lvl="1">
              <a:buFontTx/>
              <a:buNone/>
            </a:pPr>
            <a:r>
              <a:rPr lang="en-US" sz="2000" dirty="0" smtClean="0">
                <a:latin typeface="Courier New" pitchFamily="49" charset="0"/>
                <a:cs typeface="Courier New" pitchFamily="49" charset="0"/>
              </a:rPr>
              <a:t>Name: </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Age 50 </a:t>
            </a:r>
          </a:p>
          <a:p>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arguments</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
        <p:nvSpPr>
          <p:cNvPr id="6" name="Content Placeholder 2"/>
          <p:cNvSpPr>
            <a:spLocks noGrp="1"/>
          </p:cNvSpPr>
          <p:nvPr>
            <p:ph idx="1"/>
          </p:nvPr>
        </p:nvSpPr>
        <p:spPr>
          <a:xfrm>
            <a:off x="428596" y="1071546"/>
            <a:ext cx="8229600" cy="4525963"/>
          </a:xfrm>
        </p:spPr>
        <p:txBody>
          <a:bodyPr/>
          <a:lstStyle/>
          <a:p>
            <a:r>
              <a:rPr lang="en-US" sz="2000" dirty="0" smtClean="0"/>
              <a:t>A default argument is an argument that assumes a default value if a value is not provided in the function call for that argument.</a:t>
            </a:r>
          </a:p>
          <a:p>
            <a:r>
              <a:rPr lang="en-US" sz="2000" dirty="0" smtClean="0"/>
              <a:t>Following example gives idea on default arguments, it would print default age if it is not passed:</a:t>
            </a:r>
          </a:p>
          <a:p>
            <a:pPr lvl="1">
              <a:buFontTx/>
              <a:buNone/>
            </a:pPr>
            <a:r>
              <a:rPr lang="en-US" sz="2000" dirty="0" smtClean="0">
                <a:latin typeface="Courier New" pitchFamily="49" charset="0"/>
                <a:cs typeface="Courier New" pitchFamily="49" charset="0"/>
              </a:rPr>
              <a:t>def </a:t>
            </a:r>
            <a:r>
              <a:rPr lang="en-US" sz="2000" dirty="0" err="1" smtClean="0">
                <a:latin typeface="Courier New" pitchFamily="49" charset="0"/>
                <a:cs typeface="Courier New" pitchFamily="49" charset="0"/>
              </a:rPr>
              <a:t>printinfo</a:t>
            </a:r>
            <a:r>
              <a:rPr lang="en-US" sz="2000" dirty="0" smtClean="0">
                <a:latin typeface="Courier New" pitchFamily="49" charset="0"/>
                <a:cs typeface="Courier New" pitchFamily="49" charset="0"/>
              </a:rPr>
              <a:t>( name, age = 35 ): “Test function" </a:t>
            </a:r>
          </a:p>
          <a:p>
            <a:pPr lvl="1">
              <a:buFontTx/>
              <a:buNone/>
            </a:pPr>
            <a:r>
              <a:rPr lang="en-US" sz="2000" dirty="0" smtClean="0">
                <a:latin typeface="Courier New" pitchFamily="49" charset="0"/>
                <a:cs typeface="Courier New" pitchFamily="49" charset="0"/>
              </a:rPr>
              <a:t>	print "Name: ", name; </a:t>
            </a:r>
          </a:p>
          <a:p>
            <a:pPr lvl="1">
              <a:buFontTx/>
              <a:buNone/>
            </a:pPr>
            <a:r>
              <a:rPr lang="en-US" sz="2000" dirty="0" smtClean="0">
                <a:latin typeface="Courier New" pitchFamily="49" charset="0"/>
                <a:cs typeface="Courier New" pitchFamily="49" charset="0"/>
              </a:rPr>
              <a:t>	print "Age ", age; </a:t>
            </a:r>
          </a:p>
          <a:p>
            <a:pPr lvl="1">
              <a:buFontTx/>
              <a:buNone/>
            </a:pPr>
            <a:endParaRPr lang="en-US" sz="2000" dirty="0" smtClean="0">
              <a:latin typeface="Courier New" pitchFamily="49" charset="0"/>
              <a:cs typeface="Courier New" pitchFamily="49" charset="0"/>
            </a:endParaRPr>
          </a:p>
          <a:p>
            <a:pPr lvl="1">
              <a:buFontTx/>
              <a:buNone/>
            </a:pPr>
            <a:r>
              <a:rPr lang="en-US" sz="2000" dirty="0" err="1" smtClean="0">
                <a:latin typeface="Courier New" pitchFamily="49" charset="0"/>
                <a:cs typeface="Courier New" pitchFamily="49" charset="0"/>
              </a:rPr>
              <a:t>printinfo</a:t>
            </a:r>
            <a:r>
              <a:rPr lang="en-US" sz="2000" dirty="0" smtClean="0">
                <a:latin typeface="Courier New" pitchFamily="49" charset="0"/>
                <a:cs typeface="Courier New" pitchFamily="49" charset="0"/>
              </a:rPr>
              <a:t>( age=50, name="</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 </a:t>
            </a:r>
          </a:p>
          <a:p>
            <a:pPr lvl="1">
              <a:buFontTx/>
              <a:buNone/>
            </a:pPr>
            <a:r>
              <a:rPr lang="en-US" sz="2000" dirty="0" err="1" smtClean="0">
                <a:latin typeface="Courier New" pitchFamily="49" charset="0"/>
                <a:cs typeface="Courier New" pitchFamily="49" charset="0"/>
              </a:rPr>
              <a:t>printinfo</a:t>
            </a:r>
            <a:r>
              <a:rPr lang="en-US" sz="2000" dirty="0" smtClean="0">
                <a:latin typeface="Courier New" pitchFamily="49" charset="0"/>
                <a:cs typeface="Courier New" pitchFamily="49" charset="0"/>
              </a:rPr>
              <a:t>( name="</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 </a:t>
            </a:r>
          </a:p>
          <a:p>
            <a:pPr lvl="1">
              <a:buFontTx/>
              <a:buNone/>
            </a:pPr>
            <a:endParaRPr lang="en-US" sz="2000" dirty="0" smtClean="0">
              <a:latin typeface="Courier New" pitchFamily="49" charset="0"/>
              <a:cs typeface="Courier New" pitchFamily="49" charset="0"/>
            </a:endParaRPr>
          </a:p>
          <a:p>
            <a:r>
              <a:rPr lang="en-US" sz="2000" dirty="0" smtClean="0"/>
              <a:t>This would produce following result:</a:t>
            </a:r>
          </a:p>
          <a:p>
            <a:pPr lvl="1">
              <a:buFontTx/>
              <a:buNone/>
            </a:pPr>
            <a:r>
              <a:rPr lang="en-US" sz="2000" dirty="0" smtClean="0">
                <a:latin typeface="Courier New" pitchFamily="49" charset="0"/>
                <a:cs typeface="Courier New" pitchFamily="49" charset="0"/>
              </a:rPr>
              <a:t>Name: </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Age 50 </a:t>
            </a:r>
          </a:p>
          <a:p>
            <a:pPr lvl="1">
              <a:buFontTx/>
              <a:buNone/>
            </a:pPr>
            <a:r>
              <a:rPr lang="en-US" sz="2000" dirty="0" smtClean="0">
                <a:latin typeface="Courier New" pitchFamily="49" charset="0"/>
                <a:cs typeface="Courier New" pitchFamily="49" charset="0"/>
              </a:rPr>
              <a:t>Name: </a:t>
            </a:r>
            <a:r>
              <a:rPr lang="en-US" sz="2000" dirty="0" err="1" smtClean="0">
                <a:latin typeface="Courier New" pitchFamily="49" charset="0"/>
                <a:cs typeface="Courier New" pitchFamily="49" charset="0"/>
              </a:rPr>
              <a:t>miki</a:t>
            </a:r>
            <a:r>
              <a:rPr lang="en-US" sz="2000" dirty="0" smtClean="0">
                <a:latin typeface="Courier New" pitchFamily="49" charset="0"/>
                <a:cs typeface="Courier New" pitchFamily="49" charset="0"/>
              </a:rPr>
              <a:t> Age 35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Variable-length arguments</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
        <p:nvSpPr>
          <p:cNvPr id="6" name="Content Placeholder 2"/>
          <p:cNvSpPr>
            <a:spLocks noGrp="1"/>
          </p:cNvSpPr>
          <p:nvPr>
            <p:ph idx="1"/>
          </p:nvPr>
        </p:nvSpPr>
        <p:spPr/>
        <p:txBody>
          <a:bodyPr/>
          <a:lstStyle/>
          <a:p>
            <a:r>
              <a:rPr lang="en-US" sz="2400" dirty="0" smtClean="0"/>
              <a:t>You may need to process a function for more arguments than you specified while defining the function. These arguments are called </a:t>
            </a:r>
            <a:r>
              <a:rPr lang="en-US" sz="2400" i="1" dirty="0" smtClean="0"/>
              <a:t>variable-length</a:t>
            </a:r>
            <a:r>
              <a:rPr lang="en-US" sz="2400" dirty="0" smtClean="0"/>
              <a:t> arguments and are not named in the function definition, unlike required and default arguments.</a:t>
            </a:r>
          </a:p>
          <a:p>
            <a:r>
              <a:rPr lang="en-US" sz="2400" dirty="0" smtClean="0"/>
              <a:t>The general syntax for a function with non-keyword variable arguments is this:</a:t>
            </a:r>
          </a:p>
          <a:p>
            <a:pPr>
              <a:buNone/>
            </a:pPr>
            <a:r>
              <a:rPr lang="en-US" sz="24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def </a:t>
            </a:r>
            <a:r>
              <a:rPr lang="en-US" sz="2000" dirty="0" err="1" smtClean="0">
                <a:latin typeface="Courier New" pitchFamily="49" charset="0"/>
                <a:cs typeface="Courier New" pitchFamily="49" charset="0"/>
              </a:rPr>
              <a:t>functionname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formal_args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var_args_tuple</a:t>
            </a: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function body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406"/>
            <a:ext cx="6477000" cy="838200"/>
          </a:xfrm>
        </p:spPr>
        <p:txBody>
          <a:bodyPr/>
          <a:lstStyle/>
          <a:p>
            <a:r>
              <a:rPr lang="en-IN" dirty="0" smtClean="0"/>
              <a:t>Example</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
        <p:nvSpPr>
          <p:cNvPr id="6" name="Content Placeholder 2"/>
          <p:cNvSpPr>
            <a:spLocks noGrp="1"/>
          </p:cNvSpPr>
          <p:nvPr>
            <p:ph idx="1"/>
          </p:nvPr>
        </p:nvSpPr>
        <p:spPr>
          <a:xfrm>
            <a:off x="214282" y="785794"/>
            <a:ext cx="8715404" cy="4525963"/>
          </a:xfrm>
        </p:spPr>
        <p:txBody>
          <a:bodyPr/>
          <a:lstStyle/>
          <a:p>
            <a:pPr algn="just"/>
            <a:r>
              <a:rPr lang="en-US" sz="2000" dirty="0" smtClean="0"/>
              <a:t>An asterisk (*) is placed before the variable name that will hold the values of all </a:t>
            </a:r>
            <a:r>
              <a:rPr lang="en-US" sz="2000" dirty="0" err="1" smtClean="0"/>
              <a:t>nonkeyword</a:t>
            </a:r>
            <a:r>
              <a:rPr lang="en-US" sz="2000" dirty="0" smtClean="0"/>
              <a:t> variable arguments. This </a:t>
            </a:r>
            <a:r>
              <a:rPr lang="en-US" sz="2000" dirty="0" err="1" smtClean="0"/>
              <a:t>tuple</a:t>
            </a:r>
            <a:r>
              <a:rPr lang="en-US" sz="2000" dirty="0" smtClean="0"/>
              <a:t> remains empty if no additional arguments are specified during the function call. For example:</a:t>
            </a:r>
          </a:p>
          <a:p>
            <a:pPr lvl="1" algn="just">
              <a:buFontTx/>
              <a:buNone/>
            </a:pPr>
            <a:r>
              <a:rPr lang="en-US" sz="1800" dirty="0" smtClean="0">
                <a:latin typeface="Courier New" pitchFamily="49" charset="0"/>
                <a:cs typeface="Courier New" pitchFamily="49" charset="0"/>
              </a:rPr>
              <a:t>def </a:t>
            </a:r>
            <a:r>
              <a:rPr lang="en-US" sz="1800" dirty="0" err="1" smtClean="0">
                <a:latin typeface="Courier New" pitchFamily="49" charset="0"/>
                <a:cs typeface="Courier New" pitchFamily="49" charset="0"/>
              </a:rPr>
              <a:t>printinfo</a:t>
            </a:r>
            <a:r>
              <a:rPr lang="en-US" sz="1800" dirty="0" smtClean="0">
                <a:latin typeface="Courier New" pitchFamily="49" charset="0"/>
                <a:cs typeface="Courier New" pitchFamily="49" charset="0"/>
              </a:rPr>
              <a:t>( arg1, *</a:t>
            </a:r>
            <a:r>
              <a:rPr lang="en-US" sz="1800" dirty="0" err="1" smtClean="0">
                <a:latin typeface="Courier New" pitchFamily="49" charset="0"/>
                <a:cs typeface="Courier New" pitchFamily="49" charset="0"/>
              </a:rPr>
              <a:t>vartuple</a:t>
            </a:r>
            <a:r>
              <a:rPr lang="en-US" sz="1800" dirty="0" smtClean="0">
                <a:latin typeface="Courier New" pitchFamily="49" charset="0"/>
                <a:cs typeface="Courier New" pitchFamily="49" charset="0"/>
              </a:rPr>
              <a:t> ): </a:t>
            </a:r>
          </a:p>
          <a:p>
            <a:pPr lvl="1" algn="just">
              <a:buFontTx/>
              <a:buNone/>
            </a:pPr>
            <a:r>
              <a:rPr lang="en-US" sz="1800" dirty="0" smtClean="0">
                <a:latin typeface="Courier New" pitchFamily="49" charset="0"/>
                <a:cs typeface="Courier New" pitchFamily="49" charset="0"/>
              </a:rPr>
              <a:t>	print "Output is: " </a:t>
            </a:r>
          </a:p>
          <a:p>
            <a:pPr lvl="1" algn="just">
              <a:buFontTx/>
              <a:buNone/>
            </a:pPr>
            <a:r>
              <a:rPr lang="en-US" sz="1800" dirty="0" smtClean="0">
                <a:latin typeface="Courier New" pitchFamily="49" charset="0"/>
                <a:cs typeface="Courier New" pitchFamily="49" charset="0"/>
              </a:rPr>
              <a:t>	print arg1 </a:t>
            </a:r>
          </a:p>
          <a:p>
            <a:pPr lvl="1" algn="just">
              <a:buFontTx/>
              <a:buNone/>
            </a:pPr>
            <a:r>
              <a:rPr lang="en-US" sz="1800" dirty="0" smtClean="0">
                <a:latin typeface="Courier New" pitchFamily="49" charset="0"/>
                <a:cs typeface="Courier New" pitchFamily="49" charset="0"/>
              </a:rPr>
              <a:t>	for </a:t>
            </a:r>
            <a:r>
              <a:rPr lang="en-US" sz="1800" dirty="0" err="1" smtClean="0">
                <a:latin typeface="Courier New" pitchFamily="49" charset="0"/>
                <a:cs typeface="Courier New" pitchFamily="49" charset="0"/>
              </a:rPr>
              <a:t>var</a:t>
            </a:r>
            <a:r>
              <a:rPr lang="en-US" sz="1800" dirty="0" smtClean="0">
                <a:latin typeface="Courier New" pitchFamily="49" charset="0"/>
                <a:cs typeface="Courier New" pitchFamily="49" charset="0"/>
              </a:rPr>
              <a:t> in </a:t>
            </a:r>
            <a:r>
              <a:rPr lang="en-US" sz="1800" dirty="0" err="1" smtClean="0">
                <a:latin typeface="Courier New" pitchFamily="49" charset="0"/>
                <a:cs typeface="Courier New" pitchFamily="49" charset="0"/>
              </a:rPr>
              <a:t>vartuple</a:t>
            </a:r>
            <a:r>
              <a:rPr lang="en-US" sz="1800" dirty="0" smtClean="0">
                <a:latin typeface="Courier New" pitchFamily="49" charset="0"/>
                <a:cs typeface="Courier New" pitchFamily="49" charset="0"/>
              </a:rPr>
              <a:t>: </a:t>
            </a:r>
          </a:p>
          <a:p>
            <a:pPr lvl="1" algn="just">
              <a:buFontTx/>
              <a:buNone/>
            </a:pPr>
            <a:r>
              <a:rPr lang="en-US" sz="1800" dirty="0" smtClean="0">
                <a:latin typeface="Courier New" pitchFamily="49" charset="0"/>
                <a:cs typeface="Courier New" pitchFamily="49" charset="0"/>
              </a:rPr>
              <a:t>			print </a:t>
            </a:r>
            <a:r>
              <a:rPr lang="en-US" sz="1800" dirty="0" err="1" smtClean="0">
                <a:latin typeface="Courier New" pitchFamily="49" charset="0"/>
                <a:cs typeface="Courier New" pitchFamily="49" charset="0"/>
              </a:rPr>
              <a:t>var</a:t>
            </a:r>
            <a:r>
              <a:rPr lang="en-US" sz="1800" dirty="0" smtClean="0">
                <a:latin typeface="Courier New" pitchFamily="49" charset="0"/>
                <a:cs typeface="Courier New" pitchFamily="49" charset="0"/>
              </a:rPr>
              <a:t> </a:t>
            </a:r>
          </a:p>
          <a:p>
            <a:pPr lvl="1" algn="just">
              <a:buFontTx/>
              <a:buNone/>
            </a:pPr>
            <a:endParaRPr lang="en-US" sz="1800" dirty="0" smtClean="0">
              <a:latin typeface="Courier New" pitchFamily="49" charset="0"/>
              <a:cs typeface="Courier New" pitchFamily="49" charset="0"/>
            </a:endParaRPr>
          </a:p>
          <a:p>
            <a:pPr lvl="1" algn="just">
              <a:buFontTx/>
              <a:buNone/>
            </a:pPr>
            <a:r>
              <a:rPr lang="en-US" sz="1800" dirty="0" err="1" smtClean="0">
                <a:latin typeface="Courier New" pitchFamily="49" charset="0"/>
                <a:cs typeface="Courier New" pitchFamily="49" charset="0"/>
              </a:rPr>
              <a:t>printinfo</a:t>
            </a:r>
            <a:r>
              <a:rPr lang="en-US" sz="1800" dirty="0" smtClean="0">
                <a:latin typeface="Courier New" pitchFamily="49" charset="0"/>
                <a:cs typeface="Courier New" pitchFamily="49" charset="0"/>
              </a:rPr>
              <a:t>( 10 </a:t>
            </a:r>
            <a:r>
              <a:rPr lang="en-US" sz="18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a:p>
            <a:pPr lvl="1" algn="just">
              <a:buFontTx/>
              <a:buNone/>
            </a:pPr>
            <a:r>
              <a:rPr lang="en-US" sz="1800" dirty="0" err="1" smtClean="0">
                <a:latin typeface="Courier New" pitchFamily="49" charset="0"/>
                <a:cs typeface="Courier New" pitchFamily="49" charset="0"/>
              </a:rPr>
              <a:t>printinfo</a:t>
            </a:r>
            <a:r>
              <a:rPr lang="en-US" sz="1800" dirty="0" smtClean="0">
                <a:latin typeface="Courier New" pitchFamily="49" charset="0"/>
                <a:cs typeface="Courier New" pitchFamily="49" charset="0"/>
              </a:rPr>
              <a:t>( 70, 60, </a:t>
            </a:r>
            <a:r>
              <a:rPr lang="en-US" sz="1800" smtClean="0">
                <a:latin typeface="Courier New" pitchFamily="49" charset="0"/>
                <a:cs typeface="Courier New" pitchFamily="49" charset="0"/>
              </a:rPr>
              <a:t>50 </a:t>
            </a:r>
            <a:r>
              <a:rPr lang="en-US" sz="1800" smtClean="0">
                <a:latin typeface="Courier New" pitchFamily="49" charset="0"/>
                <a:cs typeface="Courier New" pitchFamily="49" charset="0"/>
              </a:rPr>
              <a:t>) </a:t>
            </a:r>
            <a:endParaRPr lang="en-US" sz="1800" dirty="0" smtClean="0">
              <a:latin typeface="Courier New" pitchFamily="49" charset="0"/>
              <a:cs typeface="Courier New" pitchFamily="49" charset="0"/>
            </a:endParaRPr>
          </a:p>
          <a:p>
            <a:pPr algn="just"/>
            <a:r>
              <a:rPr lang="en-US" sz="2000" dirty="0" smtClean="0"/>
              <a:t>This would produce following result:</a:t>
            </a:r>
          </a:p>
          <a:p>
            <a:pPr lvl="1" algn="just">
              <a:buFontTx/>
              <a:buNone/>
            </a:pPr>
            <a:r>
              <a:rPr lang="en-US" sz="1600" dirty="0" smtClean="0">
                <a:latin typeface="Courier New" pitchFamily="49" charset="0"/>
                <a:cs typeface="Courier New" pitchFamily="49" charset="0"/>
              </a:rPr>
              <a:t>Output is: </a:t>
            </a:r>
          </a:p>
          <a:p>
            <a:pPr lvl="1" algn="just">
              <a:buFontTx/>
              <a:buNone/>
            </a:pPr>
            <a:r>
              <a:rPr lang="en-US" sz="1600" dirty="0" smtClean="0">
                <a:latin typeface="Courier New" pitchFamily="49" charset="0"/>
                <a:cs typeface="Courier New" pitchFamily="49" charset="0"/>
              </a:rPr>
              <a:t>10 </a:t>
            </a:r>
          </a:p>
          <a:p>
            <a:pPr lvl="1" algn="just">
              <a:buFontTx/>
              <a:buNone/>
            </a:pPr>
            <a:r>
              <a:rPr lang="en-US" sz="1600" dirty="0" smtClean="0">
                <a:latin typeface="Courier New" pitchFamily="49" charset="0"/>
                <a:cs typeface="Courier New" pitchFamily="49" charset="0"/>
              </a:rPr>
              <a:t>Output is: </a:t>
            </a:r>
          </a:p>
          <a:p>
            <a:pPr lvl="1" algn="just">
              <a:buFontTx/>
              <a:buNone/>
            </a:pPr>
            <a:r>
              <a:rPr lang="en-US" sz="1600" dirty="0" smtClean="0">
                <a:latin typeface="Courier New" pitchFamily="49" charset="0"/>
                <a:cs typeface="Courier New" pitchFamily="49" charset="0"/>
              </a:rPr>
              <a:t>70 </a:t>
            </a:r>
          </a:p>
          <a:p>
            <a:pPr lvl="1" algn="just">
              <a:buFontTx/>
              <a:buNone/>
            </a:pPr>
            <a:r>
              <a:rPr lang="en-US" sz="1600" dirty="0" smtClean="0">
                <a:latin typeface="Courier New" pitchFamily="49" charset="0"/>
                <a:cs typeface="Courier New" pitchFamily="49" charset="0"/>
              </a:rPr>
              <a:t>60 </a:t>
            </a:r>
          </a:p>
          <a:p>
            <a:pPr lvl="1" algn="just">
              <a:buFontTx/>
              <a:buNone/>
            </a:pPr>
            <a:r>
              <a:rPr lang="en-US" sz="1600" dirty="0" smtClean="0">
                <a:latin typeface="Courier New" pitchFamily="49" charset="0"/>
                <a:cs typeface="Courier New" pitchFamily="49" charset="0"/>
              </a:rPr>
              <a:t>50 </a:t>
            </a:r>
          </a:p>
          <a:p>
            <a:pPr algn="just">
              <a:buFontTx/>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a:buNone/>
            </a:pPr>
            <a:r>
              <a:rPr lang="en-IN" dirty="0" smtClean="0"/>
              <a:t>def greet(*names):</a:t>
            </a:r>
          </a:p>
          <a:p>
            <a:pPr>
              <a:buNone/>
            </a:pPr>
            <a:r>
              <a:rPr lang="en-IN" dirty="0" smtClean="0"/>
              <a:t>	for </a:t>
            </a:r>
            <a:r>
              <a:rPr lang="en-IN" dirty="0" err="1" smtClean="0"/>
              <a:t>i</a:t>
            </a:r>
            <a:r>
              <a:rPr lang="en-IN" dirty="0" smtClean="0"/>
              <a:t> in names:</a:t>
            </a:r>
          </a:p>
          <a:p>
            <a:pPr>
              <a:buNone/>
            </a:pPr>
            <a:r>
              <a:rPr lang="en-IN" dirty="0" smtClean="0"/>
              <a:t>		print(“Hello” + </a:t>
            </a:r>
            <a:r>
              <a:rPr lang="en-IN" dirty="0" err="1" smtClean="0"/>
              <a:t>i</a:t>
            </a:r>
            <a:r>
              <a:rPr lang="en-IN" dirty="0" smtClean="0"/>
              <a:t>)</a:t>
            </a:r>
          </a:p>
          <a:p>
            <a:pPr>
              <a:buNone/>
            </a:pPr>
            <a:endParaRPr lang="en-IN" dirty="0" smtClean="0"/>
          </a:p>
          <a:p>
            <a:pPr>
              <a:buNone/>
            </a:pPr>
            <a:endParaRPr lang="en-IN" dirty="0" smtClean="0"/>
          </a:p>
          <a:p>
            <a:pPr>
              <a:buNone/>
            </a:pPr>
            <a:endParaRPr lang="en-IN" dirty="0" smtClean="0"/>
          </a:p>
          <a:p>
            <a:pPr>
              <a:buNone/>
            </a:pPr>
            <a:r>
              <a:rPr lang="en-IN" dirty="0" smtClean="0"/>
              <a:t>greet('Steve', 'Bill', '</a:t>
            </a:r>
            <a:r>
              <a:rPr lang="en-IN" dirty="0" err="1" smtClean="0"/>
              <a:t>Yash</a:t>
            </a:r>
            <a:r>
              <a:rPr lang="en-IN" dirty="0" smtClean="0"/>
              <a:t>') </a:t>
            </a:r>
          </a:p>
          <a:p>
            <a:pPr>
              <a:buNone/>
            </a:pPr>
            <a:r>
              <a:rPr lang="en-IN" dirty="0" smtClean="0"/>
              <a:t>greet('Steve', 'Bill', '</a:t>
            </a:r>
            <a:r>
              <a:rPr lang="en-IN" dirty="0" err="1" smtClean="0"/>
              <a:t>Yash</a:t>
            </a:r>
            <a:r>
              <a:rPr lang="en-IN" dirty="0" smtClean="0"/>
              <a:t>', 'Kapil', 'John', 'Amir') </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Contents</a:t>
            </a:r>
            <a:endParaRPr lang="en-US" altLang="en-US" smtClean="0">
              <a:solidFill>
                <a:schemeClr val="accent1"/>
              </a:solidFill>
            </a:endParaRPr>
          </a:p>
        </p:txBody>
      </p:sp>
      <p:sp>
        <p:nvSpPr>
          <p:cNvPr id="69673" name="AutoShape 41"/>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a:p>
        </p:txBody>
      </p:sp>
      <p:sp>
        <p:nvSpPr>
          <p:cNvPr id="4100" name="AutoShape 42"/>
          <p:cNvSpPr>
            <a:spLocks noChangeArrowheads="1"/>
          </p:cNvSpPr>
          <p:nvPr/>
        </p:nvSpPr>
        <p:spPr bwMode="ltGray">
          <a:xfrm rot="5400000" flipH="1">
            <a:off x="-2016918" y="19105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FF0000">
              <a:alpha val="36000"/>
            </a:srgbClr>
          </a:solidFill>
          <a:ln>
            <a:noFill/>
          </a:ln>
        </p:spPr>
        <p:txBody>
          <a:bodyPr wrap="none" anchor="ctr"/>
          <a:lstStyle/>
          <a:p>
            <a:endParaRPr lang="en-IN"/>
          </a:p>
        </p:txBody>
      </p:sp>
      <p:sp>
        <p:nvSpPr>
          <p:cNvPr id="4103" name="AutoShape 45"/>
          <p:cNvSpPr>
            <a:spLocks noChangeArrowheads="1"/>
          </p:cNvSpPr>
          <p:nvPr/>
        </p:nvSpPr>
        <p:spPr bwMode="gray">
          <a:xfrm>
            <a:off x="1928794" y="5349892"/>
            <a:ext cx="50292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b="1" dirty="0" smtClean="0"/>
              <a:t>Types of Arguments</a:t>
            </a:r>
            <a:endParaRPr lang="en-US" altLang="en-US" b="1" dirty="0"/>
          </a:p>
        </p:txBody>
      </p:sp>
      <p:sp>
        <p:nvSpPr>
          <p:cNvPr id="4104" name="AutoShape 46"/>
          <p:cNvSpPr>
            <a:spLocks noChangeArrowheads="1"/>
          </p:cNvSpPr>
          <p:nvPr/>
        </p:nvSpPr>
        <p:spPr bwMode="gray">
          <a:xfrm>
            <a:off x="2428860" y="414338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b="1" dirty="0" smtClean="0"/>
              <a:t>Argument Passing</a:t>
            </a:r>
            <a:endParaRPr lang="en-US" altLang="en-US" b="1" dirty="0"/>
          </a:p>
        </p:txBody>
      </p:sp>
      <p:sp>
        <p:nvSpPr>
          <p:cNvPr id="4105" name="AutoShape 47"/>
          <p:cNvSpPr>
            <a:spLocks noChangeArrowheads="1"/>
          </p:cNvSpPr>
          <p:nvPr/>
        </p:nvSpPr>
        <p:spPr bwMode="gray">
          <a:xfrm>
            <a:off x="1643042" y="1706554"/>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b="1" dirty="0" smtClean="0"/>
              <a:t>Introduction</a:t>
            </a:r>
            <a:endParaRPr lang="en-US" altLang="en-US" b="1" dirty="0"/>
          </a:p>
        </p:txBody>
      </p:sp>
      <p:grpSp>
        <p:nvGrpSpPr>
          <p:cNvPr id="4106" name="Group 48"/>
          <p:cNvGrpSpPr>
            <a:grpSpLocks/>
          </p:cNvGrpSpPr>
          <p:nvPr/>
        </p:nvGrpSpPr>
        <p:grpSpPr bwMode="auto">
          <a:xfrm>
            <a:off x="1285852" y="1714488"/>
            <a:ext cx="381000" cy="381000"/>
            <a:chOff x="2078" y="1680"/>
            <a:chExt cx="1615" cy="1615"/>
          </a:xfrm>
        </p:grpSpPr>
        <p:sp>
          <p:nvSpPr>
            <p:cNvPr id="4135"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57150"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4136"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83"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138"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85"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140"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grpSp>
      <p:grpSp>
        <p:nvGrpSpPr>
          <p:cNvPr id="4107" name="Group 55"/>
          <p:cNvGrpSpPr>
            <a:grpSpLocks/>
          </p:cNvGrpSpPr>
          <p:nvPr/>
        </p:nvGrpSpPr>
        <p:grpSpPr bwMode="auto">
          <a:xfrm>
            <a:off x="2047860" y="4143380"/>
            <a:ext cx="381000" cy="381000"/>
            <a:chOff x="2078" y="1680"/>
            <a:chExt cx="1615" cy="1615"/>
          </a:xfrm>
        </p:grpSpPr>
        <p:sp>
          <p:nvSpPr>
            <p:cNvPr id="4129"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57150"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4130"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90"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132"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92"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134"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grpSp>
      <p:grpSp>
        <p:nvGrpSpPr>
          <p:cNvPr id="4108" name="Group 62"/>
          <p:cNvGrpSpPr>
            <a:grpSpLocks/>
          </p:cNvGrpSpPr>
          <p:nvPr/>
        </p:nvGrpSpPr>
        <p:grpSpPr bwMode="auto">
          <a:xfrm>
            <a:off x="1500166" y="5357826"/>
            <a:ext cx="381000" cy="381000"/>
            <a:chOff x="2078" y="1680"/>
            <a:chExt cx="1615" cy="1615"/>
          </a:xfrm>
        </p:grpSpPr>
        <p:sp>
          <p:nvSpPr>
            <p:cNvPr id="4123"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57150"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4124"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97"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126"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9699"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128"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grpSp>
      <p:grpSp>
        <p:nvGrpSpPr>
          <p:cNvPr id="61" name="Group 62"/>
          <p:cNvGrpSpPr>
            <a:grpSpLocks/>
          </p:cNvGrpSpPr>
          <p:nvPr/>
        </p:nvGrpSpPr>
        <p:grpSpPr bwMode="auto">
          <a:xfrm>
            <a:off x="2143108" y="3071810"/>
            <a:ext cx="381000" cy="381000"/>
            <a:chOff x="2078" y="1680"/>
            <a:chExt cx="1615" cy="1615"/>
          </a:xfrm>
        </p:grpSpPr>
        <p:sp>
          <p:nvSpPr>
            <p:cNvPr id="62"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xmlns="" w="57150"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3"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4"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65"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wrap="none"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66"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67"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xmlns="" w="38100" algn="ctr">
                  <a:solidFill>
                    <a:srgbClr val="000000"/>
                  </a:solidFill>
                  <a:round/>
                  <a:headEnd/>
                  <a:tailEnd/>
                </a14:hiddenLine>
              </a:ext>
            </a:extLst>
          </p:spPr>
          <p:txBody>
            <a:bodyPr anchor="ct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grpSp>
      <p:sp>
        <p:nvSpPr>
          <p:cNvPr id="68" name="AutoShape 46"/>
          <p:cNvSpPr>
            <a:spLocks noChangeArrowheads="1"/>
          </p:cNvSpPr>
          <p:nvPr/>
        </p:nvSpPr>
        <p:spPr bwMode="gray">
          <a:xfrm>
            <a:off x="2581292" y="2992438"/>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b="1" dirty="0" smtClean="0"/>
              <a:t>Function Definition</a:t>
            </a:r>
            <a:endParaRPr lang="en-US" altLang="en-US" b="1" dirty="0"/>
          </a:p>
        </p:txBody>
      </p:sp>
    </p:spTree>
    <p:extLst>
      <p:ext uri="{BB962C8B-B14F-4D97-AF65-F5344CB8AC3E}">
        <p14:creationId xmlns:p14="http://schemas.microsoft.com/office/powerpoint/2010/main" xmlns="" val="2039118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Variables</a:t>
            </a:r>
            <a:endParaRPr lang="en-IN" dirty="0"/>
          </a:p>
        </p:txBody>
      </p:sp>
      <p:sp>
        <p:nvSpPr>
          <p:cNvPr id="3" name="Content Placeholder 2"/>
          <p:cNvSpPr>
            <a:spLocks noGrp="1"/>
          </p:cNvSpPr>
          <p:nvPr>
            <p:ph idx="1"/>
          </p:nvPr>
        </p:nvSpPr>
        <p:spPr/>
        <p:txBody>
          <a:bodyPr/>
          <a:lstStyle/>
          <a:p>
            <a:r>
              <a:rPr lang="en-IN" sz="2800" dirty="0" smtClean="0"/>
              <a:t>All variables in a program may not be accessible at all locations in that program. This depends on where you have declared a variable.</a:t>
            </a:r>
          </a:p>
          <a:p>
            <a:r>
              <a:rPr lang="en-IN" sz="2800" dirty="0" smtClean="0"/>
              <a:t>The scope of a variable determines the portion of the program where you can access a particular identifier. There are two basic scopes of variables in Python −</a:t>
            </a:r>
          </a:p>
          <a:p>
            <a:pPr lvl="1"/>
            <a:r>
              <a:rPr lang="en-IN" sz="2800" dirty="0" smtClean="0"/>
              <a:t>Global variables</a:t>
            </a:r>
          </a:p>
          <a:p>
            <a:pPr lvl="1"/>
            <a:r>
              <a:rPr lang="en-IN" sz="2800" dirty="0" smtClean="0"/>
              <a:t>Local variables</a:t>
            </a:r>
          </a:p>
          <a:p>
            <a:endParaRPr lang="en-IN" sz="2800"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pPr>
              <a:buNone/>
            </a:pPr>
            <a:r>
              <a:rPr lang="en-IN" dirty="0" smtClean="0"/>
              <a:t>total = 0; # This is global variable. </a:t>
            </a:r>
          </a:p>
          <a:p>
            <a:pPr>
              <a:buNone/>
            </a:pPr>
            <a:endParaRPr lang="en-IN" dirty="0" smtClean="0"/>
          </a:p>
          <a:p>
            <a:pPr>
              <a:buNone/>
            </a:pPr>
            <a:r>
              <a:rPr lang="en-IN" dirty="0" smtClean="0"/>
              <a:t># Function definition is here </a:t>
            </a:r>
          </a:p>
          <a:p>
            <a:pPr>
              <a:buNone/>
            </a:pPr>
            <a:r>
              <a:rPr lang="en-IN" dirty="0" smtClean="0"/>
              <a:t>def sum( arg1, arg2 ): </a:t>
            </a:r>
          </a:p>
          <a:p>
            <a:pPr>
              <a:buNone/>
            </a:pPr>
            <a:r>
              <a:rPr lang="en-IN" dirty="0" smtClean="0"/>
              <a:t>	total = arg1 + arg2; # Here total is local variable. </a:t>
            </a:r>
          </a:p>
          <a:p>
            <a:pPr>
              <a:buNone/>
            </a:pPr>
            <a:r>
              <a:rPr lang="en-IN" dirty="0" smtClean="0"/>
              <a:t>	print "Inside the function local total : ", total </a:t>
            </a:r>
          </a:p>
          <a:p>
            <a:pPr>
              <a:buNone/>
            </a:pPr>
            <a:r>
              <a:rPr lang="en-IN" dirty="0" smtClean="0"/>
              <a:t>	return total; </a:t>
            </a:r>
          </a:p>
          <a:p>
            <a:pPr>
              <a:buNone/>
            </a:pPr>
            <a:endParaRPr lang="en-IN" dirty="0" smtClean="0"/>
          </a:p>
          <a:p>
            <a:pPr>
              <a:buNone/>
            </a:pPr>
            <a:r>
              <a:rPr lang="en-IN" dirty="0" smtClean="0"/>
              <a:t># Now you can call sum function </a:t>
            </a:r>
          </a:p>
          <a:p>
            <a:pPr>
              <a:buNone/>
            </a:pPr>
            <a:r>
              <a:rPr lang="en-IN" dirty="0" smtClean="0"/>
              <a:t>sum( 10, 20 )</a:t>
            </a:r>
          </a:p>
          <a:p>
            <a:pPr>
              <a:buNone/>
            </a:pPr>
            <a:r>
              <a:rPr lang="en-IN" dirty="0" smtClean="0"/>
              <a:t>print "Outside the function global total : ", total </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vs. Local variables</a:t>
            </a:r>
            <a:endParaRPr lang="en-IN" dirty="0"/>
          </a:p>
        </p:txBody>
      </p:sp>
      <p:sp>
        <p:nvSpPr>
          <p:cNvPr id="3" name="Content Placeholder 2"/>
          <p:cNvSpPr>
            <a:spLocks noGrp="1"/>
          </p:cNvSpPr>
          <p:nvPr>
            <p:ph idx="1"/>
          </p:nvPr>
        </p:nvSpPr>
        <p:spPr/>
        <p:txBody>
          <a:bodyPr/>
          <a:lstStyle/>
          <a:p>
            <a:pPr algn="just"/>
            <a:r>
              <a:rPr lang="en-IN" sz="2800" dirty="0" smtClean="0"/>
              <a:t>Variables that are defined inside a function body have a local scope, and those defined outside have a global scope.</a:t>
            </a:r>
          </a:p>
          <a:p>
            <a:pPr algn="just"/>
            <a:r>
              <a:rPr lang="en-IN" sz="2800" dirty="0" smtClean="0"/>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3200" smtClean="0"/>
              <a:t>Summery</a:t>
            </a:r>
            <a:endParaRPr lang="en-US" altLang="en-US" sz="1800" smtClean="0"/>
          </a:p>
        </p:txBody>
      </p:sp>
      <p:grpSp>
        <p:nvGrpSpPr>
          <p:cNvPr id="24579" name="Group 59"/>
          <p:cNvGrpSpPr>
            <a:grpSpLocks/>
          </p:cNvGrpSpPr>
          <p:nvPr/>
        </p:nvGrpSpPr>
        <p:grpSpPr bwMode="auto">
          <a:xfrm>
            <a:off x="1371600" y="1371600"/>
            <a:ext cx="5943600" cy="4495800"/>
            <a:chOff x="912" y="960"/>
            <a:chExt cx="3744" cy="2832"/>
          </a:xfrm>
        </p:grpSpPr>
        <p:sp>
          <p:nvSpPr>
            <p:cNvPr id="87043" name="Freeform 3"/>
            <p:cNvSpPr>
              <a:spLocks noEditPoints="1"/>
            </p:cNvSpPr>
            <p:nvPr/>
          </p:nvSpPr>
          <p:spPr bwMode="gray">
            <a:xfrm>
              <a:off x="912" y="1248"/>
              <a:ext cx="3744" cy="2544"/>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solidFill>
              <a:srgbClr val="FF0000"/>
            </a:solidFill>
            <a:ln w="0">
              <a:noFill/>
              <a:prstDash val="solid"/>
              <a:round/>
              <a:headEnd/>
              <a:tailEnd/>
            </a:ln>
            <a:effectLst>
              <a:outerShdw dist="206741" dir="8249373" algn="ctr" rotWithShape="0">
                <a:srgbClr val="C1D1D3">
                  <a:alpha val="50000"/>
                </a:srgbClr>
              </a:outerShdw>
            </a:effectLst>
          </p:spPr>
          <p:txBody>
            <a:bodyPr/>
            <a:lstStyle/>
            <a:p>
              <a:pPr>
                <a:defRPr/>
              </a:pPr>
              <a:endParaRPr lang="en-US"/>
            </a:p>
          </p:txBody>
        </p:sp>
        <p:sp>
          <p:nvSpPr>
            <p:cNvPr id="24581" name="Oval 34"/>
            <p:cNvSpPr>
              <a:spLocks noChangeArrowheads="1"/>
            </p:cNvSpPr>
            <p:nvPr/>
          </p:nvSpPr>
          <p:spPr bwMode="gray">
            <a:xfrm rot="-723406">
              <a:off x="2329" y="3120"/>
              <a:ext cx="906" cy="420"/>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82" name="Oval 35"/>
            <p:cNvSpPr>
              <a:spLocks noChangeArrowheads="1"/>
            </p:cNvSpPr>
            <p:nvPr/>
          </p:nvSpPr>
          <p:spPr bwMode="gray">
            <a:xfrm>
              <a:off x="2286" y="2352"/>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83" name="Oval 36"/>
            <p:cNvSpPr>
              <a:spLocks noChangeArrowheads="1"/>
            </p:cNvSpPr>
            <p:nvPr/>
          </p:nvSpPr>
          <p:spPr bwMode="gray">
            <a:xfrm>
              <a:off x="2299" y="2358"/>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84" name="Oval 37"/>
            <p:cNvSpPr>
              <a:spLocks noChangeArrowheads="1"/>
            </p:cNvSpPr>
            <p:nvPr/>
          </p:nvSpPr>
          <p:spPr bwMode="gray">
            <a:xfrm>
              <a:off x="2310" y="2368"/>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85" name="Oval 38"/>
            <p:cNvSpPr>
              <a:spLocks noChangeArrowheads="1"/>
            </p:cNvSpPr>
            <p:nvPr/>
          </p:nvSpPr>
          <p:spPr bwMode="gray">
            <a:xfrm>
              <a:off x="2368" y="2396"/>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9226" name="Text Box 39"/>
            <p:cNvSpPr txBox="1">
              <a:spLocks noChangeArrowheads="1"/>
            </p:cNvSpPr>
            <p:nvPr/>
          </p:nvSpPr>
          <p:spPr bwMode="gray">
            <a:xfrm>
              <a:off x="2304" y="2784"/>
              <a:ext cx="954" cy="213"/>
            </a:xfrm>
            <a:prstGeom prst="rect">
              <a:avLst/>
            </a:prstGeom>
            <a:noFill/>
            <a:ln w="9525" algn="ctr">
              <a:noFill/>
              <a:miter lim="800000"/>
              <a:headEnd/>
              <a:tailEnd/>
            </a:ln>
          </p:spPr>
          <p:txBody>
            <a:bodyPr>
              <a:spAutoFit/>
            </a:bodyPr>
            <a:lstStyle/>
            <a:p>
              <a:pPr algn="ctr">
                <a:defRPr/>
              </a:pPr>
              <a:r>
                <a:rPr lang="en-US" sz="1600" b="1" dirty="0" smtClean="0">
                  <a:solidFill>
                    <a:schemeClr val="accent4"/>
                  </a:solidFill>
                  <a:latin typeface="Arial" charset="0"/>
                </a:rPr>
                <a:t>Examples</a:t>
              </a:r>
              <a:endParaRPr lang="en-US" sz="1100" b="1" dirty="0">
                <a:solidFill>
                  <a:schemeClr val="accent4"/>
                </a:solidFill>
                <a:latin typeface="Arial" charset="0"/>
              </a:endParaRPr>
            </a:p>
          </p:txBody>
        </p:sp>
        <p:sp>
          <p:nvSpPr>
            <p:cNvPr id="24587" name="Oval 40"/>
            <p:cNvSpPr>
              <a:spLocks noChangeArrowheads="1"/>
            </p:cNvSpPr>
            <p:nvPr/>
          </p:nvSpPr>
          <p:spPr bwMode="gray">
            <a:xfrm rot="-772996">
              <a:off x="1168" y="2736"/>
              <a:ext cx="714" cy="384"/>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grpSp>
          <p:nvGrpSpPr>
            <p:cNvPr id="24588" name="Group 41"/>
            <p:cNvGrpSpPr>
              <a:grpSpLocks/>
            </p:cNvGrpSpPr>
            <p:nvPr/>
          </p:nvGrpSpPr>
          <p:grpSpPr bwMode="auto">
            <a:xfrm>
              <a:off x="993" y="2112"/>
              <a:ext cx="1059" cy="908"/>
              <a:chOff x="607" y="2112"/>
              <a:chExt cx="1029" cy="860"/>
            </a:xfrm>
          </p:grpSpPr>
          <p:sp>
            <p:nvSpPr>
              <p:cNvPr id="24601" name="Oval 42"/>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602" name="Oval 43"/>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603" name="Oval 45"/>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604" name="Text Box 46"/>
              <p:cNvSpPr txBox="1">
                <a:spLocks noChangeArrowheads="1"/>
              </p:cNvSpPr>
              <p:nvPr/>
            </p:nvSpPr>
            <p:spPr bwMode="gray">
              <a:xfrm>
                <a:off x="607" y="2430"/>
                <a:ext cx="1029" cy="3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IN" altLang="en-US" sz="1600" b="1" dirty="0" smtClean="0">
                    <a:latin typeface="Arial" panose="020B0604020202020204" pitchFamily="34" charset="0"/>
                  </a:rPr>
                  <a:t>Types of Arguments</a:t>
                </a:r>
                <a:endParaRPr lang="en-US" altLang="en-US" sz="1600" b="1" dirty="0">
                  <a:latin typeface="Arial" panose="020B0604020202020204" pitchFamily="34" charset="0"/>
                </a:endParaRPr>
              </a:p>
            </p:txBody>
          </p:sp>
        </p:grpSp>
        <p:sp>
          <p:nvSpPr>
            <p:cNvPr id="24589" name="Oval 47"/>
            <p:cNvSpPr>
              <a:spLocks noChangeArrowheads="1"/>
            </p:cNvSpPr>
            <p:nvPr/>
          </p:nvSpPr>
          <p:spPr bwMode="gray">
            <a:xfrm>
              <a:off x="1056" y="1630"/>
              <a:ext cx="576" cy="336"/>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0" name="Oval 48"/>
            <p:cNvSpPr>
              <a:spLocks noChangeArrowheads="1"/>
            </p:cNvSpPr>
            <p:nvPr/>
          </p:nvSpPr>
          <p:spPr bwMode="gray">
            <a:xfrm>
              <a:off x="1104" y="1248"/>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1" name="Oval 49"/>
            <p:cNvSpPr>
              <a:spLocks noChangeArrowheads="1"/>
            </p:cNvSpPr>
            <p:nvPr/>
          </p:nvSpPr>
          <p:spPr bwMode="gray">
            <a:xfrm>
              <a:off x="1112" y="1251"/>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2" name="Oval 50"/>
            <p:cNvSpPr>
              <a:spLocks noChangeArrowheads="1"/>
            </p:cNvSpPr>
            <p:nvPr/>
          </p:nvSpPr>
          <p:spPr bwMode="gray">
            <a:xfrm>
              <a:off x="1119" y="1258"/>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3" name="Oval 51"/>
            <p:cNvSpPr>
              <a:spLocks noChangeArrowheads="1"/>
            </p:cNvSpPr>
            <p:nvPr/>
          </p:nvSpPr>
          <p:spPr bwMode="gray">
            <a:xfrm>
              <a:off x="1153" y="1274"/>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4" name="Text Box 52"/>
            <p:cNvSpPr txBox="1">
              <a:spLocks noChangeArrowheads="1"/>
            </p:cNvSpPr>
            <p:nvPr/>
          </p:nvSpPr>
          <p:spPr bwMode="gray">
            <a:xfrm>
              <a:off x="1095" y="1468"/>
              <a:ext cx="635"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US" altLang="en-US" sz="1400" b="1" dirty="0" smtClean="0">
                  <a:solidFill>
                    <a:srgbClr val="000000"/>
                  </a:solidFill>
                  <a:latin typeface="Arial" panose="020B0604020202020204" pitchFamily="34" charset="0"/>
                </a:rPr>
                <a:t>Definition</a:t>
              </a:r>
              <a:endParaRPr lang="en-US" altLang="en-US" sz="1400" dirty="0">
                <a:latin typeface="Arial" panose="020B0604020202020204" pitchFamily="34" charset="0"/>
              </a:endParaRPr>
            </a:p>
          </p:txBody>
        </p:sp>
        <p:sp>
          <p:nvSpPr>
            <p:cNvPr id="24595" name="Oval 53"/>
            <p:cNvSpPr>
              <a:spLocks noChangeArrowheads="1"/>
            </p:cNvSpPr>
            <p:nvPr/>
          </p:nvSpPr>
          <p:spPr bwMode="gray">
            <a:xfrm>
              <a:off x="1854" y="1296"/>
              <a:ext cx="432" cy="144"/>
            </a:xfrm>
            <a:prstGeom prst="ellipse">
              <a:avLst/>
            </a:prstGeom>
            <a:solidFill>
              <a:srgbClr val="0F2145">
                <a:alpha val="3019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6" name="Oval 54"/>
            <p:cNvSpPr>
              <a:spLocks noChangeArrowheads="1"/>
            </p:cNvSpPr>
            <p:nvPr/>
          </p:nvSpPr>
          <p:spPr bwMode="gray">
            <a:xfrm>
              <a:off x="1931" y="96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7" name="Oval 55"/>
            <p:cNvSpPr>
              <a:spLocks noChangeArrowheads="1"/>
            </p:cNvSpPr>
            <p:nvPr/>
          </p:nvSpPr>
          <p:spPr bwMode="gray">
            <a:xfrm>
              <a:off x="1937" y="96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8" name="Oval 56"/>
            <p:cNvSpPr>
              <a:spLocks noChangeArrowheads="1"/>
            </p:cNvSpPr>
            <p:nvPr/>
          </p:nvSpPr>
          <p:spPr bwMode="gray">
            <a:xfrm>
              <a:off x="1941" y="96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599" name="Oval 57"/>
            <p:cNvSpPr>
              <a:spLocks noChangeArrowheads="1"/>
            </p:cNvSpPr>
            <p:nvPr/>
          </p:nvSpPr>
          <p:spPr bwMode="gray">
            <a:xfrm>
              <a:off x="1964" y="97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vert="eaVert"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tLang="en-US"/>
            </a:p>
          </p:txBody>
        </p:sp>
        <p:sp>
          <p:nvSpPr>
            <p:cNvPr id="24600" name="Text Box 58"/>
            <p:cNvSpPr txBox="1">
              <a:spLocks noChangeArrowheads="1"/>
            </p:cNvSpPr>
            <p:nvPr/>
          </p:nvSpPr>
          <p:spPr bwMode="gray">
            <a:xfrm>
              <a:off x="1831" y="1041"/>
              <a:ext cx="803"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n-IN" sz="1200" b="1" dirty="0" smtClean="0"/>
                <a:t>Introduction</a:t>
              </a:r>
              <a:endParaRPr lang="en-US" altLang="en-US" sz="1200" b="1" dirty="0">
                <a:latin typeface="Arial" panose="020B0604020202020204" pitchFamily="34" charset="0"/>
              </a:endParaRPr>
            </a:p>
          </p:txBody>
        </p:sp>
      </p:grpSp>
      <p:sp>
        <p:nvSpPr>
          <p:cNvPr id="29" name="Date Placeholder 3"/>
          <p:cNvSpPr>
            <a:spLocks noGrp="1"/>
          </p:cNvSpPr>
          <p:nvPr>
            <p:ph type="dt" sz="half" idx="10"/>
          </p:nvPr>
        </p:nvSpPr>
        <p:spPr>
          <a:xfrm>
            <a:off x="457200" y="6356350"/>
            <a:ext cx="2133600" cy="365125"/>
          </a:xfrm>
        </p:spPr>
        <p:txBody>
          <a:bodyPr/>
          <a:lstStyle/>
          <a:p>
            <a:r>
              <a:rPr lang="en-US" dirty="0" smtClean="0"/>
              <a:t>Python Programming</a:t>
            </a:r>
            <a:endParaRPr lang="en-US" dirty="0"/>
          </a:p>
        </p:txBody>
      </p:sp>
      <p:sp>
        <p:nvSpPr>
          <p:cNvPr id="30" name="Footer Placeholder 4"/>
          <p:cNvSpPr>
            <a:spLocks noGrp="1"/>
          </p:cNvSpPr>
          <p:nvPr>
            <p:ph type="ftr" sz="quarter" idx="11"/>
          </p:nvPr>
        </p:nvSpPr>
        <p:spPr>
          <a:xfrm>
            <a:off x="3124200" y="6356350"/>
            <a:ext cx="2895600" cy="365125"/>
          </a:xfrm>
        </p:spPr>
        <p:txBody>
          <a:bodyPr/>
          <a:lstStyle/>
          <a:p>
            <a:pPr>
              <a:defRPr/>
            </a:pPr>
            <a:r>
              <a:rPr lang="en-US" dirty="0" smtClean="0"/>
              <a:t>Dr. Raj </a:t>
            </a:r>
            <a:r>
              <a:rPr lang="en-US" dirty="0" err="1" smtClean="0"/>
              <a:t>Gaurang</a:t>
            </a:r>
            <a:r>
              <a:rPr lang="en-US" dirty="0" smtClean="0"/>
              <a:t> Tiwari-CSE-1-G8-G16</a:t>
            </a:r>
            <a:endParaRPr lang="en-US" dirty="0"/>
          </a:p>
        </p:txBody>
      </p:sp>
    </p:spTree>
    <p:extLst>
      <p:ext uri="{BB962C8B-B14F-4D97-AF65-F5344CB8AC3E}">
        <p14:creationId xmlns:p14="http://schemas.microsoft.com/office/powerpoint/2010/main" xmlns="" val="252224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IN" sz="5400" b="1" kern="10" dirty="0">
                <a:ln w="38100">
                  <a:solidFill>
                    <a:schemeClr val="bg1"/>
                  </a:solidFill>
                  <a:round/>
                  <a:headEnd/>
                  <a:tailEnd/>
                </a:ln>
                <a:solidFill>
                  <a:srgbClr val="FF0000"/>
                </a:solidFill>
                <a:effectLst>
                  <a:outerShdw dist="35921" dir="2700000" algn="ctr" rotWithShape="0">
                    <a:srgbClr val="B2B2B2">
                      <a:alpha val="50000"/>
                    </a:srgbClr>
                  </a:outerShdw>
                </a:effectLst>
                <a:ea typeface="Verdana" panose="020B0604030504040204" pitchFamily="34" charset="0"/>
              </a:rPr>
              <a:t>Thank</a:t>
            </a:r>
            <a:r>
              <a:rPr lang="en-IN" sz="5400" b="1" kern="10" dirty="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rPr>
              <a:t> </a:t>
            </a:r>
            <a:r>
              <a:rPr lang="en-IN" sz="5400" b="1" kern="10" dirty="0">
                <a:ln w="38100">
                  <a:solidFill>
                    <a:schemeClr val="bg1"/>
                  </a:solidFill>
                  <a:round/>
                  <a:headEnd/>
                  <a:tailEnd/>
                </a:ln>
                <a:solidFill>
                  <a:srgbClr val="FF0000"/>
                </a:solidFill>
                <a:effectLst>
                  <a:outerShdw dist="35921" dir="2700000" algn="ctr" rotWithShape="0">
                    <a:srgbClr val="B2B2B2">
                      <a:alpha val="50000"/>
                    </a:srgbClr>
                  </a:outerShdw>
                </a:effectLst>
                <a:ea typeface="Verdana" panose="020B0604030504040204" pitchFamily="34" charset="0"/>
              </a:rPr>
              <a:t>You</a:t>
            </a:r>
            <a:r>
              <a:rPr lang="en-IN" sz="5400" b="1" kern="10" dirty="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ea typeface="Verdana" panose="020B0604030504040204" pitchFamily="34" charset="0"/>
              </a:rPr>
              <a:t> </a:t>
            </a:r>
            <a:r>
              <a:rPr lang="en-IN" sz="5400" b="1" kern="10" dirty="0">
                <a:ln w="38100">
                  <a:solidFill>
                    <a:schemeClr val="bg1"/>
                  </a:solidFill>
                  <a:round/>
                  <a:headEnd/>
                  <a:tailEnd/>
                </a:ln>
                <a:solidFill>
                  <a:srgbClr val="FF0000"/>
                </a:solidFill>
                <a:effectLst>
                  <a:outerShdw dist="35921" dir="2700000" algn="ctr" rotWithShape="0">
                    <a:srgbClr val="B2B2B2">
                      <a:alpha val="50000"/>
                    </a:srgbClr>
                  </a:outerShdw>
                </a:effectLst>
                <a:ea typeface="Verdana" panose="020B0604030504040204" pitchFamily="34" charset="0"/>
              </a:rPr>
              <a:t>!</a:t>
            </a:r>
          </a:p>
        </p:txBody>
      </p:sp>
    </p:spTree>
    <p:extLst>
      <p:ext uri="{BB962C8B-B14F-4D97-AF65-F5344CB8AC3E}">
        <p14:creationId xmlns:p14="http://schemas.microsoft.com/office/powerpoint/2010/main" xmlns="" val="231597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function is a block of organized, reusable code that is used to perform a single, related action. Functions provides better modularity for your application and a high degree of code reusing.</a:t>
            </a:r>
          </a:p>
        </p:txBody>
      </p:sp>
      <p:sp>
        <p:nvSpPr>
          <p:cNvPr id="3" name="Title 2"/>
          <p:cNvSpPr>
            <a:spLocks noGrp="1"/>
          </p:cNvSpPr>
          <p:nvPr>
            <p:ph type="title"/>
          </p:nvPr>
        </p:nvSpPr>
        <p:spPr/>
        <p:txBody>
          <a:bodyPr/>
          <a:lstStyle/>
          <a:p>
            <a:r>
              <a:rPr lang="en-IN" dirty="0" smtClean="0"/>
              <a:t>Introduction</a:t>
            </a:r>
            <a:endParaRPr lang="en-IN" dirty="0"/>
          </a:p>
        </p:txBody>
      </p:sp>
      <p:sp>
        <p:nvSpPr>
          <p:cNvPr id="6"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7"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071546"/>
            <a:ext cx="8229600" cy="4525963"/>
          </a:xfrm>
        </p:spPr>
        <p:txBody>
          <a:bodyPr/>
          <a:lstStyle/>
          <a:p>
            <a:pPr marL="449263" indent="-339725">
              <a:buFont typeface="Wingdings" pitchFamily="2" charset="2"/>
              <a:buChar char="§"/>
            </a:pPr>
            <a:r>
              <a:rPr lang="en-IN" sz="2800" dirty="0" smtClean="0"/>
              <a:t>A small set of instructions/logic that needs to be executed multiple times</a:t>
            </a:r>
          </a:p>
          <a:p>
            <a:pPr marL="449263" indent="-339725">
              <a:buFont typeface="Wingdings" pitchFamily="2" charset="2"/>
              <a:buChar char="§"/>
            </a:pPr>
            <a:r>
              <a:rPr lang="en-IN" sz="2800" dirty="0" smtClean="0"/>
              <a:t>Flow of control jumps to another section or file</a:t>
            </a:r>
          </a:p>
          <a:p>
            <a:pPr marL="449263" indent="-339725">
              <a:buFont typeface="Wingdings" pitchFamily="2" charset="2"/>
              <a:buChar char="§"/>
            </a:pPr>
            <a:r>
              <a:rPr lang="en-IN" sz="2800" dirty="0" smtClean="0"/>
              <a:t>A function first needs to be defined</a:t>
            </a:r>
          </a:p>
          <a:p>
            <a:pPr marL="449263" indent="-339725">
              <a:buFont typeface="Wingdings" pitchFamily="2" charset="2"/>
              <a:buChar char="§"/>
            </a:pPr>
            <a:r>
              <a:rPr lang="en-IN" sz="2800" dirty="0" smtClean="0"/>
              <a:t>Once defined, function can be called multiple times</a:t>
            </a:r>
          </a:p>
          <a:p>
            <a:pPr marL="449263" indent="-339725">
              <a:buFont typeface="Wingdings" pitchFamily="2" charset="2"/>
              <a:buChar char="§"/>
            </a:pPr>
            <a:r>
              <a:rPr lang="en-IN" sz="2800" dirty="0" smtClean="0"/>
              <a:t>Functions can be passed arguments</a:t>
            </a:r>
          </a:p>
          <a:p>
            <a:pPr marL="449263" indent="-339725">
              <a:buFont typeface="Wingdings" pitchFamily="2" charset="2"/>
              <a:buChar char="§"/>
            </a:pPr>
            <a:r>
              <a:rPr lang="en-IN" sz="2800" dirty="0" smtClean="0"/>
              <a:t>Functions can optionally return a value</a:t>
            </a:r>
          </a:p>
          <a:p>
            <a:pPr marL="449263" indent="-339725">
              <a:buFont typeface="Wingdings" pitchFamily="2" charset="2"/>
              <a:buChar char="§"/>
            </a:pPr>
            <a:r>
              <a:rPr lang="en-IN" sz="2800" dirty="0" smtClean="0"/>
              <a:t> Built-in functions: input(), print(), </a:t>
            </a:r>
            <a:r>
              <a:rPr lang="en-IN" sz="2800" dirty="0" err="1" smtClean="0"/>
              <a:t>len</a:t>
            </a:r>
            <a:r>
              <a:rPr lang="en-IN" sz="2800" dirty="0" smtClean="0"/>
              <a:t>()</a:t>
            </a:r>
          </a:p>
          <a:p>
            <a:pPr marL="449263" indent="-339725">
              <a:buFont typeface="Wingdings" pitchFamily="2" charset="2"/>
              <a:buChar char="§"/>
            </a:pPr>
            <a:r>
              <a:rPr lang="en-IN" sz="2800" dirty="0" smtClean="0"/>
              <a:t>Makes code reusable and modular, no copy/paste</a:t>
            </a:r>
            <a:endParaRPr lang="en-IN" sz="2800" dirty="0"/>
          </a:p>
        </p:txBody>
      </p:sp>
      <p:sp>
        <p:nvSpPr>
          <p:cNvPr id="3" name="Title 2"/>
          <p:cNvSpPr>
            <a:spLocks noGrp="1"/>
          </p:cNvSpPr>
          <p:nvPr>
            <p:ph type="title"/>
          </p:nvPr>
        </p:nvSpPr>
        <p:spPr/>
        <p:txBody>
          <a:bodyPr/>
          <a:lstStyle/>
          <a:p>
            <a:r>
              <a:rPr lang="en-IN" dirty="0" smtClean="0"/>
              <a:t>Introduction</a:t>
            </a:r>
            <a:endParaRPr lang="en-IN" dirty="0"/>
          </a:p>
        </p:txBody>
      </p:sp>
      <p:sp>
        <p:nvSpPr>
          <p:cNvPr id="6"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7"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Function Definition</a:t>
            </a:r>
            <a:endParaRPr lang="en-IN" dirty="0"/>
          </a:p>
        </p:txBody>
      </p:sp>
      <p:sp>
        <p:nvSpPr>
          <p:cNvPr id="6"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7"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
        <p:nvSpPr>
          <p:cNvPr id="9" name="Content Placeholder 1"/>
          <p:cNvSpPr>
            <a:spLocks noGrp="1"/>
          </p:cNvSpPr>
          <p:nvPr>
            <p:ph idx="1"/>
          </p:nvPr>
        </p:nvSpPr>
        <p:spPr>
          <a:xfrm>
            <a:off x="457200" y="1371600"/>
            <a:ext cx="8229600" cy="4525963"/>
          </a:xfrm>
        </p:spPr>
        <p:txBody>
          <a:bodyPr/>
          <a:lstStyle/>
          <a:p>
            <a:pPr>
              <a:buNone/>
            </a:pPr>
            <a:r>
              <a:rPr lang="en-IN" dirty="0" smtClean="0"/>
              <a:t>Definition: consists of name and body</a:t>
            </a:r>
          </a:p>
          <a:p>
            <a:r>
              <a:rPr lang="en-IN" i="1" dirty="0" smtClean="0">
                <a:solidFill>
                  <a:srgbClr val="C00000"/>
                </a:solidFill>
              </a:rPr>
              <a:t>def</a:t>
            </a:r>
            <a:r>
              <a:rPr lang="en-IN" i="1" dirty="0" smtClean="0"/>
              <a:t> keyword followed by a &lt;</a:t>
            </a:r>
            <a:r>
              <a:rPr lang="en-IN" i="1" dirty="0" err="1" smtClean="0"/>
              <a:t>function_name</a:t>
            </a:r>
            <a:r>
              <a:rPr lang="en-IN" i="1" dirty="0" smtClean="0"/>
              <a:t>&gt;</a:t>
            </a:r>
          </a:p>
          <a:p>
            <a:r>
              <a:rPr lang="en-IN" dirty="0" smtClean="0"/>
              <a:t> followed by optional </a:t>
            </a:r>
            <a:r>
              <a:rPr lang="en-IN" dirty="0" smtClean="0">
                <a:solidFill>
                  <a:srgbClr val="C00000"/>
                </a:solidFill>
              </a:rPr>
              <a:t>parameters</a:t>
            </a:r>
            <a:r>
              <a:rPr lang="en-IN" dirty="0" smtClean="0"/>
              <a:t> in parentheses</a:t>
            </a:r>
          </a:p>
          <a:p>
            <a:r>
              <a:rPr lang="en-IN" dirty="0" smtClean="0"/>
              <a:t>followed by a </a:t>
            </a:r>
            <a:r>
              <a:rPr lang="en-IN" dirty="0" smtClean="0">
                <a:solidFill>
                  <a:srgbClr val="C00000"/>
                </a:solidFill>
              </a:rPr>
              <a:t>colon</a:t>
            </a:r>
          </a:p>
          <a:p>
            <a:r>
              <a:rPr lang="en-IN" dirty="0" smtClean="0"/>
              <a:t>followed by </a:t>
            </a:r>
            <a:r>
              <a:rPr lang="en-IN" dirty="0" smtClean="0">
                <a:solidFill>
                  <a:srgbClr val="C00000"/>
                </a:solidFill>
              </a:rPr>
              <a:t>indented body</a:t>
            </a:r>
          </a:p>
          <a:p>
            <a:r>
              <a:rPr lang="en-IN" dirty="0" smtClean="0"/>
              <a:t>body may contain a </a:t>
            </a:r>
            <a:r>
              <a:rPr lang="en-IN" dirty="0" smtClean="0">
                <a:solidFill>
                  <a:srgbClr val="C00000"/>
                </a:solidFill>
              </a:rPr>
              <a:t>return</a:t>
            </a:r>
            <a:r>
              <a:rPr lang="en-IN" dirty="0" smtClean="0"/>
              <a:t> statement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49263" indent="-339725" algn="just">
              <a:buNone/>
            </a:pPr>
            <a:r>
              <a:rPr lang="en-IN" dirty="0" smtClean="0"/>
              <a:t>● Return statement is optional</a:t>
            </a:r>
          </a:p>
          <a:p>
            <a:pPr marL="449263" indent="-339725" algn="just">
              <a:buNone/>
            </a:pPr>
            <a:r>
              <a:rPr lang="en-IN" dirty="0" smtClean="0"/>
              <a:t>● Can appear anywhere inside the function</a:t>
            </a:r>
          </a:p>
          <a:p>
            <a:pPr marL="449263" indent="-339725" algn="just">
              <a:buNone/>
            </a:pPr>
            <a:r>
              <a:rPr lang="en-IN" dirty="0" smtClean="0"/>
              <a:t>● return stops function execution and sends the control and return value back to the caller</a:t>
            </a:r>
          </a:p>
          <a:p>
            <a:pPr marL="449263" indent="-339725" algn="just">
              <a:buNone/>
            </a:pPr>
            <a:r>
              <a:rPr lang="en-IN" dirty="0" smtClean="0"/>
              <a:t>● if return is omitted, a value of </a:t>
            </a:r>
            <a:r>
              <a:rPr lang="en-IN" dirty="0" smtClean="0">
                <a:solidFill>
                  <a:srgbClr val="FF0000"/>
                </a:solidFill>
              </a:rPr>
              <a:t>None</a:t>
            </a:r>
            <a:r>
              <a:rPr lang="en-IN" dirty="0" smtClean="0"/>
              <a:t> is returned back to the caller</a:t>
            </a:r>
            <a:endParaRPr lang="en-IN" dirty="0"/>
          </a:p>
        </p:txBody>
      </p:sp>
      <p:sp>
        <p:nvSpPr>
          <p:cNvPr id="3" name="Title 2"/>
          <p:cNvSpPr>
            <a:spLocks noGrp="1"/>
          </p:cNvSpPr>
          <p:nvPr>
            <p:ph type="title"/>
          </p:nvPr>
        </p:nvSpPr>
        <p:spPr/>
        <p:txBody>
          <a:bodyPr/>
          <a:lstStyle/>
          <a:p>
            <a:r>
              <a:rPr lang="en-IN" dirty="0" smtClean="0"/>
              <a:t>Functions</a:t>
            </a:r>
            <a:endParaRPr lang="en-IN" dirty="0"/>
          </a:p>
        </p:txBody>
      </p:sp>
      <p:sp>
        <p:nvSpPr>
          <p:cNvPr id="4"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5"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Definition</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pic>
        <p:nvPicPr>
          <p:cNvPr id="1027" name="Picture 3"/>
          <p:cNvPicPr>
            <a:picLocks noChangeAspect="1" noChangeArrowheads="1"/>
          </p:cNvPicPr>
          <p:nvPr/>
        </p:nvPicPr>
        <p:blipFill>
          <a:blip r:embed="rId2"/>
          <a:srcRect/>
          <a:stretch>
            <a:fillRect/>
          </a:stretch>
        </p:blipFill>
        <p:spPr bwMode="auto">
          <a:xfrm>
            <a:off x="428596" y="1571612"/>
            <a:ext cx="8143932" cy="4205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Flow</a:t>
            </a:r>
            <a:endParaRPr lang="en-IN" dirty="0"/>
          </a:p>
        </p:txBody>
      </p:sp>
      <p:sp>
        <p:nvSpPr>
          <p:cNvPr id="4" name="Date Placeholder 3"/>
          <p:cNvSpPr>
            <a:spLocks noGrp="1"/>
          </p:cNvSpPr>
          <p:nvPr>
            <p:ph type="dt" sz="half" idx="10"/>
          </p:nvPr>
        </p:nvSpPr>
        <p:spPr/>
        <p:txBody>
          <a:bodyPr/>
          <a:lstStyle/>
          <a:p>
            <a:r>
              <a:rPr lang="en-US" smtClean="0"/>
              <a:t>Problem Solving Using Python Programming</a:t>
            </a:r>
            <a:endParaRPr lang="en-US" dirty="0"/>
          </a:p>
        </p:txBody>
      </p:sp>
      <p:sp>
        <p:nvSpPr>
          <p:cNvPr id="5" name="Footer Placeholder 4"/>
          <p:cNvSpPr>
            <a:spLocks noGrp="1"/>
          </p:cNvSpPr>
          <p:nvPr>
            <p:ph type="ftr" sz="quarter" idx="11"/>
          </p:nvPr>
        </p:nvSpPr>
        <p:spPr/>
        <p:txBody>
          <a:bodyPr/>
          <a:lstStyle/>
          <a:p>
            <a:pPr>
              <a:defRPr/>
            </a:pPr>
            <a:r>
              <a:rPr lang="en-US" smtClean="0"/>
              <a:t>Dr. Raj Gaurang Tiwari-CSE-1-G9-16</a:t>
            </a:r>
            <a:endParaRPr lang="en-US" dirty="0"/>
          </a:p>
        </p:txBody>
      </p:sp>
      <p:pic>
        <p:nvPicPr>
          <p:cNvPr id="1026" name="Picture 2"/>
          <p:cNvPicPr>
            <a:picLocks noChangeAspect="1" noChangeArrowheads="1"/>
          </p:cNvPicPr>
          <p:nvPr/>
        </p:nvPicPr>
        <p:blipFill>
          <a:blip r:embed="rId2"/>
          <a:srcRect/>
          <a:stretch>
            <a:fillRect/>
          </a:stretch>
        </p:blipFill>
        <p:spPr bwMode="auto">
          <a:xfrm>
            <a:off x="1000100" y="1952624"/>
            <a:ext cx="6929486" cy="4262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solidFill>
                  <a:srgbClr val="FF0000"/>
                </a:solidFill>
              </a:rPr>
              <a:t>def </a:t>
            </a:r>
            <a:r>
              <a:rPr lang="en-IN" dirty="0" err="1" smtClean="0">
                <a:solidFill>
                  <a:srgbClr val="FF0000"/>
                </a:solidFill>
              </a:rPr>
              <a:t>my_function</a:t>
            </a:r>
            <a:r>
              <a:rPr lang="en-IN" dirty="0" smtClean="0">
                <a:solidFill>
                  <a:srgbClr val="FF0000"/>
                </a:solidFill>
              </a:rPr>
              <a:t>():</a:t>
            </a:r>
            <a:br>
              <a:rPr lang="en-IN" dirty="0" smtClean="0">
                <a:solidFill>
                  <a:srgbClr val="FF0000"/>
                </a:solidFill>
              </a:rPr>
            </a:br>
            <a:r>
              <a:rPr lang="en-IN" dirty="0" smtClean="0">
                <a:solidFill>
                  <a:srgbClr val="FF0000"/>
                </a:solidFill>
              </a:rPr>
              <a:t>  print("Hello from a function")</a:t>
            </a:r>
          </a:p>
          <a:p>
            <a:pPr>
              <a:buNone/>
            </a:pPr>
            <a:r>
              <a:rPr lang="en-IN" b="1" dirty="0" err="1" smtClean="0">
                <a:solidFill>
                  <a:srgbClr val="0070C0"/>
                </a:solidFill>
              </a:rPr>
              <a:t>my_function</a:t>
            </a:r>
            <a:r>
              <a:rPr lang="en-IN" b="1" dirty="0" smtClean="0">
                <a:solidFill>
                  <a:srgbClr val="0070C0"/>
                </a:solidFill>
              </a:rPr>
              <a:t>()</a:t>
            </a:r>
          </a:p>
          <a:p>
            <a:pPr>
              <a:buNone/>
            </a:pPr>
            <a:endParaRPr lang="en-IN" b="1" dirty="0" smtClean="0"/>
          </a:p>
          <a:p>
            <a:pPr>
              <a:buNone/>
            </a:pPr>
            <a:r>
              <a:rPr lang="en-IN" dirty="0" smtClean="0">
                <a:solidFill>
                  <a:srgbClr val="C00000"/>
                </a:solidFill>
              </a:rPr>
              <a:t>def sum(a, b):</a:t>
            </a:r>
          </a:p>
          <a:p>
            <a:pPr>
              <a:buNone/>
            </a:pPr>
            <a:r>
              <a:rPr lang="en-IN" dirty="0" smtClean="0">
                <a:solidFill>
                  <a:srgbClr val="C00000"/>
                </a:solidFill>
              </a:rPr>
              <a:t>	return a + b</a:t>
            </a:r>
          </a:p>
          <a:p>
            <a:pPr>
              <a:buNone/>
            </a:pPr>
            <a:r>
              <a:rPr lang="en-IN" b="1" dirty="0" smtClean="0">
                <a:solidFill>
                  <a:srgbClr val="0070C0"/>
                </a:solidFill>
              </a:rPr>
              <a:t>sum(2,3)</a:t>
            </a:r>
            <a:endParaRPr lang="en-IN" b="1" dirty="0">
              <a:solidFill>
                <a:srgbClr val="0070C0"/>
              </a:solidFill>
            </a:endParaRPr>
          </a:p>
        </p:txBody>
      </p:sp>
      <p:sp>
        <p:nvSpPr>
          <p:cNvPr id="3" name="Title 2"/>
          <p:cNvSpPr>
            <a:spLocks noGrp="1"/>
          </p:cNvSpPr>
          <p:nvPr>
            <p:ph type="title"/>
          </p:nvPr>
        </p:nvSpPr>
        <p:spPr/>
        <p:txBody>
          <a:bodyPr/>
          <a:lstStyle/>
          <a:p>
            <a:r>
              <a:rPr lang="en-IN" dirty="0" smtClean="0"/>
              <a:t>Example</a:t>
            </a:r>
            <a:endParaRPr lang="en-IN" dirty="0"/>
          </a:p>
        </p:txBody>
      </p:sp>
      <p:sp>
        <p:nvSpPr>
          <p:cNvPr id="4" name="Date Placeholder 3"/>
          <p:cNvSpPr>
            <a:spLocks noGrp="1"/>
          </p:cNvSpPr>
          <p:nvPr>
            <p:ph type="dt" sz="half" idx="10"/>
          </p:nvPr>
        </p:nvSpPr>
        <p:spPr>
          <a:xfrm>
            <a:off x="33302" y="6286520"/>
            <a:ext cx="3967194" cy="357190"/>
          </a:xfrm>
        </p:spPr>
        <p:txBody>
          <a:bodyPr/>
          <a:lstStyle/>
          <a:p>
            <a:pPr>
              <a:buNone/>
            </a:pPr>
            <a:r>
              <a:rPr lang="en-US" sz="1600" dirty="0" smtClean="0">
                <a:solidFill>
                  <a:schemeClr val="tx2"/>
                </a:solidFill>
              </a:rPr>
              <a:t>Python Programming</a:t>
            </a:r>
            <a:endParaRPr lang="en-US" sz="1600" dirty="0">
              <a:solidFill>
                <a:schemeClr val="tx2"/>
              </a:solidFill>
            </a:endParaRPr>
          </a:p>
        </p:txBody>
      </p:sp>
      <p:sp>
        <p:nvSpPr>
          <p:cNvPr id="5" name="Footer Placeholder 4"/>
          <p:cNvSpPr>
            <a:spLocks noGrp="1"/>
          </p:cNvSpPr>
          <p:nvPr>
            <p:ph type="ftr" sz="quarter" idx="4294967295"/>
          </p:nvPr>
        </p:nvSpPr>
        <p:spPr>
          <a:xfrm>
            <a:off x="4214810" y="6215082"/>
            <a:ext cx="5384049" cy="357190"/>
          </a:xfrm>
          <a:prstGeom prst="rect">
            <a:avLst/>
          </a:prstGeom>
        </p:spPr>
        <p:txBody>
          <a:bodyPr/>
          <a:lstStyle/>
          <a:p>
            <a:pPr>
              <a:defRPr/>
            </a:pPr>
            <a:r>
              <a:rPr lang="en-US" sz="1400" dirty="0" smtClean="0">
                <a:solidFill>
                  <a:schemeClr val="tx2"/>
                </a:solidFill>
              </a:rPr>
              <a:t>Dr. Raj </a:t>
            </a:r>
            <a:r>
              <a:rPr lang="en-US" sz="1400" dirty="0" err="1" smtClean="0">
                <a:solidFill>
                  <a:schemeClr val="tx2"/>
                </a:solidFill>
              </a:rPr>
              <a:t>Gaurang</a:t>
            </a:r>
            <a:r>
              <a:rPr lang="en-US" sz="1400" dirty="0" smtClean="0">
                <a:solidFill>
                  <a:schemeClr val="tx2"/>
                </a:solidFill>
              </a:rPr>
              <a:t> Tiwari-CSE-1-G8-G16</a:t>
            </a:r>
            <a:endParaRPr lang="en-US" sz="1400"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5728869</TotalTime>
  <Words>914</Words>
  <Application>Microsoft Office PowerPoint</Application>
  <PresentationFormat>On-screen Show (4:3)</PresentationFormat>
  <Paragraphs>194</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Contents</vt:lpstr>
      <vt:lpstr>Introduction</vt:lpstr>
      <vt:lpstr>Introduction</vt:lpstr>
      <vt:lpstr>Function Definition</vt:lpstr>
      <vt:lpstr>Functions</vt:lpstr>
      <vt:lpstr>Function Definition</vt:lpstr>
      <vt:lpstr>Control Flow</vt:lpstr>
      <vt:lpstr>Example</vt:lpstr>
      <vt:lpstr>Passing a List as an Argument</vt:lpstr>
      <vt:lpstr>Function - Argument matching</vt:lpstr>
      <vt:lpstr>Function Arguments:</vt:lpstr>
      <vt:lpstr>Required arguments</vt:lpstr>
      <vt:lpstr>Keyword arguments</vt:lpstr>
      <vt:lpstr>Example</vt:lpstr>
      <vt:lpstr>Default arguments</vt:lpstr>
      <vt:lpstr>Variable-length arguments</vt:lpstr>
      <vt:lpstr>Example</vt:lpstr>
      <vt:lpstr>Example</vt:lpstr>
      <vt:lpstr>Scope of Variables</vt:lpstr>
      <vt:lpstr>Example</vt:lpstr>
      <vt:lpstr>Global vs. Local variables</vt:lpstr>
      <vt:lpstr>Summery</vt:lpstr>
      <vt:lpstr>Slide 24</vt:lpstr>
    </vt:vector>
  </TitlesOfParts>
  <Company>CCC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RAJ</cp:lastModifiedBy>
  <cp:revision>1461</cp:revision>
  <dcterms:created xsi:type="dcterms:W3CDTF">2010-04-09T07:36:15Z</dcterms:created>
  <dcterms:modified xsi:type="dcterms:W3CDTF">2021-09-30T05:51:39Z</dcterms:modified>
</cp:coreProperties>
</file>