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4" r:id="rId4"/>
    <p:sldId id="258" r:id="rId5"/>
    <p:sldId id="259" r:id="rId6"/>
    <p:sldId id="260" r:id="rId7"/>
    <p:sldId id="261" r:id="rId8"/>
    <p:sldId id="262" r:id="rId9"/>
    <p:sldId id="265" r:id="rId10"/>
    <p:sldId id="266" r:id="rId1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031" autoAdjust="0"/>
  </p:normalViewPr>
  <p:slideViewPr>
    <p:cSldViewPr snapToGrid="0">
      <p:cViewPr varScale="1">
        <p:scale>
          <a:sx n="84" d="100"/>
          <a:sy n="84" d="100"/>
        </p:scale>
        <p:origin x="15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19F01-6A1D-4167-B638-40A7671DC157}" type="datetimeFigureOut">
              <a:rPr lang="LID4096" smtClean="0"/>
              <a:t>08/25/2021</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B0A89-EF61-40C5-A05B-AD50146F50B0}" type="slidenum">
              <a:rPr lang="LID4096" smtClean="0"/>
              <a:t>‹#›</a:t>
            </a:fld>
            <a:endParaRPr lang="LID4096"/>
          </a:p>
        </p:txBody>
      </p:sp>
    </p:spTree>
    <p:extLst>
      <p:ext uri="{BB962C8B-B14F-4D97-AF65-F5344CB8AC3E}">
        <p14:creationId xmlns:p14="http://schemas.microsoft.com/office/powerpoint/2010/main" val="480614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satellites measure the signals of global positioning satellites (GPS) that are reflected off the ocean surface (see figure). Wind influences the roughness of the ocean surface, which in turn shows up in the reflected signal.</a:t>
            </a:r>
          </a:p>
          <a:p>
            <a:endParaRPr lang="LID4096" dirty="0"/>
          </a:p>
        </p:txBody>
      </p:sp>
      <p:sp>
        <p:nvSpPr>
          <p:cNvPr id="4" name="Slide Number Placeholder 3"/>
          <p:cNvSpPr>
            <a:spLocks noGrp="1"/>
          </p:cNvSpPr>
          <p:nvPr>
            <p:ph type="sldNum" sz="quarter" idx="5"/>
          </p:nvPr>
        </p:nvSpPr>
        <p:spPr/>
        <p:txBody>
          <a:bodyPr/>
          <a:lstStyle/>
          <a:p>
            <a:fld id="{1ABB0A89-EF61-40C5-A05B-AD50146F50B0}" type="slidenum">
              <a:rPr lang="LID4096" smtClean="0"/>
              <a:t>2</a:t>
            </a:fld>
            <a:endParaRPr lang="LID4096"/>
          </a:p>
        </p:txBody>
      </p:sp>
    </p:spTree>
    <p:extLst>
      <p:ext uri="{BB962C8B-B14F-4D97-AF65-F5344CB8AC3E}">
        <p14:creationId xmlns:p14="http://schemas.microsoft.com/office/powerpoint/2010/main" val="2527646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C10D-FB22-4C1F-9F27-82F69DBE67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4754AED0-8D3D-400E-B8F1-5CB06710C3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F49FE746-C47D-49DF-B0BF-5DD53472A6BB}"/>
              </a:ext>
            </a:extLst>
          </p:cNvPr>
          <p:cNvSpPr>
            <a:spLocks noGrp="1"/>
          </p:cNvSpPr>
          <p:nvPr>
            <p:ph type="dt" sz="half" idx="10"/>
          </p:nvPr>
        </p:nvSpPr>
        <p:spPr/>
        <p:txBody>
          <a:bodyPr/>
          <a:lstStyle/>
          <a:p>
            <a:fld id="{AB920A94-860B-4513-B4C1-5C54C681386D}" type="datetimeFigureOut">
              <a:rPr lang="LID4096" smtClean="0"/>
              <a:t>08/25/2021</a:t>
            </a:fld>
            <a:endParaRPr lang="LID4096"/>
          </a:p>
        </p:txBody>
      </p:sp>
      <p:sp>
        <p:nvSpPr>
          <p:cNvPr id="5" name="Footer Placeholder 4">
            <a:extLst>
              <a:ext uri="{FF2B5EF4-FFF2-40B4-BE49-F238E27FC236}">
                <a16:creationId xmlns:a16="http://schemas.microsoft.com/office/drawing/2014/main" id="{5A5B5C17-0580-4B72-A6EF-811984A60F2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33002C8-4DD4-4CAD-AE67-3153599BC632}"/>
              </a:ext>
            </a:extLst>
          </p:cNvPr>
          <p:cNvSpPr>
            <a:spLocks noGrp="1"/>
          </p:cNvSpPr>
          <p:nvPr>
            <p:ph type="sldNum" sz="quarter" idx="12"/>
          </p:nvPr>
        </p:nvSpPr>
        <p:spPr/>
        <p:txBody>
          <a:bodyPr/>
          <a:lstStyle/>
          <a:p>
            <a:fld id="{8B2C0F57-3159-425B-A3A6-1B2074F908F3}" type="slidenum">
              <a:rPr lang="LID4096" smtClean="0"/>
              <a:t>‹#›</a:t>
            </a:fld>
            <a:endParaRPr lang="LID4096"/>
          </a:p>
        </p:txBody>
      </p:sp>
    </p:spTree>
    <p:extLst>
      <p:ext uri="{BB962C8B-B14F-4D97-AF65-F5344CB8AC3E}">
        <p14:creationId xmlns:p14="http://schemas.microsoft.com/office/powerpoint/2010/main" val="3885757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5CED-6AB1-41D9-9D22-C4187B641F9E}"/>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C2F9F28E-E9E1-44F7-AC44-38A176F089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7B81147-062A-4FB5-991C-96CFBDBADBEF}"/>
              </a:ext>
            </a:extLst>
          </p:cNvPr>
          <p:cNvSpPr>
            <a:spLocks noGrp="1"/>
          </p:cNvSpPr>
          <p:nvPr>
            <p:ph type="dt" sz="half" idx="10"/>
          </p:nvPr>
        </p:nvSpPr>
        <p:spPr/>
        <p:txBody>
          <a:bodyPr/>
          <a:lstStyle/>
          <a:p>
            <a:fld id="{AB920A94-860B-4513-B4C1-5C54C681386D}" type="datetimeFigureOut">
              <a:rPr lang="LID4096" smtClean="0"/>
              <a:t>08/25/2021</a:t>
            </a:fld>
            <a:endParaRPr lang="LID4096"/>
          </a:p>
        </p:txBody>
      </p:sp>
      <p:sp>
        <p:nvSpPr>
          <p:cNvPr id="5" name="Footer Placeholder 4">
            <a:extLst>
              <a:ext uri="{FF2B5EF4-FFF2-40B4-BE49-F238E27FC236}">
                <a16:creationId xmlns:a16="http://schemas.microsoft.com/office/drawing/2014/main" id="{2AABE2E8-74F9-4A32-9553-65F9A204FAE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F49C541-1A7B-4DC3-BA2D-59AA387420F3}"/>
              </a:ext>
            </a:extLst>
          </p:cNvPr>
          <p:cNvSpPr>
            <a:spLocks noGrp="1"/>
          </p:cNvSpPr>
          <p:nvPr>
            <p:ph type="sldNum" sz="quarter" idx="12"/>
          </p:nvPr>
        </p:nvSpPr>
        <p:spPr/>
        <p:txBody>
          <a:bodyPr/>
          <a:lstStyle/>
          <a:p>
            <a:fld id="{8B2C0F57-3159-425B-A3A6-1B2074F908F3}" type="slidenum">
              <a:rPr lang="LID4096" smtClean="0"/>
              <a:t>‹#›</a:t>
            </a:fld>
            <a:endParaRPr lang="LID4096"/>
          </a:p>
        </p:txBody>
      </p:sp>
    </p:spTree>
    <p:extLst>
      <p:ext uri="{BB962C8B-B14F-4D97-AF65-F5344CB8AC3E}">
        <p14:creationId xmlns:p14="http://schemas.microsoft.com/office/powerpoint/2010/main" val="247131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55C34-22D1-4073-BFE7-8362F801D1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A1408214-0253-459D-97CC-9B40C0032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95054AE-CC38-44CF-8C03-530493F9EA76}"/>
              </a:ext>
            </a:extLst>
          </p:cNvPr>
          <p:cNvSpPr>
            <a:spLocks noGrp="1"/>
          </p:cNvSpPr>
          <p:nvPr>
            <p:ph type="dt" sz="half" idx="10"/>
          </p:nvPr>
        </p:nvSpPr>
        <p:spPr/>
        <p:txBody>
          <a:bodyPr/>
          <a:lstStyle/>
          <a:p>
            <a:fld id="{AB920A94-860B-4513-B4C1-5C54C681386D}" type="datetimeFigureOut">
              <a:rPr lang="LID4096" smtClean="0"/>
              <a:t>08/25/2021</a:t>
            </a:fld>
            <a:endParaRPr lang="LID4096"/>
          </a:p>
        </p:txBody>
      </p:sp>
      <p:sp>
        <p:nvSpPr>
          <p:cNvPr id="5" name="Footer Placeholder 4">
            <a:extLst>
              <a:ext uri="{FF2B5EF4-FFF2-40B4-BE49-F238E27FC236}">
                <a16:creationId xmlns:a16="http://schemas.microsoft.com/office/drawing/2014/main" id="{8D43C11A-90C4-4F83-ADE4-E54C0FA05ED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4F99E6C-FB33-4B6E-940E-EEBBF3BEEE6A}"/>
              </a:ext>
            </a:extLst>
          </p:cNvPr>
          <p:cNvSpPr>
            <a:spLocks noGrp="1"/>
          </p:cNvSpPr>
          <p:nvPr>
            <p:ph type="sldNum" sz="quarter" idx="12"/>
          </p:nvPr>
        </p:nvSpPr>
        <p:spPr/>
        <p:txBody>
          <a:bodyPr/>
          <a:lstStyle/>
          <a:p>
            <a:fld id="{8B2C0F57-3159-425B-A3A6-1B2074F908F3}" type="slidenum">
              <a:rPr lang="LID4096" smtClean="0"/>
              <a:t>‹#›</a:t>
            </a:fld>
            <a:endParaRPr lang="LID4096"/>
          </a:p>
        </p:txBody>
      </p:sp>
    </p:spTree>
    <p:extLst>
      <p:ext uri="{BB962C8B-B14F-4D97-AF65-F5344CB8AC3E}">
        <p14:creationId xmlns:p14="http://schemas.microsoft.com/office/powerpoint/2010/main" val="279174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4B24-44E4-404E-9B17-BDC2E1205A1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530AD621-DE44-4FED-B507-C263FC962C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9AFC39E-30BB-47A8-9EE5-8F40DAD3CBFC}"/>
              </a:ext>
            </a:extLst>
          </p:cNvPr>
          <p:cNvSpPr>
            <a:spLocks noGrp="1"/>
          </p:cNvSpPr>
          <p:nvPr>
            <p:ph type="dt" sz="half" idx="10"/>
          </p:nvPr>
        </p:nvSpPr>
        <p:spPr/>
        <p:txBody>
          <a:bodyPr/>
          <a:lstStyle/>
          <a:p>
            <a:fld id="{AB920A94-860B-4513-B4C1-5C54C681386D}" type="datetimeFigureOut">
              <a:rPr lang="LID4096" smtClean="0"/>
              <a:t>08/25/2021</a:t>
            </a:fld>
            <a:endParaRPr lang="LID4096"/>
          </a:p>
        </p:txBody>
      </p:sp>
      <p:sp>
        <p:nvSpPr>
          <p:cNvPr id="5" name="Footer Placeholder 4">
            <a:extLst>
              <a:ext uri="{FF2B5EF4-FFF2-40B4-BE49-F238E27FC236}">
                <a16:creationId xmlns:a16="http://schemas.microsoft.com/office/drawing/2014/main" id="{FC5D8F4F-81A9-480E-9F2E-57730A6DD6C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BB01E9A-8E8B-4B78-8E37-BAD48CB139C1}"/>
              </a:ext>
            </a:extLst>
          </p:cNvPr>
          <p:cNvSpPr>
            <a:spLocks noGrp="1"/>
          </p:cNvSpPr>
          <p:nvPr>
            <p:ph type="sldNum" sz="quarter" idx="12"/>
          </p:nvPr>
        </p:nvSpPr>
        <p:spPr/>
        <p:txBody>
          <a:bodyPr/>
          <a:lstStyle/>
          <a:p>
            <a:fld id="{8B2C0F57-3159-425B-A3A6-1B2074F908F3}" type="slidenum">
              <a:rPr lang="LID4096" smtClean="0"/>
              <a:t>‹#›</a:t>
            </a:fld>
            <a:endParaRPr lang="LID4096"/>
          </a:p>
        </p:txBody>
      </p:sp>
    </p:spTree>
    <p:extLst>
      <p:ext uri="{BB962C8B-B14F-4D97-AF65-F5344CB8AC3E}">
        <p14:creationId xmlns:p14="http://schemas.microsoft.com/office/powerpoint/2010/main" val="172310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311A-BF4B-47A5-850E-E4BF8A511D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13C3FF40-AB4E-434A-BBBC-93C27F9767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2E6428-AA53-4FF8-A30D-B9E278730E42}"/>
              </a:ext>
            </a:extLst>
          </p:cNvPr>
          <p:cNvSpPr>
            <a:spLocks noGrp="1"/>
          </p:cNvSpPr>
          <p:nvPr>
            <p:ph type="dt" sz="half" idx="10"/>
          </p:nvPr>
        </p:nvSpPr>
        <p:spPr/>
        <p:txBody>
          <a:bodyPr/>
          <a:lstStyle/>
          <a:p>
            <a:fld id="{AB920A94-860B-4513-B4C1-5C54C681386D}" type="datetimeFigureOut">
              <a:rPr lang="LID4096" smtClean="0"/>
              <a:t>08/25/2021</a:t>
            </a:fld>
            <a:endParaRPr lang="LID4096"/>
          </a:p>
        </p:txBody>
      </p:sp>
      <p:sp>
        <p:nvSpPr>
          <p:cNvPr id="5" name="Footer Placeholder 4">
            <a:extLst>
              <a:ext uri="{FF2B5EF4-FFF2-40B4-BE49-F238E27FC236}">
                <a16:creationId xmlns:a16="http://schemas.microsoft.com/office/drawing/2014/main" id="{D34306E3-3E2F-44DD-8AD4-0B85CE5E793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6E33ACA-6DCC-416F-A5DA-67711BCF530D}"/>
              </a:ext>
            </a:extLst>
          </p:cNvPr>
          <p:cNvSpPr>
            <a:spLocks noGrp="1"/>
          </p:cNvSpPr>
          <p:nvPr>
            <p:ph type="sldNum" sz="quarter" idx="12"/>
          </p:nvPr>
        </p:nvSpPr>
        <p:spPr/>
        <p:txBody>
          <a:bodyPr/>
          <a:lstStyle/>
          <a:p>
            <a:fld id="{8B2C0F57-3159-425B-A3A6-1B2074F908F3}" type="slidenum">
              <a:rPr lang="LID4096" smtClean="0"/>
              <a:t>‹#›</a:t>
            </a:fld>
            <a:endParaRPr lang="LID4096"/>
          </a:p>
        </p:txBody>
      </p:sp>
    </p:spTree>
    <p:extLst>
      <p:ext uri="{BB962C8B-B14F-4D97-AF65-F5344CB8AC3E}">
        <p14:creationId xmlns:p14="http://schemas.microsoft.com/office/powerpoint/2010/main" val="377801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D873-48AC-40BE-95CE-D4823A20EAB4}"/>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038988A-A94B-4AFC-8412-50BE5DB7E7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7328DBC-2194-4AE7-9E9B-ED04AF713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D25FD1B8-3597-4E8A-9484-42F032F0C728}"/>
              </a:ext>
            </a:extLst>
          </p:cNvPr>
          <p:cNvSpPr>
            <a:spLocks noGrp="1"/>
          </p:cNvSpPr>
          <p:nvPr>
            <p:ph type="dt" sz="half" idx="10"/>
          </p:nvPr>
        </p:nvSpPr>
        <p:spPr/>
        <p:txBody>
          <a:bodyPr/>
          <a:lstStyle/>
          <a:p>
            <a:fld id="{AB920A94-860B-4513-B4C1-5C54C681386D}" type="datetimeFigureOut">
              <a:rPr lang="LID4096" smtClean="0"/>
              <a:t>08/25/2021</a:t>
            </a:fld>
            <a:endParaRPr lang="LID4096"/>
          </a:p>
        </p:txBody>
      </p:sp>
      <p:sp>
        <p:nvSpPr>
          <p:cNvPr id="6" name="Footer Placeholder 5">
            <a:extLst>
              <a:ext uri="{FF2B5EF4-FFF2-40B4-BE49-F238E27FC236}">
                <a16:creationId xmlns:a16="http://schemas.microsoft.com/office/drawing/2014/main" id="{5F94AF6C-02E8-482D-A893-63D0C4CC25A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D529C07-6414-4EFF-AAE5-52C834CE0E86}"/>
              </a:ext>
            </a:extLst>
          </p:cNvPr>
          <p:cNvSpPr>
            <a:spLocks noGrp="1"/>
          </p:cNvSpPr>
          <p:nvPr>
            <p:ph type="sldNum" sz="quarter" idx="12"/>
          </p:nvPr>
        </p:nvSpPr>
        <p:spPr/>
        <p:txBody>
          <a:bodyPr/>
          <a:lstStyle/>
          <a:p>
            <a:fld id="{8B2C0F57-3159-425B-A3A6-1B2074F908F3}" type="slidenum">
              <a:rPr lang="LID4096" smtClean="0"/>
              <a:t>‹#›</a:t>
            </a:fld>
            <a:endParaRPr lang="LID4096"/>
          </a:p>
        </p:txBody>
      </p:sp>
    </p:spTree>
    <p:extLst>
      <p:ext uri="{BB962C8B-B14F-4D97-AF65-F5344CB8AC3E}">
        <p14:creationId xmlns:p14="http://schemas.microsoft.com/office/powerpoint/2010/main" val="319797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021C-6042-48D4-90B4-AE8E3F6279FC}"/>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E9B6B2F-CF43-4FF6-BFD5-3FEFB1AD0E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8CCD36-C13C-40D0-8DDF-B781951733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FF10258D-7C36-4983-AF09-D6E4A3817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F7214A-C2C5-45C2-95E4-FF23BF405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85D1FE2D-05DE-4F4C-9A38-1EE1A1A5A251}"/>
              </a:ext>
            </a:extLst>
          </p:cNvPr>
          <p:cNvSpPr>
            <a:spLocks noGrp="1"/>
          </p:cNvSpPr>
          <p:nvPr>
            <p:ph type="dt" sz="half" idx="10"/>
          </p:nvPr>
        </p:nvSpPr>
        <p:spPr/>
        <p:txBody>
          <a:bodyPr/>
          <a:lstStyle/>
          <a:p>
            <a:fld id="{AB920A94-860B-4513-B4C1-5C54C681386D}" type="datetimeFigureOut">
              <a:rPr lang="LID4096" smtClean="0"/>
              <a:t>08/25/2021</a:t>
            </a:fld>
            <a:endParaRPr lang="LID4096"/>
          </a:p>
        </p:txBody>
      </p:sp>
      <p:sp>
        <p:nvSpPr>
          <p:cNvPr id="8" name="Footer Placeholder 7">
            <a:extLst>
              <a:ext uri="{FF2B5EF4-FFF2-40B4-BE49-F238E27FC236}">
                <a16:creationId xmlns:a16="http://schemas.microsoft.com/office/drawing/2014/main" id="{23AB8049-3FB3-4394-A88C-690C8249CFAD}"/>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450C47A3-27E8-4508-BF9A-8E7CA4444810}"/>
              </a:ext>
            </a:extLst>
          </p:cNvPr>
          <p:cNvSpPr>
            <a:spLocks noGrp="1"/>
          </p:cNvSpPr>
          <p:nvPr>
            <p:ph type="sldNum" sz="quarter" idx="12"/>
          </p:nvPr>
        </p:nvSpPr>
        <p:spPr/>
        <p:txBody>
          <a:bodyPr/>
          <a:lstStyle/>
          <a:p>
            <a:fld id="{8B2C0F57-3159-425B-A3A6-1B2074F908F3}" type="slidenum">
              <a:rPr lang="LID4096" smtClean="0"/>
              <a:t>‹#›</a:t>
            </a:fld>
            <a:endParaRPr lang="LID4096"/>
          </a:p>
        </p:txBody>
      </p:sp>
    </p:spTree>
    <p:extLst>
      <p:ext uri="{BB962C8B-B14F-4D97-AF65-F5344CB8AC3E}">
        <p14:creationId xmlns:p14="http://schemas.microsoft.com/office/powerpoint/2010/main" val="2679779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1838-2F9A-4038-9C04-764346FA8ACE}"/>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1780541-8F1C-449A-8C6C-77C620B86B13}"/>
              </a:ext>
            </a:extLst>
          </p:cNvPr>
          <p:cNvSpPr>
            <a:spLocks noGrp="1"/>
          </p:cNvSpPr>
          <p:nvPr>
            <p:ph type="dt" sz="half" idx="10"/>
          </p:nvPr>
        </p:nvSpPr>
        <p:spPr/>
        <p:txBody>
          <a:bodyPr/>
          <a:lstStyle/>
          <a:p>
            <a:fld id="{AB920A94-860B-4513-B4C1-5C54C681386D}" type="datetimeFigureOut">
              <a:rPr lang="LID4096" smtClean="0"/>
              <a:t>08/25/2021</a:t>
            </a:fld>
            <a:endParaRPr lang="LID4096"/>
          </a:p>
        </p:txBody>
      </p:sp>
      <p:sp>
        <p:nvSpPr>
          <p:cNvPr id="4" name="Footer Placeholder 3">
            <a:extLst>
              <a:ext uri="{FF2B5EF4-FFF2-40B4-BE49-F238E27FC236}">
                <a16:creationId xmlns:a16="http://schemas.microsoft.com/office/drawing/2014/main" id="{B93DD3F6-A0BD-4549-ADF8-6339C3F85F93}"/>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D591A5D5-9955-44A8-AD39-2A759AC1C5CC}"/>
              </a:ext>
            </a:extLst>
          </p:cNvPr>
          <p:cNvSpPr>
            <a:spLocks noGrp="1"/>
          </p:cNvSpPr>
          <p:nvPr>
            <p:ph type="sldNum" sz="quarter" idx="12"/>
          </p:nvPr>
        </p:nvSpPr>
        <p:spPr/>
        <p:txBody>
          <a:bodyPr/>
          <a:lstStyle/>
          <a:p>
            <a:fld id="{8B2C0F57-3159-425B-A3A6-1B2074F908F3}" type="slidenum">
              <a:rPr lang="LID4096" smtClean="0"/>
              <a:t>‹#›</a:t>
            </a:fld>
            <a:endParaRPr lang="LID4096"/>
          </a:p>
        </p:txBody>
      </p:sp>
    </p:spTree>
    <p:extLst>
      <p:ext uri="{BB962C8B-B14F-4D97-AF65-F5344CB8AC3E}">
        <p14:creationId xmlns:p14="http://schemas.microsoft.com/office/powerpoint/2010/main" val="16672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3B384E-3895-4DE3-B623-C8A24381B9FA}"/>
              </a:ext>
            </a:extLst>
          </p:cNvPr>
          <p:cNvSpPr>
            <a:spLocks noGrp="1"/>
          </p:cNvSpPr>
          <p:nvPr>
            <p:ph type="dt" sz="half" idx="10"/>
          </p:nvPr>
        </p:nvSpPr>
        <p:spPr/>
        <p:txBody>
          <a:bodyPr/>
          <a:lstStyle/>
          <a:p>
            <a:fld id="{AB920A94-860B-4513-B4C1-5C54C681386D}" type="datetimeFigureOut">
              <a:rPr lang="LID4096" smtClean="0"/>
              <a:t>08/25/2021</a:t>
            </a:fld>
            <a:endParaRPr lang="LID4096"/>
          </a:p>
        </p:txBody>
      </p:sp>
      <p:sp>
        <p:nvSpPr>
          <p:cNvPr id="3" name="Footer Placeholder 2">
            <a:extLst>
              <a:ext uri="{FF2B5EF4-FFF2-40B4-BE49-F238E27FC236}">
                <a16:creationId xmlns:a16="http://schemas.microsoft.com/office/drawing/2014/main" id="{03A59CF2-54F3-46E2-8794-EE5359B76713}"/>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3B1068A0-8721-44C8-85C2-4064A27B856B}"/>
              </a:ext>
            </a:extLst>
          </p:cNvPr>
          <p:cNvSpPr>
            <a:spLocks noGrp="1"/>
          </p:cNvSpPr>
          <p:nvPr>
            <p:ph type="sldNum" sz="quarter" idx="12"/>
          </p:nvPr>
        </p:nvSpPr>
        <p:spPr/>
        <p:txBody>
          <a:bodyPr/>
          <a:lstStyle/>
          <a:p>
            <a:fld id="{8B2C0F57-3159-425B-A3A6-1B2074F908F3}" type="slidenum">
              <a:rPr lang="LID4096" smtClean="0"/>
              <a:t>‹#›</a:t>
            </a:fld>
            <a:endParaRPr lang="LID4096"/>
          </a:p>
        </p:txBody>
      </p:sp>
    </p:spTree>
    <p:extLst>
      <p:ext uri="{BB962C8B-B14F-4D97-AF65-F5344CB8AC3E}">
        <p14:creationId xmlns:p14="http://schemas.microsoft.com/office/powerpoint/2010/main" val="233106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FC51-07F5-45F7-BB56-6E1DA814D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3FDEA1E3-7C5E-4D49-AAB3-CF90616933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7E42FF64-333E-4DE1-99CD-010EC3CDB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BA386-1797-4D7F-96C7-23502252FABC}"/>
              </a:ext>
            </a:extLst>
          </p:cNvPr>
          <p:cNvSpPr>
            <a:spLocks noGrp="1"/>
          </p:cNvSpPr>
          <p:nvPr>
            <p:ph type="dt" sz="half" idx="10"/>
          </p:nvPr>
        </p:nvSpPr>
        <p:spPr/>
        <p:txBody>
          <a:bodyPr/>
          <a:lstStyle/>
          <a:p>
            <a:fld id="{AB920A94-860B-4513-B4C1-5C54C681386D}" type="datetimeFigureOut">
              <a:rPr lang="LID4096" smtClean="0"/>
              <a:t>08/25/2021</a:t>
            </a:fld>
            <a:endParaRPr lang="LID4096"/>
          </a:p>
        </p:txBody>
      </p:sp>
      <p:sp>
        <p:nvSpPr>
          <p:cNvPr id="6" name="Footer Placeholder 5">
            <a:extLst>
              <a:ext uri="{FF2B5EF4-FFF2-40B4-BE49-F238E27FC236}">
                <a16:creationId xmlns:a16="http://schemas.microsoft.com/office/drawing/2014/main" id="{AB90D62C-82B3-436D-94A1-96B53A1EE5B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A525F157-1B4D-413E-8117-D1756275D068}"/>
              </a:ext>
            </a:extLst>
          </p:cNvPr>
          <p:cNvSpPr>
            <a:spLocks noGrp="1"/>
          </p:cNvSpPr>
          <p:nvPr>
            <p:ph type="sldNum" sz="quarter" idx="12"/>
          </p:nvPr>
        </p:nvSpPr>
        <p:spPr/>
        <p:txBody>
          <a:bodyPr/>
          <a:lstStyle/>
          <a:p>
            <a:fld id="{8B2C0F57-3159-425B-A3A6-1B2074F908F3}" type="slidenum">
              <a:rPr lang="LID4096" smtClean="0"/>
              <a:t>‹#›</a:t>
            </a:fld>
            <a:endParaRPr lang="LID4096"/>
          </a:p>
        </p:txBody>
      </p:sp>
    </p:spTree>
    <p:extLst>
      <p:ext uri="{BB962C8B-B14F-4D97-AF65-F5344CB8AC3E}">
        <p14:creationId xmlns:p14="http://schemas.microsoft.com/office/powerpoint/2010/main" val="222138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C234-9651-436B-84FB-11BA30A14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E683EE91-F8A2-4A84-8AA6-3083BE0957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E5D6F02E-3D3F-4120-9A9A-3BEAB8E9D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2CC04-FC5A-4B10-B22B-3A6EE5611F9A}"/>
              </a:ext>
            </a:extLst>
          </p:cNvPr>
          <p:cNvSpPr>
            <a:spLocks noGrp="1"/>
          </p:cNvSpPr>
          <p:nvPr>
            <p:ph type="dt" sz="half" idx="10"/>
          </p:nvPr>
        </p:nvSpPr>
        <p:spPr/>
        <p:txBody>
          <a:bodyPr/>
          <a:lstStyle/>
          <a:p>
            <a:fld id="{AB920A94-860B-4513-B4C1-5C54C681386D}" type="datetimeFigureOut">
              <a:rPr lang="LID4096" smtClean="0"/>
              <a:t>08/25/2021</a:t>
            </a:fld>
            <a:endParaRPr lang="LID4096"/>
          </a:p>
        </p:txBody>
      </p:sp>
      <p:sp>
        <p:nvSpPr>
          <p:cNvPr id="6" name="Footer Placeholder 5">
            <a:extLst>
              <a:ext uri="{FF2B5EF4-FFF2-40B4-BE49-F238E27FC236}">
                <a16:creationId xmlns:a16="http://schemas.microsoft.com/office/drawing/2014/main" id="{18D72FFB-FB75-4F9B-B202-E313C9465CF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3C98DFA-13CF-4EDB-BA4D-A9446E9FBC82}"/>
              </a:ext>
            </a:extLst>
          </p:cNvPr>
          <p:cNvSpPr>
            <a:spLocks noGrp="1"/>
          </p:cNvSpPr>
          <p:nvPr>
            <p:ph type="sldNum" sz="quarter" idx="12"/>
          </p:nvPr>
        </p:nvSpPr>
        <p:spPr/>
        <p:txBody>
          <a:bodyPr/>
          <a:lstStyle/>
          <a:p>
            <a:fld id="{8B2C0F57-3159-425B-A3A6-1B2074F908F3}" type="slidenum">
              <a:rPr lang="LID4096" smtClean="0"/>
              <a:t>‹#›</a:t>
            </a:fld>
            <a:endParaRPr lang="LID4096"/>
          </a:p>
        </p:txBody>
      </p:sp>
    </p:spTree>
    <p:extLst>
      <p:ext uri="{BB962C8B-B14F-4D97-AF65-F5344CB8AC3E}">
        <p14:creationId xmlns:p14="http://schemas.microsoft.com/office/powerpoint/2010/main" val="1783903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44A6B8-943A-4FB5-AA01-4C64A88C86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F8C07C68-97DD-4CAA-A9C2-80ED598197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8562A3E-3B63-4A9C-A009-9C1CE0CE5A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20A94-860B-4513-B4C1-5C54C681386D}" type="datetimeFigureOut">
              <a:rPr lang="LID4096" smtClean="0"/>
              <a:t>08/25/2021</a:t>
            </a:fld>
            <a:endParaRPr lang="LID4096"/>
          </a:p>
        </p:txBody>
      </p:sp>
      <p:sp>
        <p:nvSpPr>
          <p:cNvPr id="5" name="Footer Placeholder 4">
            <a:extLst>
              <a:ext uri="{FF2B5EF4-FFF2-40B4-BE49-F238E27FC236}">
                <a16:creationId xmlns:a16="http://schemas.microsoft.com/office/drawing/2014/main" id="{C138B6DB-938B-49F2-A91E-892709110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17DCB9B2-957D-420B-8053-2D824F66EE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C0F57-3159-425B-A3A6-1B2074F908F3}" type="slidenum">
              <a:rPr lang="LID4096" smtClean="0"/>
              <a:t>‹#›</a:t>
            </a:fld>
            <a:endParaRPr lang="LID4096"/>
          </a:p>
        </p:txBody>
      </p:sp>
    </p:spTree>
    <p:extLst>
      <p:ext uri="{BB962C8B-B14F-4D97-AF65-F5344CB8AC3E}">
        <p14:creationId xmlns:p14="http://schemas.microsoft.com/office/powerpoint/2010/main" val="3512975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6803-B850-4F12-8D6C-FE2FB910FB8E}"/>
              </a:ext>
            </a:extLst>
          </p:cNvPr>
          <p:cNvSpPr>
            <a:spLocks noGrp="1"/>
          </p:cNvSpPr>
          <p:nvPr>
            <p:ph type="ctrTitle"/>
          </p:nvPr>
        </p:nvSpPr>
        <p:spPr/>
        <p:txBody>
          <a:bodyPr>
            <a:normAutofit fontScale="90000"/>
          </a:bodyPr>
          <a:lstStyle/>
          <a:p>
            <a:r>
              <a:rPr lang="en-US" dirty="0"/>
              <a:t>Deep learning for global ocean wind speed monitoring </a:t>
            </a:r>
            <a:endParaRPr lang="LID4096" dirty="0"/>
          </a:p>
        </p:txBody>
      </p:sp>
    </p:spTree>
    <p:extLst>
      <p:ext uri="{BB962C8B-B14F-4D97-AF65-F5344CB8AC3E}">
        <p14:creationId xmlns:p14="http://schemas.microsoft.com/office/powerpoint/2010/main" val="4278482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81B6-023E-44D7-A69E-4DC10BF9DE85}"/>
              </a:ext>
            </a:extLst>
          </p:cNvPr>
          <p:cNvSpPr>
            <a:spLocks noGrp="1"/>
          </p:cNvSpPr>
          <p:nvPr>
            <p:ph type="title"/>
          </p:nvPr>
        </p:nvSpPr>
        <p:spPr/>
        <p:txBody>
          <a:bodyPr/>
          <a:lstStyle/>
          <a:p>
            <a:r>
              <a:rPr lang="en-US" dirty="0"/>
              <a:t>Conclusion</a:t>
            </a:r>
            <a:endParaRPr lang="LID4096" dirty="0"/>
          </a:p>
        </p:txBody>
      </p:sp>
      <p:sp>
        <p:nvSpPr>
          <p:cNvPr id="3" name="Content Placeholder 2">
            <a:extLst>
              <a:ext uri="{FF2B5EF4-FFF2-40B4-BE49-F238E27FC236}">
                <a16:creationId xmlns:a16="http://schemas.microsoft.com/office/drawing/2014/main" id="{243FF0F8-C22D-418E-9ADD-BCBEF4CE05B6}"/>
              </a:ext>
            </a:extLst>
          </p:cNvPr>
          <p:cNvSpPr>
            <a:spLocks noGrp="1"/>
          </p:cNvSpPr>
          <p:nvPr>
            <p:ph idx="1"/>
          </p:nvPr>
        </p:nvSpPr>
        <p:spPr/>
        <p:txBody>
          <a:bodyPr>
            <a:normAutofit lnSpcReduction="10000"/>
          </a:bodyPr>
          <a:lstStyle/>
          <a:p>
            <a:r>
              <a:rPr lang="en-US" dirty="0"/>
              <a:t>Ocean wind prediction using images</a:t>
            </a:r>
          </a:p>
          <a:p>
            <a:r>
              <a:rPr lang="en-US" dirty="0"/>
              <a:t>Used various neural networks – MLP, CNN, CNN-LSTM</a:t>
            </a:r>
          </a:p>
          <a:p>
            <a:pPr lvl="1"/>
            <a:r>
              <a:rPr lang="en-US" dirty="0"/>
              <a:t>CNN-LSTM performed best. </a:t>
            </a:r>
          </a:p>
          <a:p>
            <a:r>
              <a:rPr lang="en-US" dirty="0"/>
              <a:t>Though CNN and should have performed better because of images.</a:t>
            </a:r>
          </a:p>
          <a:p>
            <a:r>
              <a:rPr lang="en-US" dirty="0"/>
              <a:t>Reason could be that images are not so big and feature rich for CNN’s to extract enough information.</a:t>
            </a:r>
          </a:p>
          <a:p>
            <a:r>
              <a:rPr lang="en-US" dirty="0"/>
              <a:t>We can per-process images as done in this paper to make image more feature rich. [https://ieeexplore.ieee.org/document/7903642]</a:t>
            </a:r>
          </a:p>
          <a:p>
            <a:r>
              <a:rPr lang="en-US" dirty="0"/>
              <a:t>And we can also use super resolution to increase image size as done by this paper: https://www.mdpi.com/2072-4292/12/6/916</a:t>
            </a:r>
          </a:p>
          <a:p>
            <a:endParaRPr lang="en-US" dirty="0"/>
          </a:p>
          <a:p>
            <a:endParaRPr lang="LID4096" dirty="0"/>
          </a:p>
        </p:txBody>
      </p:sp>
    </p:spTree>
    <p:extLst>
      <p:ext uri="{BB962C8B-B14F-4D97-AF65-F5344CB8AC3E}">
        <p14:creationId xmlns:p14="http://schemas.microsoft.com/office/powerpoint/2010/main" val="162642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8C9F-3261-4262-8F04-AB3A07E46CDC}"/>
              </a:ext>
            </a:extLst>
          </p:cNvPr>
          <p:cNvSpPr>
            <a:spLocks noGrp="1"/>
          </p:cNvSpPr>
          <p:nvPr>
            <p:ph type="title"/>
          </p:nvPr>
        </p:nvSpPr>
        <p:spPr/>
        <p:txBody>
          <a:bodyPr/>
          <a:lstStyle/>
          <a:p>
            <a:r>
              <a:rPr lang="en-US" dirty="0"/>
              <a:t>Introduction</a:t>
            </a:r>
            <a:endParaRPr lang="LID4096" dirty="0"/>
          </a:p>
        </p:txBody>
      </p:sp>
      <p:sp>
        <p:nvSpPr>
          <p:cNvPr id="3" name="Content Placeholder 2">
            <a:extLst>
              <a:ext uri="{FF2B5EF4-FFF2-40B4-BE49-F238E27FC236}">
                <a16:creationId xmlns:a16="http://schemas.microsoft.com/office/drawing/2014/main" id="{49C96BEF-54BE-462F-96F2-61D35D9A5DBD}"/>
              </a:ext>
            </a:extLst>
          </p:cNvPr>
          <p:cNvSpPr>
            <a:spLocks noGrp="1"/>
          </p:cNvSpPr>
          <p:nvPr>
            <p:ph idx="1"/>
          </p:nvPr>
        </p:nvSpPr>
        <p:spPr>
          <a:xfrm>
            <a:off x="838200" y="1825625"/>
            <a:ext cx="5257800" cy="4351338"/>
          </a:xfrm>
        </p:spPr>
        <p:txBody>
          <a:bodyPr>
            <a:normAutofit/>
          </a:bodyPr>
          <a:lstStyle/>
          <a:p>
            <a:r>
              <a:rPr lang="en-US" sz="2200" dirty="0"/>
              <a:t>The wind speed at the ocean surface is of interest in weather and climate applications.</a:t>
            </a:r>
          </a:p>
          <a:p>
            <a:r>
              <a:rPr lang="en-US" sz="2200" dirty="0"/>
              <a:t>Though, challenging to obtain measurements from the ground.</a:t>
            </a:r>
          </a:p>
          <a:p>
            <a:r>
              <a:rPr lang="en-US" sz="2200" dirty="0" err="1"/>
              <a:t>CyGNSS</a:t>
            </a:r>
            <a:r>
              <a:rPr lang="en-US" sz="2200" dirty="0"/>
              <a:t> satellite mission fills that gap by remote sensing.</a:t>
            </a:r>
          </a:p>
          <a:p>
            <a:r>
              <a:rPr lang="en-US" sz="2200" dirty="0"/>
              <a:t>It provides two-dimensional image data along with other observation parameters which can be used to predict wind speed.</a:t>
            </a:r>
            <a:endParaRPr lang="LID4096" sz="2200" dirty="0"/>
          </a:p>
        </p:txBody>
      </p:sp>
      <p:pic>
        <p:nvPicPr>
          <p:cNvPr id="5" name="Picture 4" descr="A close-up of a syringe&#10;&#10;Description automatically generated with low confidence">
            <a:extLst>
              <a:ext uri="{FF2B5EF4-FFF2-40B4-BE49-F238E27FC236}">
                <a16:creationId xmlns:a16="http://schemas.microsoft.com/office/drawing/2014/main" id="{9C9F6393-6643-4ADF-B45D-E67A1DA11653}"/>
              </a:ext>
            </a:extLst>
          </p:cNvPr>
          <p:cNvPicPr>
            <a:picLocks noChangeAspect="1"/>
          </p:cNvPicPr>
          <p:nvPr/>
        </p:nvPicPr>
        <p:blipFill>
          <a:blip r:embed="rId3"/>
          <a:stretch>
            <a:fillRect/>
          </a:stretch>
        </p:blipFill>
        <p:spPr>
          <a:xfrm>
            <a:off x="7694321" y="1921647"/>
            <a:ext cx="2809875" cy="2276475"/>
          </a:xfrm>
          <a:prstGeom prst="rect">
            <a:avLst/>
          </a:prstGeom>
        </p:spPr>
      </p:pic>
    </p:spTree>
    <p:extLst>
      <p:ext uri="{BB962C8B-B14F-4D97-AF65-F5344CB8AC3E}">
        <p14:creationId xmlns:p14="http://schemas.microsoft.com/office/powerpoint/2010/main" val="256032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A769-E1ED-4BB7-8D26-4D568CFB30B7}"/>
              </a:ext>
            </a:extLst>
          </p:cNvPr>
          <p:cNvSpPr>
            <a:spLocks noGrp="1"/>
          </p:cNvSpPr>
          <p:nvPr>
            <p:ph type="title"/>
          </p:nvPr>
        </p:nvSpPr>
        <p:spPr/>
        <p:txBody>
          <a:bodyPr/>
          <a:lstStyle/>
          <a:p>
            <a:r>
              <a:rPr lang="en-US" dirty="0"/>
              <a:t>Dataset</a:t>
            </a:r>
            <a:endParaRPr lang="LID4096" dirty="0"/>
          </a:p>
        </p:txBody>
      </p:sp>
      <p:sp>
        <p:nvSpPr>
          <p:cNvPr id="3" name="Content Placeholder 2">
            <a:extLst>
              <a:ext uri="{FF2B5EF4-FFF2-40B4-BE49-F238E27FC236}">
                <a16:creationId xmlns:a16="http://schemas.microsoft.com/office/drawing/2014/main" id="{69DF1358-45F0-4158-A663-69839F1E888E}"/>
              </a:ext>
            </a:extLst>
          </p:cNvPr>
          <p:cNvSpPr>
            <a:spLocks noGrp="1"/>
          </p:cNvSpPr>
          <p:nvPr>
            <p:ph idx="1"/>
          </p:nvPr>
        </p:nvSpPr>
        <p:spPr>
          <a:xfrm>
            <a:off x="838200" y="1825625"/>
            <a:ext cx="4236720" cy="4351338"/>
          </a:xfrm>
        </p:spPr>
        <p:txBody>
          <a:bodyPr>
            <a:normAutofit/>
          </a:bodyPr>
          <a:lstStyle/>
          <a:p>
            <a:r>
              <a:rPr lang="en-US" sz="2200" dirty="0">
                <a:solidFill>
                  <a:srgbClr val="212121"/>
                </a:solidFill>
                <a:latin typeface="Roboto" panose="02000000000000000000" pitchFamily="2" charset="0"/>
              </a:rPr>
              <a:t>We used </a:t>
            </a:r>
            <a:r>
              <a:rPr lang="en-US" sz="2200" dirty="0" err="1">
                <a:solidFill>
                  <a:srgbClr val="212121"/>
                </a:solidFill>
                <a:latin typeface="Roboto" panose="02000000000000000000" pitchFamily="2" charset="0"/>
              </a:rPr>
              <a:t>cygnss</a:t>
            </a:r>
            <a:r>
              <a:rPr lang="en-US" sz="2200" dirty="0">
                <a:solidFill>
                  <a:srgbClr val="212121"/>
                </a:solidFill>
                <a:latin typeface="Roboto" panose="02000000000000000000" pitchFamily="2" charset="0"/>
              </a:rPr>
              <a:t> dataset and used only good quality images which were given by quality column with value 1.</a:t>
            </a:r>
          </a:p>
          <a:p>
            <a:r>
              <a:rPr lang="en-US" sz="2200" dirty="0" err="1">
                <a:solidFill>
                  <a:srgbClr val="212121"/>
                </a:solidFill>
                <a:latin typeface="Roboto" panose="02000000000000000000" pitchFamily="2" charset="0"/>
              </a:rPr>
              <a:t>Brcs</a:t>
            </a:r>
            <a:r>
              <a:rPr lang="en-US" sz="2200" dirty="0">
                <a:solidFill>
                  <a:srgbClr val="212121"/>
                </a:solidFill>
                <a:latin typeface="Roboto" panose="02000000000000000000" pitchFamily="2" charset="0"/>
              </a:rPr>
              <a:t> column in dataset - 17 x 11 array of DDM were used as X.</a:t>
            </a:r>
          </a:p>
          <a:p>
            <a:r>
              <a:rPr lang="en-US" sz="2200" dirty="0">
                <a:solidFill>
                  <a:srgbClr val="212121"/>
                </a:solidFill>
                <a:latin typeface="Roboto" panose="02000000000000000000" pitchFamily="2" charset="0"/>
              </a:rPr>
              <a:t>Windspeed column was used as Y.</a:t>
            </a:r>
          </a:p>
          <a:p>
            <a:r>
              <a:rPr lang="en-US" sz="2200" dirty="0">
                <a:solidFill>
                  <a:srgbClr val="212121"/>
                </a:solidFill>
                <a:latin typeface="Roboto" panose="02000000000000000000" pitchFamily="2" charset="0"/>
              </a:rPr>
              <a:t>Dataset contained good and bad images: Bad: 582338, Good: 202715</a:t>
            </a:r>
          </a:p>
          <a:p>
            <a:endParaRPr lang="LID4096" sz="2200" dirty="0"/>
          </a:p>
        </p:txBody>
      </p:sp>
      <p:pic>
        <p:nvPicPr>
          <p:cNvPr id="1026" name="Picture 2">
            <a:extLst>
              <a:ext uri="{FF2B5EF4-FFF2-40B4-BE49-F238E27FC236}">
                <a16:creationId xmlns:a16="http://schemas.microsoft.com/office/drawing/2014/main" id="{E1F0D9F5-18EB-40E8-B1EB-4EB592DC3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5690" y="4343269"/>
            <a:ext cx="1592578" cy="17547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4B610C-343A-4F48-B1E8-2FD56DEB4154}"/>
              </a:ext>
            </a:extLst>
          </p:cNvPr>
          <p:cNvSpPr txBox="1"/>
          <p:nvPr/>
        </p:nvSpPr>
        <p:spPr>
          <a:xfrm>
            <a:off x="10062098" y="4897495"/>
            <a:ext cx="1977390" cy="646331"/>
          </a:xfrm>
          <a:prstGeom prst="rect">
            <a:avLst/>
          </a:prstGeom>
          <a:noFill/>
        </p:spPr>
        <p:txBody>
          <a:bodyPr wrap="square" rtlCol="0">
            <a:spAutoFit/>
          </a:bodyPr>
          <a:lstStyle/>
          <a:p>
            <a:r>
              <a:rPr lang="en-US" dirty="0"/>
              <a:t>DDM – Delay doppler maps</a:t>
            </a:r>
            <a:endParaRPr lang="LID4096" dirty="0"/>
          </a:p>
        </p:txBody>
      </p:sp>
      <p:pic>
        <p:nvPicPr>
          <p:cNvPr id="8" name="Picture 7" descr="Chart, histogram&#10;&#10;Description automatically generated">
            <a:extLst>
              <a:ext uri="{FF2B5EF4-FFF2-40B4-BE49-F238E27FC236}">
                <a16:creationId xmlns:a16="http://schemas.microsoft.com/office/drawing/2014/main" id="{C21B7CF2-06CA-4DA2-A0C1-2A6AA8F3B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55110"/>
            <a:ext cx="3966098" cy="2591316"/>
          </a:xfrm>
          <a:prstGeom prst="rect">
            <a:avLst/>
          </a:prstGeom>
        </p:spPr>
      </p:pic>
      <p:sp>
        <p:nvSpPr>
          <p:cNvPr id="10" name="TextBox 9">
            <a:extLst>
              <a:ext uri="{FF2B5EF4-FFF2-40B4-BE49-F238E27FC236}">
                <a16:creationId xmlns:a16="http://schemas.microsoft.com/office/drawing/2014/main" id="{89FC7CB8-B214-4DA9-A151-95C7A8FC0241}"/>
              </a:ext>
            </a:extLst>
          </p:cNvPr>
          <p:cNvSpPr txBox="1"/>
          <p:nvPr/>
        </p:nvSpPr>
        <p:spPr>
          <a:xfrm>
            <a:off x="10214610" y="2227602"/>
            <a:ext cx="1977390" cy="646331"/>
          </a:xfrm>
          <a:prstGeom prst="rect">
            <a:avLst/>
          </a:prstGeom>
          <a:noFill/>
        </p:spPr>
        <p:txBody>
          <a:bodyPr wrap="square" rtlCol="0">
            <a:spAutoFit/>
          </a:bodyPr>
          <a:lstStyle/>
          <a:p>
            <a:r>
              <a:rPr lang="en-US" dirty="0"/>
              <a:t>Dataset distribution</a:t>
            </a:r>
            <a:endParaRPr lang="LID4096" dirty="0"/>
          </a:p>
        </p:txBody>
      </p:sp>
    </p:spTree>
    <p:extLst>
      <p:ext uri="{BB962C8B-B14F-4D97-AF65-F5344CB8AC3E}">
        <p14:creationId xmlns:p14="http://schemas.microsoft.com/office/powerpoint/2010/main" val="266066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76B8-CEB5-4363-8AF2-A84641CCA7C9}"/>
              </a:ext>
            </a:extLst>
          </p:cNvPr>
          <p:cNvSpPr>
            <a:spLocks noGrp="1"/>
          </p:cNvSpPr>
          <p:nvPr>
            <p:ph type="title"/>
          </p:nvPr>
        </p:nvSpPr>
        <p:spPr/>
        <p:txBody>
          <a:bodyPr/>
          <a:lstStyle/>
          <a:p>
            <a:r>
              <a:rPr lang="en-US" dirty="0"/>
              <a:t>Methodology</a:t>
            </a:r>
            <a:endParaRPr lang="LID4096" dirty="0"/>
          </a:p>
        </p:txBody>
      </p:sp>
      <p:sp>
        <p:nvSpPr>
          <p:cNvPr id="3" name="Content Placeholder 2">
            <a:extLst>
              <a:ext uri="{FF2B5EF4-FFF2-40B4-BE49-F238E27FC236}">
                <a16:creationId xmlns:a16="http://schemas.microsoft.com/office/drawing/2014/main" id="{35051535-CE06-4DE8-8D91-128E0A763FA5}"/>
              </a:ext>
            </a:extLst>
          </p:cNvPr>
          <p:cNvSpPr>
            <a:spLocks noGrp="1"/>
          </p:cNvSpPr>
          <p:nvPr>
            <p:ph idx="1"/>
          </p:nvPr>
        </p:nvSpPr>
        <p:spPr>
          <a:xfrm>
            <a:off x="838200" y="1690688"/>
            <a:ext cx="10515600" cy="5075871"/>
          </a:xfrm>
        </p:spPr>
        <p:txBody>
          <a:bodyPr>
            <a:noAutofit/>
          </a:bodyPr>
          <a:lstStyle/>
          <a:p>
            <a:pPr marL="0" indent="0">
              <a:buNone/>
            </a:pPr>
            <a:r>
              <a:rPr lang="en-US" sz="2200" dirty="0"/>
              <a:t>Used following deep neural networks:</a:t>
            </a:r>
          </a:p>
          <a:p>
            <a:r>
              <a:rPr lang="en-US" sz="2200" dirty="0"/>
              <a:t>MLP(Multilayer perceptron)</a:t>
            </a:r>
          </a:p>
          <a:p>
            <a:pPr lvl="1"/>
            <a:r>
              <a:rPr lang="en-US" sz="1800" dirty="0"/>
              <a:t>We can convert the images to one dimensional vector and can be given to MLP network to predict the wind speed.</a:t>
            </a:r>
          </a:p>
          <a:p>
            <a:r>
              <a:rPr lang="en-US" sz="2200" dirty="0"/>
              <a:t>Convolutional neural network (CNN)</a:t>
            </a:r>
          </a:p>
          <a:p>
            <a:pPr lvl="1"/>
            <a:r>
              <a:rPr lang="en-US" sz="1800" dirty="0"/>
              <a:t>We can use CNN as they are good with Images.</a:t>
            </a:r>
          </a:p>
          <a:p>
            <a:pPr lvl="1"/>
            <a:r>
              <a:rPr lang="en-US" sz="2200" dirty="0"/>
              <a:t>Used</a:t>
            </a:r>
          </a:p>
          <a:p>
            <a:pPr lvl="2"/>
            <a:r>
              <a:rPr lang="en-US" sz="1800" dirty="0"/>
              <a:t>Small CNN Network</a:t>
            </a:r>
          </a:p>
          <a:p>
            <a:pPr lvl="2"/>
            <a:r>
              <a:rPr lang="en-US" sz="1800" dirty="0"/>
              <a:t>Pre-Trained  Network– ResNet50</a:t>
            </a:r>
          </a:p>
          <a:p>
            <a:r>
              <a:rPr lang="en-US" sz="2200" dirty="0"/>
              <a:t>CNN-LSTM(Long short term memory) </a:t>
            </a:r>
          </a:p>
          <a:p>
            <a:pPr lvl="1"/>
            <a:r>
              <a:rPr lang="en-US" sz="1800" dirty="0"/>
              <a:t>This data carries time series properties.</a:t>
            </a:r>
          </a:p>
          <a:p>
            <a:pPr lvl="1"/>
            <a:r>
              <a:rPr lang="en-US" sz="1800" dirty="0"/>
              <a:t>We can used CNN and pass those sequence of images to LSTM to predict current wind speed from sequence of previous images.</a:t>
            </a:r>
          </a:p>
          <a:p>
            <a:endParaRPr lang="LID4096" sz="2200" dirty="0"/>
          </a:p>
        </p:txBody>
      </p:sp>
    </p:spTree>
    <p:extLst>
      <p:ext uri="{BB962C8B-B14F-4D97-AF65-F5344CB8AC3E}">
        <p14:creationId xmlns:p14="http://schemas.microsoft.com/office/powerpoint/2010/main" val="408325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40EC-2BEE-4DCF-BB80-94D9D49C78A3}"/>
              </a:ext>
            </a:extLst>
          </p:cNvPr>
          <p:cNvSpPr>
            <a:spLocks noGrp="1"/>
          </p:cNvSpPr>
          <p:nvPr>
            <p:ph type="title"/>
          </p:nvPr>
        </p:nvSpPr>
        <p:spPr/>
        <p:txBody>
          <a:bodyPr/>
          <a:lstStyle/>
          <a:p>
            <a:r>
              <a:rPr lang="en-US" dirty="0"/>
              <a:t>Experimentations</a:t>
            </a:r>
            <a:endParaRPr lang="LID4096" dirty="0"/>
          </a:p>
        </p:txBody>
      </p:sp>
      <p:sp>
        <p:nvSpPr>
          <p:cNvPr id="3" name="Content Placeholder 2">
            <a:extLst>
              <a:ext uri="{FF2B5EF4-FFF2-40B4-BE49-F238E27FC236}">
                <a16:creationId xmlns:a16="http://schemas.microsoft.com/office/drawing/2014/main" id="{3E875943-7291-4922-B294-9949CD89B4AF}"/>
              </a:ext>
            </a:extLst>
          </p:cNvPr>
          <p:cNvSpPr>
            <a:spLocks noGrp="1"/>
          </p:cNvSpPr>
          <p:nvPr>
            <p:ph idx="1"/>
          </p:nvPr>
        </p:nvSpPr>
        <p:spPr/>
        <p:txBody>
          <a:bodyPr>
            <a:normAutofit fontScale="70000" lnSpcReduction="20000"/>
          </a:bodyPr>
          <a:lstStyle/>
          <a:p>
            <a:r>
              <a:rPr lang="en-US" dirty="0"/>
              <a:t>Did experimentations on Google </a:t>
            </a:r>
            <a:r>
              <a:rPr lang="en-US" dirty="0" err="1"/>
              <a:t>Colab</a:t>
            </a:r>
            <a:r>
              <a:rPr lang="en-US" dirty="0"/>
              <a:t> by combining following things with previous described multiple neural networks.</a:t>
            </a:r>
          </a:p>
          <a:p>
            <a:r>
              <a:rPr lang="en-US" dirty="0"/>
              <a:t>To stop underfitting:</a:t>
            </a:r>
          </a:p>
          <a:p>
            <a:pPr lvl="1"/>
            <a:r>
              <a:rPr lang="en-US" dirty="0"/>
              <a:t>Image augmentation</a:t>
            </a:r>
          </a:p>
          <a:p>
            <a:pPr lvl="1"/>
            <a:r>
              <a:rPr lang="en-US" dirty="0"/>
              <a:t>Transfer learning</a:t>
            </a:r>
          </a:p>
          <a:p>
            <a:r>
              <a:rPr lang="en-US" dirty="0"/>
              <a:t>To stop overfitting:</a:t>
            </a:r>
          </a:p>
          <a:p>
            <a:pPr lvl="1"/>
            <a:r>
              <a:rPr lang="en-US" dirty="0"/>
              <a:t>Regularization</a:t>
            </a:r>
          </a:p>
          <a:p>
            <a:pPr lvl="1"/>
            <a:r>
              <a:rPr lang="en-US" dirty="0"/>
              <a:t>Early stopping</a:t>
            </a:r>
          </a:p>
          <a:p>
            <a:pPr lvl="1"/>
            <a:r>
              <a:rPr lang="en-US" dirty="0"/>
              <a:t>Dropouts</a:t>
            </a:r>
          </a:p>
          <a:p>
            <a:r>
              <a:rPr lang="en-US" dirty="0"/>
              <a:t>For Data Imbalance:</a:t>
            </a:r>
          </a:p>
          <a:p>
            <a:pPr lvl="1"/>
            <a:r>
              <a:rPr lang="en-US" dirty="0"/>
              <a:t>Weighted random sampler</a:t>
            </a:r>
          </a:p>
          <a:p>
            <a:r>
              <a:rPr lang="en-US" dirty="0"/>
              <a:t>For faster convergence:</a:t>
            </a:r>
          </a:p>
          <a:p>
            <a:pPr lvl="1"/>
            <a:r>
              <a:rPr lang="en-US" dirty="0"/>
              <a:t>Batch Norm</a:t>
            </a:r>
          </a:p>
          <a:p>
            <a:pPr lvl="1"/>
            <a:r>
              <a:rPr lang="en-US" dirty="0"/>
              <a:t>Learning rate scheduler</a:t>
            </a:r>
          </a:p>
          <a:p>
            <a:r>
              <a:rPr lang="en-US" dirty="0"/>
              <a:t>Hyper-parameter tuning (learning-rate, epochs, </a:t>
            </a:r>
            <a:r>
              <a:rPr lang="en-US" dirty="0" err="1"/>
              <a:t>num_layers</a:t>
            </a:r>
            <a:r>
              <a:rPr lang="en-US" dirty="0"/>
              <a:t>, different optimizers, different losses, </a:t>
            </a:r>
          </a:p>
          <a:p>
            <a:endParaRPr lang="LID4096" dirty="0"/>
          </a:p>
        </p:txBody>
      </p:sp>
    </p:spTree>
    <p:extLst>
      <p:ext uri="{BB962C8B-B14F-4D97-AF65-F5344CB8AC3E}">
        <p14:creationId xmlns:p14="http://schemas.microsoft.com/office/powerpoint/2010/main" val="286006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55B6-D0A5-4DA6-AC38-8F988BAC03B9}"/>
              </a:ext>
            </a:extLst>
          </p:cNvPr>
          <p:cNvSpPr>
            <a:spLocks noGrp="1"/>
          </p:cNvSpPr>
          <p:nvPr>
            <p:ph type="title"/>
          </p:nvPr>
        </p:nvSpPr>
        <p:spPr/>
        <p:txBody>
          <a:bodyPr/>
          <a:lstStyle/>
          <a:p>
            <a:r>
              <a:rPr lang="en-US" dirty="0"/>
              <a:t>MLP - with and without Weighted Sampler</a:t>
            </a:r>
            <a:endParaRPr lang="LID4096" dirty="0"/>
          </a:p>
        </p:txBody>
      </p:sp>
      <p:pic>
        <p:nvPicPr>
          <p:cNvPr id="5" name="Picture 4" descr="Chart, histogram&#10;&#10;Description automatically generated">
            <a:extLst>
              <a:ext uri="{FF2B5EF4-FFF2-40B4-BE49-F238E27FC236}">
                <a16:creationId xmlns:a16="http://schemas.microsoft.com/office/drawing/2014/main" id="{FCBD054C-1315-4095-96B3-476B154FC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597" y="2634847"/>
            <a:ext cx="5017643" cy="3531405"/>
          </a:xfrm>
          <a:prstGeom prst="rect">
            <a:avLst/>
          </a:prstGeom>
        </p:spPr>
      </p:pic>
      <p:sp>
        <p:nvSpPr>
          <p:cNvPr id="8" name="TextBox 7">
            <a:extLst>
              <a:ext uri="{FF2B5EF4-FFF2-40B4-BE49-F238E27FC236}">
                <a16:creationId xmlns:a16="http://schemas.microsoft.com/office/drawing/2014/main" id="{71B524F6-EAD7-4ED3-A281-4564B3525A5C}"/>
              </a:ext>
            </a:extLst>
          </p:cNvPr>
          <p:cNvSpPr txBox="1"/>
          <p:nvPr/>
        </p:nvSpPr>
        <p:spPr>
          <a:xfrm>
            <a:off x="2655570" y="2108116"/>
            <a:ext cx="3074670" cy="369332"/>
          </a:xfrm>
          <a:prstGeom prst="rect">
            <a:avLst/>
          </a:prstGeom>
          <a:noFill/>
        </p:spPr>
        <p:txBody>
          <a:bodyPr wrap="square" rtlCol="0">
            <a:spAutoFit/>
          </a:bodyPr>
          <a:lstStyle/>
          <a:p>
            <a:r>
              <a:rPr lang="en-US" dirty="0"/>
              <a:t>With Sampler</a:t>
            </a:r>
            <a:endParaRPr lang="LID4096" dirty="0"/>
          </a:p>
        </p:txBody>
      </p:sp>
      <p:sp>
        <p:nvSpPr>
          <p:cNvPr id="9" name="TextBox 8">
            <a:extLst>
              <a:ext uri="{FF2B5EF4-FFF2-40B4-BE49-F238E27FC236}">
                <a16:creationId xmlns:a16="http://schemas.microsoft.com/office/drawing/2014/main" id="{FEEEA0BE-D86B-4EB1-A722-FA1CFFF0AEB7}"/>
              </a:ext>
            </a:extLst>
          </p:cNvPr>
          <p:cNvSpPr txBox="1"/>
          <p:nvPr/>
        </p:nvSpPr>
        <p:spPr>
          <a:xfrm>
            <a:off x="7562850" y="2108116"/>
            <a:ext cx="3074670" cy="369332"/>
          </a:xfrm>
          <a:prstGeom prst="rect">
            <a:avLst/>
          </a:prstGeom>
          <a:noFill/>
        </p:spPr>
        <p:txBody>
          <a:bodyPr wrap="square" rtlCol="0">
            <a:spAutoFit/>
          </a:bodyPr>
          <a:lstStyle/>
          <a:p>
            <a:r>
              <a:rPr lang="en-US" dirty="0"/>
              <a:t>without Sampler</a:t>
            </a:r>
            <a:endParaRPr lang="LID4096" dirty="0"/>
          </a:p>
        </p:txBody>
      </p:sp>
      <p:pic>
        <p:nvPicPr>
          <p:cNvPr id="1026" name="Picture 2">
            <a:extLst>
              <a:ext uri="{FF2B5EF4-FFF2-40B4-BE49-F238E27FC236}">
                <a16:creationId xmlns:a16="http://schemas.microsoft.com/office/drawing/2014/main" id="{8035D7DB-5CC4-4E36-9E97-B4026FAA8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430" y="2634847"/>
            <a:ext cx="5017643" cy="3531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59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C776-049A-40A9-BE62-96246C053FAC}"/>
              </a:ext>
            </a:extLst>
          </p:cNvPr>
          <p:cNvSpPr>
            <a:spLocks noGrp="1"/>
          </p:cNvSpPr>
          <p:nvPr>
            <p:ph type="title"/>
          </p:nvPr>
        </p:nvSpPr>
        <p:spPr>
          <a:xfrm>
            <a:off x="838200" y="467995"/>
            <a:ext cx="3909060" cy="1325563"/>
          </a:xfrm>
        </p:spPr>
        <p:txBody>
          <a:bodyPr/>
          <a:lstStyle/>
          <a:p>
            <a:r>
              <a:rPr lang="en-US" dirty="0"/>
              <a:t>MLP - Results</a:t>
            </a:r>
            <a:endParaRPr lang="LID4096" dirty="0"/>
          </a:p>
        </p:txBody>
      </p:sp>
      <p:sp>
        <p:nvSpPr>
          <p:cNvPr id="5" name="TextBox 4">
            <a:extLst>
              <a:ext uri="{FF2B5EF4-FFF2-40B4-BE49-F238E27FC236}">
                <a16:creationId xmlns:a16="http://schemas.microsoft.com/office/drawing/2014/main" id="{CCA0CC64-199D-44A0-BBBC-979A1654D30E}"/>
              </a:ext>
            </a:extLst>
          </p:cNvPr>
          <p:cNvSpPr txBox="1"/>
          <p:nvPr/>
        </p:nvSpPr>
        <p:spPr>
          <a:xfrm>
            <a:off x="716955" y="1915782"/>
            <a:ext cx="3657600" cy="3139321"/>
          </a:xfrm>
          <a:prstGeom prst="rect">
            <a:avLst/>
          </a:prstGeom>
          <a:noFill/>
        </p:spPr>
        <p:txBody>
          <a:bodyPr wrap="square">
            <a:spAutoFit/>
          </a:bodyPr>
          <a:lstStyle/>
          <a:p>
            <a:pPr marL="285750" indent="-285750">
              <a:buFont typeface="Arial" panose="020B0604020202020204" pitchFamily="34" charset="0"/>
              <a:buChar char="•"/>
            </a:pPr>
            <a:r>
              <a:rPr lang="LID4096" dirty="0"/>
              <a:t>MLP</a:t>
            </a:r>
            <a:endParaRPr lang="en-US" dirty="0"/>
          </a:p>
          <a:p>
            <a:pPr marL="742950" lvl="1" indent="-285750">
              <a:buFont typeface="Arial" panose="020B0604020202020204" pitchFamily="34" charset="0"/>
              <a:buChar char="•"/>
            </a:pPr>
            <a:r>
              <a:rPr lang="en-US" dirty="0"/>
              <a:t>with Sampler – MSE(mean square error)</a:t>
            </a:r>
          </a:p>
          <a:p>
            <a:pPr marL="1200150" lvl="2" indent="-285750">
              <a:buFont typeface="Arial" panose="020B0604020202020204" pitchFamily="34" charset="0"/>
              <a:buChar char="•"/>
            </a:pPr>
            <a:r>
              <a:rPr lang="LID4096" dirty="0"/>
              <a:t>train : 3.245</a:t>
            </a:r>
            <a:endParaRPr lang="en-US" dirty="0"/>
          </a:p>
          <a:p>
            <a:pPr marL="1200150" lvl="2" indent="-285750">
              <a:buFont typeface="Arial" panose="020B0604020202020204" pitchFamily="34" charset="0"/>
              <a:buChar char="•"/>
            </a:pPr>
            <a:r>
              <a:rPr lang="LID4096" dirty="0"/>
              <a:t>val : </a:t>
            </a:r>
            <a:r>
              <a:rPr lang="en-US" dirty="0"/>
              <a:t>4</a:t>
            </a:r>
            <a:r>
              <a:rPr lang="LID4096" dirty="0"/>
              <a:t>.0366</a:t>
            </a:r>
            <a:endParaRPr lang="en-US" dirty="0"/>
          </a:p>
          <a:p>
            <a:pPr marL="1200150" lvl="2" indent="-285750">
              <a:buFont typeface="Arial" panose="020B0604020202020204" pitchFamily="34" charset="0"/>
              <a:buChar char="•"/>
            </a:pPr>
            <a:r>
              <a:rPr lang="LID4096" dirty="0"/>
              <a:t>test : </a:t>
            </a:r>
            <a:r>
              <a:rPr lang="en-US" dirty="0"/>
              <a:t>4</a:t>
            </a:r>
            <a:r>
              <a:rPr lang="LID4096" dirty="0"/>
              <a:t>.0</a:t>
            </a:r>
            <a:r>
              <a:rPr lang="en-US" dirty="0"/>
              <a:t>4</a:t>
            </a:r>
            <a:r>
              <a:rPr lang="LID4096" dirty="0"/>
              <a:t>6</a:t>
            </a:r>
          </a:p>
          <a:p>
            <a:endParaRPr lang="LID4096" dirty="0"/>
          </a:p>
          <a:p>
            <a:pPr marL="742950" lvl="1" indent="-285750">
              <a:buFont typeface="Arial" panose="020B0604020202020204" pitchFamily="34" charset="0"/>
              <a:buChar char="•"/>
            </a:pPr>
            <a:r>
              <a:rPr lang="LID4096" dirty="0"/>
              <a:t>MLP</a:t>
            </a:r>
            <a:r>
              <a:rPr lang="en-US" dirty="0"/>
              <a:t> without Sampler - MSE:</a:t>
            </a:r>
          </a:p>
          <a:p>
            <a:pPr marL="1200150" lvl="2" indent="-285750">
              <a:buFont typeface="Arial" panose="020B0604020202020204" pitchFamily="34" charset="0"/>
              <a:buChar char="•"/>
            </a:pPr>
            <a:r>
              <a:rPr lang="LID4096" dirty="0"/>
              <a:t>train loss: </a:t>
            </a:r>
            <a:r>
              <a:rPr lang="en-US" dirty="0"/>
              <a:t>3.81</a:t>
            </a:r>
          </a:p>
          <a:p>
            <a:pPr marL="1200150" lvl="2" indent="-285750">
              <a:buFont typeface="Arial" panose="020B0604020202020204" pitchFamily="34" charset="0"/>
              <a:buChar char="•"/>
            </a:pPr>
            <a:r>
              <a:rPr lang="LID4096" dirty="0"/>
              <a:t> val loss: </a:t>
            </a:r>
            <a:r>
              <a:rPr lang="en-US" dirty="0"/>
              <a:t>3.96</a:t>
            </a:r>
          </a:p>
          <a:p>
            <a:pPr marL="1200150" lvl="2" indent="-285750">
              <a:buFont typeface="Arial" panose="020B0604020202020204" pitchFamily="34" charset="0"/>
              <a:buChar char="•"/>
            </a:pPr>
            <a:r>
              <a:rPr lang="LID4096" dirty="0"/>
              <a:t> test loss: </a:t>
            </a:r>
            <a:r>
              <a:rPr lang="en-US" dirty="0"/>
              <a:t>3.96</a:t>
            </a:r>
            <a:endParaRPr lang="LID4096" dirty="0"/>
          </a:p>
        </p:txBody>
      </p:sp>
      <p:pic>
        <p:nvPicPr>
          <p:cNvPr id="7" name="Picture 6" descr="Chart, scatter chart&#10;&#10;Description automatically generated">
            <a:extLst>
              <a:ext uri="{FF2B5EF4-FFF2-40B4-BE49-F238E27FC236}">
                <a16:creationId xmlns:a16="http://schemas.microsoft.com/office/drawing/2014/main" id="{38071E0B-3EF3-4906-B41B-0BDFE0C08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4759" y="1130776"/>
            <a:ext cx="4025198" cy="2836290"/>
          </a:xfrm>
          <a:prstGeom prst="rect">
            <a:avLst/>
          </a:prstGeom>
        </p:spPr>
      </p:pic>
      <p:pic>
        <p:nvPicPr>
          <p:cNvPr id="9" name="Picture 8" descr="Chart, scatter chart&#10;&#10;Description automatically generated">
            <a:extLst>
              <a:ext uri="{FF2B5EF4-FFF2-40B4-BE49-F238E27FC236}">
                <a16:creationId xmlns:a16="http://schemas.microsoft.com/office/drawing/2014/main" id="{9FCE4F5F-787E-4AEB-B00A-E1A4F1719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4760" y="4063869"/>
            <a:ext cx="4025197" cy="2700579"/>
          </a:xfrm>
          <a:prstGeom prst="rect">
            <a:avLst/>
          </a:prstGeom>
        </p:spPr>
      </p:pic>
      <p:sp>
        <p:nvSpPr>
          <p:cNvPr id="10" name="TextBox 9">
            <a:extLst>
              <a:ext uri="{FF2B5EF4-FFF2-40B4-BE49-F238E27FC236}">
                <a16:creationId xmlns:a16="http://schemas.microsoft.com/office/drawing/2014/main" id="{E14000A4-97A6-4364-9045-D617FBF3D456}"/>
              </a:ext>
            </a:extLst>
          </p:cNvPr>
          <p:cNvSpPr txBox="1"/>
          <p:nvPr/>
        </p:nvSpPr>
        <p:spPr>
          <a:xfrm>
            <a:off x="4747260" y="1890361"/>
            <a:ext cx="1633656" cy="369332"/>
          </a:xfrm>
          <a:prstGeom prst="rect">
            <a:avLst/>
          </a:prstGeom>
          <a:noFill/>
        </p:spPr>
        <p:txBody>
          <a:bodyPr wrap="square" rtlCol="0">
            <a:spAutoFit/>
          </a:bodyPr>
          <a:lstStyle/>
          <a:p>
            <a:r>
              <a:rPr lang="en-US" dirty="0"/>
              <a:t>With Sampler</a:t>
            </a:r>
            <a:endParaRPr lang="LID4096" dirty="0"/>
          </a:p>
        </p:txBody>
      </p:sp>
      <p:sp>
        <p:nvSpPr>
          <p:cNvPr id="11" name="TextBox 10">
            <a:extLst>
              <a:ext uri="{FF2B5EF4-FFF2-40B4-BE49-F238E27FC236}">
                <a16:creationId xmlns:a16="http://schemas.microsoft.com/office/drawing/2014/main" id="{18CB9BE1-DCD8-4E46-8307-4D37C365D011}"/>
              </a:ext>
            </a:extLst>
          </p:cNvPr>
          <p:cNvSpPr txBox="1"/>
          <p:nvPr/>
        </p:nvSpPr>
        <p:spPr>
          <a:xfrm>
            <a:off x="4747260" y="4644391"/>
            <a:ext cx="1847850" cy="369332"/>
          </a:xfrm>
          <a:prstGeom prst="rect">
            <a:avLst/>
          </a:prstGeom>
          <a:noFill/>
        </p:spPr>
        <p:txBody>
          <a:bodyPr wrap="square" rtlCol="0">
            <a:spAutoFit/>
          </a:bodyPr>
          <a:lstStyle/>
          <a:p>
            <a:r>
              <a:rPr lang="en-US" dirty="0"/>
              <a:t>Without Sampler</a:t>
            </a:r>
            <a:endParaRPr lang="LID4096" dirty="0"/>
          </a:p>
        </p:txBody>
      </p:sp>
      <p:sp>
        <p:nvSpPr>
          <p:cNvPr id="12" name="TextBox 11">
            <a:extLst>
              <a:ext uri="{FF2B5EF4-FFF2-40B4-BE49-F238E27FC236}">
                <a16:creationId xmlns:a16="http://schemas.microsoft.com/office/drawing/2014/main" id="{44A5B83F-5AF9-4519-A79D-2D26D946E5AC}"/>
              </a:ext>
            </a:extLst>
          </p:cNvPr>
          <p:cNvSpPr txBox="1"/>
          <p:nvPr/>
        </p:nvSpPr>
        <p:spPr>
          <a:xfrm>
            <a:off x="7962900" y="528377"/>
            <a:ext cx="1633656" cy="369332"/>
          </a:xfrm>
          <a:prstGeom prst="rect">
            <a:avLst/>
          </a:prstGeom>
          <a:noFill/>
        </p:spPr>
        <p:txBody>
          <a:bodyPr wrap="square" rtlCol="0">
            <a:spAutoFit/>
          </a:bodyPr>
          <a:lstStyle/>
          <a:p>
            <a:r>
              <a:rPr lang="en-US" dirty="0"/>
              <a:t>Scatter Plot</a:t>
            </a:r>
            <a:endParaRPr lang="LID4096" dirty="0"/>
          </a:p>
        </p:txBody>
      </p:sp>
    </p:spTree>
    <p:extLst>
      <p:ext uri="{BB962C8B-B14F-4D97-AF65-F5344CB8AC3E}">
        <p14:creationId xmlns:p14="http://schemas.microsoft.com/office/powerpoint/2010/main" val="153779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55B6-D0A5-4DA6-AC38-8F988BAC03B9}"/>
              </a:ext>
            </a:extLst>
          </p:cNvPr>
          <p:cNvSpPr>
            <a:spLocks noGrp="1"/>
          </p:cNvSpPr>
          <p:nvPr>
            <p:ph type="title"/>
          </p:nvPr>
        </p:nvSpPr>
        <p:spPr>
          <a:xfrm>
            <a:off x="838200" y="365125"/>
            <a:ext cx="4548567" cy="1325563"/>
          </a:xfrm>
        </p:spPr>
        <p:txBody>
          <a:bodyPr/>
          <a:lstStyle/>
          <a:p>
            <a:r>
              <a:rPr lang="en-US" dirty="0"/>
              <a:t>CNN - Results</a:t>
            </a:r>
            <a:endParaRPr lang="LID4096" dirty="0"/>
          </a:p>
        </p:txBody>
      </p:sp>
      <p:sp>
        <p:nvSpPr>
          <p:cNvPr id="11" name="TextBox 10">
            <a:extLst>
              <a:ext uri="{FF2B5EF4-FFF2-40B4-BE49-F238E27FC236}">
                <a16:creationId xmlns:a16="http://schemas.microsoft.com/office/drawing/2014/main" id="{8C47B445-5272-48A5-A7E0-2071C68EFC85}"/>
              </a:ext>
            </a:extLst>
          </p:cNvPr>
          <p:cNvSpPr txBox="1"/>
          <p:nvPr/>
        </p:nvSpPr>
        <p:spPr>
          <a:xfrm>
            <a:off x="838200" y="1976438"/>
            <a:ext cx="3657600" cy="1477328"/>
          </a:xfrm>
          <a:prstGeom prst="rect">
            <a:avLst/>
          </a:prstGeom>
          <a:noFill/>
        </p:spPr>
        <p:txBody>
          <a:bodyPr wrap="square">
            <a:spAutoFit/>
          </a:bodyPr>
          <a:lstStyle/>
          <a:p>
            <a:pPr marL="285750" indent="-285750">
              <a:buFont typeface="Arial" panose="020B0604020202020204" pitchFamily="34" charset="0"/>
              <a:buChar char="•"/>
            </a:pPr>
            <a:r>
              <a:rPr lang="en-US" dirty="0"/>
              <a:t>CNN (without Sampler)</a:t>
            </a:r>
          </a:p>
          <a:p>
            <a:pPr marL="742950" lvl="1" indent="-285750">
              <a:buFont typeface="Arial" panose="020B0604020202020204" pitchFamily="34" charset="0"/>
              <a:buChar char="•"/>
            </a:pPr>
            <a:r>
              <a:rPr lang="en-US" dirty="0"/>
              <a:t>MSE</a:t>
            </a:r>
          </a:p>
          <a:p>
            <a:pPr marL="1200150" lvl="2" indent="-285750">
              <a:buFont typeface="Arial" panose="020B0604020202020204" pitchFamily="34" charset="0"/>
              <a:buChar char="•"/>
            </a:pPr>
            <a:r>
              <a:rPr lang="LID4096" dirty="0"/>
              <a:t>train : </a:t>
            </a:r>
            <a:r>
              <a:rPr lang="en-US" dirty="0"/>
              <a:t>5.2</a:t>
            </a:r>
          </a:p>
          <a:p>
            <a:pPr marL="1200150" lvl="2" indent="-285750">
              <a:buFont typeface="Arial" panose="020B0604020202020204" pitchFamily="34" charset="0"/>
              <a:buChar char="•"/>
            </a:pPr>
            <a:r>
              <a:rPr lang="LID4096" dirty="0"/>
              <a:t>val :</a:t>
            </a:r>
            <a:r>
              <a:rPr lang="en-US" dirty="0"/>
              <a:t> 5.3</a:t>
            </a:r>
          </a:p>
          <a:p>
            <a:pPr marL="1200150" lvl="2" indent="-285750">
              <a:buFont typeface="Arial" panose="020B0604020202020204" pitchFamily="34" charset="0"/>
              <a:buChar char="•"/>
            </a:pPr>
            <a:r>
              <a:rPr lang="LID4096" dirty="0"/>
              <a:t>test : </a:t>
            </a:r>
            <a:r>
              <a:rPr lang="en-US" dirty="0"/>
              <a:t>5.3</a:t>
            </a:r>
            <a:endParaRPr lang="LID4096" dirty="0"/>
          </a:p>
        </p:txBody>
      </p:sp>
      <p:pic>
        <p:nvPicPr>
          <p:cNvPr id="4" name="Picture 3" descr="Chart, scatter chart&#10;&#10;Description automatically generated">
            <a:extLst>
              <a:ext uri="{FF2B5EF4-FFF2-40B4-BE49-F238E27FC236}">
                <a16:creationId xmlns:a16="http://schemas.microsoft.com/office/drawing/2014/main" id="{C7ADE626-7A7A-42F9-9155-24B9D8968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767" y="1976438"/>
            <a:ext cx="5030346" cy="3340861"/>
          </a:xfrm>
          <a:prstGeom prst="rect">
            <a:avLst/>
          </a:prstGeom>
        </p:spPr>
      </p:pic>
    </p:spTree>
    <p:extLst>
      <p:ext uri="{BB962C8B-B14F-4D97-AF65-F5344CB8AC3E}">
        <p14:creationId xmlns:p14="http://schemas.microsoft.com/office/powerpoint/2010/main" val="3298624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55B6-D0A5-4DA6-AC38-8F988BAC03B9}"/>
              </a:ext>
            </a:extLst>
          </p:cNvPr>
          <p:cNvSpPr>
            <a:spLocks noGrp="1"/>
          </p:cNvSpPr>
          <p:nvPr>
            <p:ph type="title"/>
          </p:nvPr>
        </p:nvSpPr>
        <p:spPr>
          <a:xfrm>
            <a:off x="838200" y="365125"/>
            <a:ext cx="8191500" cy="1325563"/>
          </a:xfrm>
        </p:spPr>
        <p:txBody>
          <a:bodyPr/>
          <a:lstStyle/>
          <a:p>
            <a:r>
              <a:rPr lang="en-US" dirty="0"/>
              <a:t>CNN -LSTM Results(</a:t>
            </a:r>
            <a:r>
              <a:rPr lang="en-US" b="1" dirty="0">
                <a:solidFill>
                  <a:srgbClr val="00B050"/>
                </a:solidFill>
              </a:rPr>
              <a:t>Best Results</a:t>
            </a:r>
            <a:r>
              <a:rPr lang="en-US" dirty="0"/>
              <a:t>)</a:t>
            </a:r>
            <a:endParaRPr lang="LID4096" dirty="0"/>
          </a:p>
        </p:txBody>
      </p:sp>
      <p:sp>
        <p:nvSpPr>
          <p:cNvPr id="11" name="TextBox 10">
            <a:extLst>
              <a:ext uri="{FF2B5EF4-FFF2-40B4-BE49-F238E27FC236}">
                <a16:creationId xmlns:a16="http://schemas.microsoft.com/office/drawing/2014/main" id="{8C47B445-5272-48A5-A7E0-2071C68EFC85}"/>
              </a:ext>
            </a:extLst>
          </p:cNvPr>
          <p:cNvSpPr txBox="1"/>
          <p:nvPr/>
        </p:nvSpPr>
        <p:spPr>
          <a:xfrm>
            <a:off x="838200" y="1976438"/>
            <a:ext cx="3657600" cy="1477328"/>
          </a:xfrm>
          <a:prstGeom prst="rect">
            <a:avLst/>
          </a:prstGeom>
          <a:noFill/>
        </p:spPr>
        <p:txBody>
          <a:bodyPr wrap="square">
            <a:spAutoFit/>
          </a:bodyPr>
          <a:lstStyle/>
          <a:p>
            <a:pPr marL="285750" indent="-285750">
              <a:buFont typeface="Arial" panose="020B0604020202020204" pitchFamily="34" charset="0"/>
              <a:buChar char="•"/>
            </a:pPr>
            <a:r>
              <a:rPr lang="en-US" dirty="0"/>
              <a:t>CNN-LSTM (without Sampler)</a:t>
            </a:r>
          </a:p>
          <a:p>
            <a:pPr marL="742950" lvl="1" indent="-285750">
              <a:buFont typeface="Arial" panose="020B0604020202020204" pitchFamily="34" charset="0"/>
              <a:buChar char="•"/>
            </a:pPr>
            <a:r>
              <a:rPr lang="en-US" dirty="0"/>
              <a:t>MSE</a:t>
            </a:r>
          </a:p>
          <a:p>
            <a:pPr marL="1200150" lvl="2" indent="-285750">
              <a:buFont typeface="Arial" panose="020B0604020202020204" pitchFamily="34" charset="0"/>
              <a:buChar char="•"/>
            </a:pPr>
            <a:r>
              <a:rPr lang="LID4096" dirty="0"/>
              <a:t>train : </a:t>
            </a:r>
            <a:r>
              <a:rPr lang="en-US" dirty="0"/>
              <a:t>1.767</a:t>
            </a:r>
          </a:p>
          <a:p>
            <a:pPr marL="1200150" lvl="2" indent="-285750">
              <a:buFont typeface="Arial" panose="020B0604020202020204" pitchFamily="34" charset="0"/>
              <a:buChar char="•"/>
            </a:pPr>
            <a:r>
              <a:rPr lang="LID4096" dirty="0"/>
              <a:t>val :</a:t>
            </a:r>
            <a:r>
              <a:rPr lang="en-US" dirty="0"/>
              <a:t> 1.23</a:t>
            </a:r>
          </a:p>
          <a:p>
            <a:pPr marL="1200150" lvl="2" indent="-285750">
              <a:buFont typeface="Arial" panose="020B0604020202020204" pitchFamily="34" charset="0"/>
              <a:buChar char="•"/>
            </a:pPr>
            <a:r>
              <a:rPr lang="LID4096" dirty="0"/>
              <a:t>test : </a:t>
            </a:r>
            <a:r>
              <a:rPr lang="en-US" dirty="0"/>
              <a:t>1.233</a:t>
            </a:r>
            <a:endParaRPr lang="LID4096" dirty="0"/>
          </a:p>
        </p:txBody>
      </p:sp>
      <p:sp>
        <p:nvSpPr>
          <p:cNvPr id="12" name="Rectangle 8">
            <a:extLst>
              <a:ext uri="{FF2B5EF4-FFF2-40B4-BE49-F238E27FC236}">
                <a16:creationId xmlns:a16="http://schemas.microsoft.com/office/drawing/2014/main" id="{E40222DE-4601-4EDD-A7D0-006C85935831}"/>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13" name="Rectangle 9">
            <a:extLst>
              <a:ext uri="{FF2B5EF4-FFF2-40B4-BE49-F238E27FC236}">
                <a16:creationId xmlns:a16="http://schemas.microsoft.com/office/drawing/2014/main" id="{03230B0F-2314-4908-9EBB-BB7EB25AD95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LID4096" altLang="LID4096" sz="1000" b="0" i="0" u="none" strike="noStrike" cap="none" normalizeH="0" baseline="0">
                <a:ln>
                  <a:noFill/>
                </a:ln>
                <a:solidFill>
                  <a:schemeClr val="tx1"/>
                </a:solidFill>
                <a:effectLst/>
                <a:latin typeface="Roboto" panose="02000000000000000000" pitchFamily="2" charset="0"/>
              </a:rPr>
            </a:b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67106E53-D19D-4CF9-BE7C-1C4FC6DBB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7053" y="1315477"/>
            <a:ext cx="3929062" cy="26360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9818BA1-1AC9-44DB-8265-A53A7CE52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3740" y="4095702"/>
            <a:ext cx="376237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437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544</Words>
  <Application>Microsoft Office PowerPoint</Application>
  <PresentationFormat>Widescreen</PresentationFormat>
  <Paragraphs>80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vt:lpstr>
      <vt:lpstr>Office Theme</vt:lpstr>
      <vt:lpstr>Deep learning for global ocean wind speed monitoring </vt:lpstr>
      <vt:lpstr>Introduction</vt:lpstr>
      <vt:lpstr>Dataset</vt:lpstr>
      <vt:lpstr>Methodology</vt:lpstr>
      <vt:lpstr>Experimentations</vt:lpstr>
      <vt:lpstr>MLP - with and without Weighted Sampler</vt:lpstr>
      <vt:lpstr>MLP - Results</vt:lpstr>
      <vt:lpstr>CNN - Results</vt:lpstr>
      <vt:lpstr>CNN -LSTM Results(Best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global ocean wind speed monitoring</dc:title>
  <dc:creator>Harsh Grover</dc:creator>
  <cp:lastModifiedBy>Harsh Grover</cp:lastModifiedBy>
  <cp:revision>5</cp:revision>
  <dcterms:created xsi:type="dcterms:W3CDTF">2021-08-24T18:54:47Z</dcterms:created>
  <dcterms:modified xsi:type="dcterms:W3CDTF">2021-08-25T10:17:08Z</dcterms:modified>
</cp:coreProperties>
</file>