
<file path=[Content_Types].xml><?xml version="1.0" encoding="utf-8"?>
<Types xmlns="http://schemas.openxmlformats.org/package/2006/content-types">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66" r:id="rId2"/>
    <p:sldId id="256" r:id="rId3"/>
    <p:sldId id="264" r:id="rId4"/>
    <p:sldId id="258" r:id="rId5"/>
    <p:sldId id="265" r:id="rId6"/>
    <p:sldId id="259" r:id="rId7"/>
    <p:sldId id="260" r:id="rId8"/>
    <p:sldId id="261" r:id="rId9"/>
    <p:sldId id="262" r:id="rId10"/>
    <p:sldId id="26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25" autoAdjust="0"/>
    <p:restoredTop sz="94660"/>
  </p:normalViewPr>
  <p:slideViewPr>
    <p:cSldViewPr>
      <p:cViewPr varScale="1">
        <p:scale>
          <a:sx n="62" d="100"/>
          <a:sy n="62" d="100"/>
        </p:scale>
        <p:origin x="1492" y="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A3C00-4F30-4E3F-AD86-F7EE990E4462}"/>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FEFA259E-A6F9-45FC-BC6C-2CBC792583BE}"/>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AA73337-8A4E-4A2D-8927-7E2A28EA00B5}"/>
              </a:ext>
            </a:extLst>
          </p:cNvPr>
          <p:cNvSpPr>
            <a:spLocks noGrp="1"/>
          </p:cNvSpPr>
          <p:nvPr>
            <p:ph type="dt" sz="half" idx="10"/>
          </p:nvPr>
        </p:nvSpPr>
        <p:spPr/>
        <p:txBody>
          <a:bodyPr/>
          <a:lstStyle/>
          <a:p>
            <a:fld id="{2762B53E-7139-4B34-953E-F9D32F78CAA3}" type="datetimeFigureOut">
              <a:rPr lang="en-IN" smtClean="0"/>
              <a:t>17-04-2021</a:t>
            </a:fld>
            <a:endParaRPr lang="en-IN"/>
          </a:p>
        </p:txBody>
      </p:sp>
      <p:sp>
        <p:nvSpPr>
          <p:cNvPr id="5" name="Footer Placeholder 4">
            <a:extLst>
              <a:ext uri="{FF2B5EF4-FFF2-40B4-BE49-F238E27FC236}">
                <a16:creationId xmlns:a16="http://schemas.microsoft.com/office/drawing/2014/main" id="{ACE5968B-50EB-4ED6-B327-1B48EA188E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4349C1-5F2E-4EEC-830A-98B315A60643}"/>
              </a:ext>
            </a:extLst>
          </p:cNvPr>
          <p:cNvSpPr>
            <a:spLocks noGrp="1"/>
          </p:cNvSpPr>
          <p:nvPr>
            <p:ph type="sldNum" sz="quarter" idx="12"/>
          </p:nvPr>
        </p:nvSpPr>
        <p:spPr/>
        <p:txBody>
          <a:bodyPr/>
          <a:lstStyle/>
          <a:p>
            <a:fld id="{47864F36-D22D-4D26-921C-722DF09836F9}" type="slidenum">
              <a:rPr lang="en-IN" smtClean="0"/>
              <a:t>‹#›</a:t>
            </a:fld>
            <a:endParaRPr lang="en-IN"/>
          </a:p>
        </p:txBody>
      </p:sp>
    </p:spTree>
    <p:extLst>
      <p:ext uri="{BB962C8B-B14F-4D97-AF65-F5344CB8AC3E}">
        <p14:creationId xmlns:p14="http://schemas.microsoft.com/office/powerpoint/2010/main" val="2911515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8F6EC-22B9-4266-B542-8B31BA01397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C89B014-E1F8-4728-B015-71A7DB3FB3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AE8199-6657-44F8-A4F3-D596444076BA}"/>
              </a:ext>
            </a:extLst>
          </p:cNvPr>
          <p:cNvSpPr>
            <a:spLocks noGrp="1"/>
          </p:cNvSpPr>
          <p:nvPr>
            <p:ph type="dt" sz="half" idx="10"/>
          </p:nvPr>
        </p:nvSpPr>
        <p:spPr/>
        <p:txBody>
          <a:bodyPr/>
          <a:lstStyle/>
          <a:p>
            <a:fld id="{2762B53E-7139-4B34-953E-F9D32F78CAA3}" type="datetimeFigureOut">
              <a:rPr lang="en-IN" smtClean="0"/>
              <a:t>17-04-2021</a:t>
            </a:fld>
            <a:endParaRPr lang="en-IN"/>
          </a:p>
        </p:txBody>
      </p:sp>
      <p:sp>
        <p:nvSpPr>
          <p:cNvPr id="5" name="Footer Placeholder 4">
            <a:extLst>
              <a:ext uri="{FF2B5EF4-FFF2-40B4-BE49-F238E27FC236}">
                <a16:creationId xmlns:a16="http://schemas.microsoft.com/office/drawing/2014/main" id="{D9F80F99-81F6-48B0-8DF0-6059C5A014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BC67F5-F63A-442E-842E-EC6A0C485F8F}"/>
              </a:ext>
            </a:extLst>
          </p:cNvPr>
          <p:cNvSpPr>
            <a:spLocks noGrp="1"/>
          </p:cNvSpPr>
          <p:nvPr>
            <p:ph type="sldNum" sz="quarter" idx="12"/>
          </p:nvPr>
        </p:nvSpPr>
        <p:spPr/>
        <p:txBody>
          <a:bodyPr/>
          <a:lstStyle/>
          <a:p>
            <a:fld id="{47864F36-D22D-4D26-921C-722DF09836F9}" type="slidenum">
              <a:rPr lang="en-IN" smtClean="0"/>
              <a:t>‹#›</a:t>
            </a:fld>
            <a:endParaRPr lang="en-IN"/>
          </a:p>
        </p:txBody>
      </p:sp>
    </p:spTree>
    <p:extLst>
      <p:ext uri="{BB962C8B-B14F-4D97-AF65-F5344CB8AC3E}">
        <p14:creationId xmlns:p14="http://schemas.microsoft.com/office/powerpoint/2010/main" val="903059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3D34F8-50E8-4B2D-AE0D-1755E6364D8F}"/>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45B5199-1794-4AD4-99B6-DD8361FEDA69}"/>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0BA5DF-DC38-4CE2-81A8-05AA19C0A138}"/>
              </a:ext>
            </a:extLst>
          </p:cNvPr>
          <p:cNvSpPr>
            <a:spLocks noGrp="1"/>
          </p:cNvSpPr>
          <p:nvPr>
            <p:ph type="dt" sz="half" idx="10"/>
          </p:nvPr>
        </p:nvSpPr>
        <p:spPr/>
        <p:txBody>
          <a:bodyPr/>
          <a:lstStyle/>
          <a:p>
            <a:fld id="{2762B53E-7139-4B34-953E-F9D32F78CAA3}" type="datetimeFigureOut">
              <a:rPr lang="en-IN" smtClean="0"/>
              <a:t>17-04-2021</a:t>
            </a:fld>
            <a:endParaRPr lang="en-IN"/>
          </a:p>
        </p:txBody>
      </p:sp>
      <p:sp>
        <p:nvSpPr>
          <p:cNvPr id="5" name="Footer Placeholder 4">
            <a:extLst>
              <a:ext uri="{FF2B5EF4-FFF2-40B4-BE49-F238E27FC236}">
                <a16:creationId xmlns:a16="http://schemas.microsoft.com/office/drawing/2014/main" id="{0B462B7B-5862-4CA5-8B9F-73E416AD83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4F4C4E-03E2-4578-81FA-8F9F057EEDD1}"/>
              </a:ext>
            </a:extLst>
          </p:cNvPr>
          <p:cNvSpPr>
            <a:spLocks noGrp="1"/>
          </p:cNvSpPr>
          <p:nvPr>
            <p:ph type="sldNum" sz="quarter" idx="12"/>
          </p:nvPr>
        </p:nvSpPr>
        <p:spPr/>
        <p:txBody>
          <a:bodyPr/>
          <a:lstStyle/>
          <a:p>
            <a:fld id="{47864F36-D22D-4D26-921C-722DF09836F9}" type="slidenum">
              <a:rPr lang="en-IN" smtClean="0"/>
              <a:t>‹#›</a:t>
            </a:fld>
            <a:endParaRPr lang="en-IN"/>
          </a:p>
        </p:txBody>
      </p:sp>
    </p:spTree>
    <p:extLst>
      <p:ext uri="{BB962C8B-B14F-4D97-AF65-F5344CB8AC3E}">
        <p14:creationId xmlns:p14="http://schemas.microsoft.com/office/powerpoint/2010/main" val="1971632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2BE4E-FAD9-4298-8AC0-2D1F57163F1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2859C4-E3EA-43CC-8C9E-C6D4611D32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E02724-3DC5-4D4A-9E21-7306E0E94203}"/>
              </a:ext>
            </a:extLst>
          </p:cNvPr>
          <p:cNvSpPr>
            <a:spLocks noGrp="1"/>
          </p:cNvSpPr>
          <p:nvPr>
            <p:ph type="dt" sz="half" idx="10"/>
          </p:nvPr>
        </p:nvSpPr>
        <p:spPr/>
        <p:txBody>
          <a:bodyPr/>
          <a:lstStyle/>
          <a:p>
            <a:fld id="{2762B53E-7139-4B34-953E-F9D32F78CAA3}" type="datetimeFigureOut">
              <a:rPr lang="en-IN" smtClean="0"/>
              <a:t>17-04-2021</a:t>
            </a:fld>
            <a:endParaRPr lang="en-IN"/>
          </a:p>
        </p:txBody>
      </p:sp>
      <p:sp>
        <p:nvSpPr>
          <p:cNvPr id="5" name="Footer Placeholder 4">
            <a:extLst>
              <a:ext uri="{FF2B5EF4-FFF2-40B4-BE49-F238E27FC236}">
                <a16:creationId xmlns:a16="http://schemas.microsoft.com/office/drawing/2014/main" id="{40A526A0-5607-4677-8318-F6310BD18E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6A33D2-3CC6-443F-8E96-54D1F4ECA92F}"/>
              </a:ext>
            </a:extLst>
          </p:cNvPr>
          <p:cNvSpPr>
            <a:spLocks noGrp="1"/>
          </p:cNvSpPr>
          <p:nvPr>
            <p:ph type="sldNum" sz="quarter" idx="12"/>
          </p:nvPr>
        </p:nvSpPr>
        <p:spPr/>
        <p:txBody>
          <a:bodyPr/>
          <a:lstStyle/>
          <a:p>
            <a:fld id="{47864F36-D22D-4D26-921C-722DF09836F9}" type="slidenum">
              <a:rPr lang="en-IN" smtClean="0"/>
              <a:t>‹#›</a:t>
            </a:fld>
            <a:endParaRPr lang="en-IN"/>
          </a:p>
        </p:txBody>
      </p:sp>
    </p:spTree>
    <p:extLst>
      <p:ext uri="{BB962C8B-B14F-4D97-AF65-F5344CB8AC3E}">
        <p14:creationId xmlns:p14="http://schemas.microsoft.com/office/powerpoint/2010/main" val="663683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3D001-054B-43A0-BCCD-FA5750911F1F}"/>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1A2E217-1520-40FA-BD4B-585FCF3F66C2}"/>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2A56FB-3CAE-4AEF-ACFA-1F60A3664B70}"/>
              </a:ext>
            </a:extLst>
          </p:cNvPr>
          <p:cNvSpPr>
            <a:spLocks noGrp="1"/>
          </p:cNvSpPr>
          <p:nvPr>
            <p:ph type="dt" sz="half" idx="10"/>
          </p:nvPr>
        </p:nvSpPr>
        <p:spPr/>
        <p:txBody>
          <a:bodyPr/>
          <a:lstStyle/>
          <a:p>
            <a:fld id="{2762B53E-7139-4B34-953E-F9D32F78CAA3}" type="datetimeFigureOut">
              <a:rPr lang="en-IN" smtClean="0"/>
              <a:t>17-04-2021</a:t>
            </a:fld>
            <a:endParaRPr lang="en-IN"/>
          </a:p>
        </p:txBody>
      </p:sp>
      <p:sp>
        <p:nvSpPr>
          <p:cNvPr id="5" name="Footer Placeholder 4">
            <a:extLst>
              <a:ext uri="{FF2B5EF4-FFF2-40B4-BE49-F238E27FC236}">
                <a16:creationId xmlns:a16="http://schemas.microsoft.com/office/drawing/2014/main" id="{98A55B91-6DC0-43C7-8181-D2D0AF6B1D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6B1F29-287C-45A7-B0AA-B82300308B79}"/>
              </a:ext>
            </a:extLst>
          </p:cNvPr>
          <p:cNvSpPr>
            <a:spLocks noGrp="1"/>
          </p:cNvSpPr>
          <p:nvPr>
            <p:ph type="sldNum" sz="quarter" idx="12"/>
          </p:nvPr>
        </p:nvSpPr>
        <p:spPr/>
        <p:txBody>
          <a:bodyPr/>
          <a:lstStyle/>
          <a:p>
            <a:fld id="{47864F36-D22D-4D26-921C-722DF09836F9}" type="slidenum">
              <a:rPr lang="en-IN" smtClean="0"/>
              <a:t>‹#›</a:t>
            </a:fld>
            <a:endParaRPr lang="en-IN"/>
          </a:p>
        </p:txBody>
      </p:sp>
    </p:spTree>
    <p:extLst>
      <p:ext uri="{BB962C8B-B14F-4D97-AF65-F5344CB8AC3E}">
        <p14:creationId xmlns:p14="http://schemas.microsoft.com/office/powerpoint/2010/main" val="1916451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4B4F5-D280-45FF-AF8F-D44E4B28D8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FE437F1-9702-447C-9074-6BA1BAA3CF0B}"/>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258B091-E35C-4C2B-9881-1D753793F874}"/>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006AA29-F941-489C-BE49-CBB0C4A0F008}"/>
              </a:ext>
            </a:extLst>
          </p:cNvPr>
          <p:cNvSpPr>
            <a:spLocks noGrp="1"/>
          </p:cNvSpPr>
          <p:nvPr>
            <p:ph type="dt" sz="half" idx="10"/>
          </p:nvPr>
        </p:nvSpPr>
        <p:spPr/>
        <p:txBody>
          <a:bodyPr/>
          <a:lstStyle/>
          <a:p>
            <a:fld id="{2762B53E-7139-4B34-953E-F9D32F78CAA3}" type="datetimeFigureOut">
              <a:rPr lang="en-IN" smtClean="0"/>
              <a:t>17-04-2021</a:t>
            </a:fld>
            <a:endParaRPr lang="en-IN"/>
          </a:p>
        </p:txBody>
      </p:sp>
      <p:sp>
        <p:nvSpPr>
          <p:cNvPr id="6" name="Footer Placeholder 5">
            <a:extLst>
              <a:ext uri="{FF2B5EF4-FFF2-40B4-BE49-F238E27FC236}">
                <a16:creationId xmlns:a16="http://schemas.microsoft.com/office/drawing/2014/main" id="{EF2DC483-50A3-40F5-A980-29E0B49044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88EC18-69B5-4808-A4D4-8F4D5A25F980}"/>
              </a:ext>
            </a:extLst>
          </p:cNvPr>
          <p:cNvSpPr>
            <a:spLocks noGrp="1"/>
          </p:cNvSpPr>
          <p:nvPr>
            <p:ph type="sldNum" sz="quarter" idx="12"/>
          </p:nvPr>
        </p:nvSpPr>
        <p:spPr/>
        <p:txBody>
          <a:bodyPr/>
          <a:lstStyle/>
          <a:p>
            <a:fld id="{47864F36-D22D-4D26-921C-722DF09836F9}" type="slidenum">
              <a:rPr lang="en-IN" smtClean="0"/>
              <a:t>‹#›</a:t>
            </a:fld>
            <a:endParaRPr lang="en-IN"/>
          </a:p>
        </p:txBody>
      </p:sp>
    </p:spTree>
    <p:extLst>
      <p:ext uri="{BB962C8B-B14F-4D97-AF65-F5344CB8AC3E}">
        <p14:creationId xmlns:p14="http://schemas.microsoft.com/office/powerpoint/2010/main" val="1089867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38DC7-CA51-4A25-8757-24B3CAA4F092}"/>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4252996-DCBC-4526-9A23-357B80A2C10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6833F9DB-8BFB-4A65-87B2-4BAB6F4376C9}"/>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C0F7846-80B8-450F-A330-CFF8B0075061}"/>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9F787B29-0300-483E-9CD3-A76ADCA73F74}"/>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21154C1-FA58-41BB-8215-F0C981CCFA51}"/>
              </a:ext>
            </a:extLst>
          </p:cNvPr>
          <p:cNvSpPr>
            <a:spLocks noGrp="1"/>
          </p:cNvSpPr>
          <p:nvPr>
            <p:ph type="dt" sz="half" idx="10"/>
          </p:nvPr>
        </p:nvSpPr>
        <p:spPr/>
        <p:txBody>
          <a:bodyPr/>
          <a:lstStyle/>
          <a:p>
            <a:fld id="{2762B53E-7139-4B34-953E-F9D32F78CAA3}" type="datetimeFigureOut">
              <a:rPr lang="en-IN" smtClean="0"/>
              <a:t>17-04-2021</a:t>
            </a:fld>
            <a:endParaRPr lang="en-IN"/>
          </a:p>
        </p:txBody>
      </p:sp>
      <p:sp>
        <p:nvSpPr>
          <p:cNvPr id="8" name="Footer Placeholder 7">
            <a:extLst>
              <a:ext uri="{FF2B5EF4-FFF2-40B4-BE49-F238E27FC236}">
                <a16:creationId xmlns:a16="http://schemas.microsoft.com/office/drawing/2014/main" id="{FCBD94CE-AA29-4CCB-BE78-D0B8C6EA495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7F90B66-D5C3-4AD7-908C-A163DED80735}"/>
              </a:ext>
            </a:extLst>
          </p:cNvPr>
          <p:cNvSpPr>
            <a:spLocks noGrp="1"/>
          </p:cNvSpPr>
          <p:nvPr>
            <p:ph type="sldNum" sz="quarter" idx="12"/>
          </p:nvPr>
        </p:nvSpPr>
        <p:spPr/>
        <p:txBody>
          <a:bodyPr/>
          <a:lstStyle/>
          <a:p>
            <a:fld id="{47864F36-D22D-4D26-921C-722DF09836F9}" type="slidenum">
              <a:rPr lang="en-IN" smtClean="0"/>
              <a:t>‹#›</a:t>
            </a:fld>
            <a:endParaRPr lang="en-IN"/>
          </a:p>
        </p:txBody>
      </p:sp>
    </p:spTree>
    <p:extLst>
      <p:ext uri="{BB962C8B-B14F-4D97-AF65-F5344CB8AC3E}">
        <p14:creationId xmlns:p14="http://schemas.microsoft.com/office/powerpoint/2010/main" val="3846625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EDCA3-924A-48C9-BAA5-E77A31F877F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0599792-7419-49D3-9EA4-F3D9F582A5C9}"/>
              </a:ext>
            </a:extLst>
          </p:cNvPr>
          <p:cNvSpPr>
            <a:spLocks noGrp="1"/>
          </p:cNvSpPr>
          <p:nvPr>
            <p:ph type="dt" sz="half" idx="10"/>
          </p:nvPr>
        </p:nvSpPr>
        <p:spPr/>
        <p:txBody>
          <a:bodyPr/>
          <a:lstStyle/>
          <a:p>
            <a:fld id="{2762B53E-7139-4B34-953E-F9D32F78CAA3}" type="datetimeFigureOut">
              <a:rPr lang="en-IN" smtClean="0"/>
              <a:t>17-04-2021</a:t>
            </a:fld>
            <a:endParaRPr lang="en-IN"/>
          </a:p>
        </p:txBody>
      </p:sp>
      <p:sp>
        <p:nvSpPr>
          <p:cNvPr id="4" name="Footer Placeholder 3">
            <a:extLst>
              <a:ext uri="{FF2B5EF4-FFF2-40B4-BE49-F238E27FC236}">
                <a16:creationId xmlns:a16="http://schemas.microsoft.com/office/drawing/2014/main" id="{5FDA1AC5-F983-46AA-A746-02001DC2922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204FB24-7CAB-4C02-9251-46E3E0A443F7}"/>
              </a:ext>
            </a:extLst>
          </p:cNvPr>
          <p:cNvSpPr>
            <a:spLocks noGrp="1"/>
          </p:cNvSpPr>
          <p:nvPr>
            <p:ph type="sldNum" sz="quarter" idx="12"/>
          </p:nvPr>
        </p:nvSpPr>
        <p:spPr/>
        <p:txBody>
          <a:bodyPr/>
          <a:lstStyle/>
          <a:p>
            <a:fld id="{47864F36-D22D-4D26-921C-722DF09836F9}" type="slidenum">
              <a:rPr lang="en-IN" smtClean="0"/>
              <a:t>‹#›</a:t>
            </a:fld>
            <a:endParaRPr lang="en-IN"/>
          </a:p>
        </p:txBody>
      </p:sp>
    </p:spTree>
    <p:extLst>
      <p:ext uri="{BB962C8B-B14F-4D97-AF65-F5344CB8AC3E}">
        <p14:creationId xmlns:p14="http://schemas.microsoft.com/office/powerpoint/2010/main" val="3722720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F85296-ECE3-4524-88B0-3A092BD1BDC3}"/>
              </a:ext>
            </a:extLst>
          </p:cNvPr>
          <p:cNvSpPr>
            <a:spLocks noGrp="1"/>
          </p:cNvSpPr>
          <p:nvPr>
            <p:ph type="dt" sz="half" idx="10"/>
          </p:nvPr>
        </p:nvSpPr>
        <p:spPr/>
        <p:txBody>
          <a:bodyPr/>
          <a:lstStyle/>
          <a:p>
            <a:fld id="{2762B53E-7139-4B34-953E-F9D32F78CAA3}" type="datetimeFigureOut">
              <a:rPr lang="en-IN" smtClean="0"/>
              <a:t>17-04-2021</a:t>
            </a:fld>
            <a:endParaRPr lang="en-IN"/>
          </a:p>
        </p:txBody>
      </p:sp>
      <p:sp>
        <p:nvSpPr>
          <p:cNvPr id="3" name="Footer Placeholder 2">
            <a:extLst>
              <a:ext uri="{FF2B5EF4-FFF2-40B4-BE49-F238E27FC236}">
                <a16:creationId xmlns:a16="http://schemas.microsoft.com/office/drawing/2014/main" id="{4400E722-045E-42CD-A5B5-ACF55842B4E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34EE160-D178-4B94-BFA2-876662DFE72E}"/>
              </a:ext>
            </a:extLst>
          </p:cNvPr>
          <p:cNvSpPr>
            <a:spLocks noGrp="1"/>
          </p:cNvSpPr>
          <p:nvPr>
            <p:ph type="sldNum" sz="quarter" idx="12"/>
          </p:nvPr>
        </p:nvSpPr>
        <p:spPr/>
        <p:txBody>
          <a:bodyPr/>
          <a:lstStyle/>
          <a:p>
            <a:fld id="{47864F36-D22D-4D26-921C-722DF09836F9}" type="slidenum">
              <a:rPr lang="en-IN" smtClean="0"/>
              <a:t>‹#›</a:t>
            </a:fld>
            <a:endParaRPr lang="en-IN"/>
          </a:p>
        </p:txBody>
      </p:sp>
    </p:spTree>
    <p:extLst>
      <p:ext uri="{BB962C8B-B14F-4D97-AF65-F5344CB8AC3E}">
        <p14:creationId xmlns:p14="http://schemas.microsoft.com/office/powerpoint/2010/main" val="812514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066E5-10ED-4AC8-908D-812D18DD3D66}"/>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45FB5C4-5E78-4934-9AAE-E2984E63684C}"/>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E84117A-2478-4AE9-83D0-6838ADF290F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3252D02-0A83-4FE9-ACE0-91EFC8A7ED1F}"/>
              </a:ext>
            </a:extLst>
          </p:cNvPr>
          <p:cNvSpPr>
            <a:spLocks noGrp="1"/>
          </p:cNvSpPr>
          <p:nvPr>
            <p:ph type="dt" sz="half" idx="10"/>
          </p:nvPr>
        </p:nvSpPr>
        <p:spPr/>
        <p:txBody>
          <a:bodyPr/>
          <a:lstStyle/>
          <a:p>
            <a:fld id="{2762B53E-7139-4B34-953E-F9D32F78CAA3}" type="datetimeFigureOut">
              <a:rPr lang="en-IN" smtClean="0"/>
              <a:t>17-04-2021</a:t>
            </a:fld>
            <a:endParaRPr lang="en-IN"/>
          </a:p>
        </p:txBody>
      </p:sp>
      <p:sp>
        <p:nvSpPr>
          <p:cNvPr id="6" name="Footer Placeholder 5">
            <a:extLst>
              <a:ext uri="{FF2B5EF4-FFF2-40B4-BE49-F238E27FC236}">
                <a16:creationId xmlns:a16="http://schemas.microsoft.com/office/drawing/2014/main" id="{0D4086F3-660C-4AB8-91D5-3FC3B85DF9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20473C-D0BD-468F-A2BE-A47451EF6E04}"/>
              </a:ext>
            </a:extLst>
          </p:cNvPr>
          <p:cNvSpPr>
            <a:spLocks noGrp="1"/>
          </p:cNvSpPr>
          <p:nvPr>
            <p:ph type="sldNum" sz="quarter" idx="12"/>
          </p:nvPr>
        </p:nvSpPr>
        <p:spPr/>
        <p:txBody>
          <a:bodyPr/>
          <a:lstStyle/>
          <a:p>
            <a:fld id="{47864F36-D22D-4D26-921C-722DF09836F9}" type="slidenum">
              <a:rPr lang="en-IN" smtClean="0"/>
              <a:t>‹#›</a:t>
            </a:fld>
            <a:endParaRPr lang="en-IN"/>
          </a:p>
        </p:txBody>
      </p:sp>
    </p:spTree>
    <p:extLst>
      <p:ext uri="{BB962C8B-B14F-4D97-AF65-F5344CB8AC3E}">
        <p14:creationId xmlns:p14="http://schemas.microsoft.com/office/powerpoint/2010/main" val="3117293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2FE09-D9FF-46F7-951C-D6D40794505A}"/>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5FC2A20-2F3B-4907-AEAA-C31FC783C1A1}"/>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19DEE0FE-7CE8-41D3-A96F-E09FF96A8FAB}"/>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2702E422-CC81-4732-8D31-4EC22FA7FD76}"/>
              </a:ext>
            </a:extLst>
          </p:cNvPr>
          <p:cNvSpPr>
            <a:spLocks noGrp="1"/>
          </p:cNvSpPr>
          <p:nvPr>
            <p:ph type="dt" sz="half" idx="10"/>
          </p:nvPr>
        </p:nvSpPr>
        <p:spPr/>
        <p:txBody>
          <a:bodyPr/>
          <a:lstStyle/>
          <a:p>
            <a:fld id="{2762B53E-7139-4B34-953E-F9D32F78CAA3}" type="datetimeFigureOut">
              <a:rPr lang="en-IN" smtClean="0"/>
              <a:t>17-04-2021</a:t>
            </a:fld>
            <a:endParaRPr lang="en-IN"/>
          </a:p>
        </p:txBody>
      </p:sp>
      <p:sp>
        <p:nvSpPr>
          <p:cNvPr id="6" name="Footer Placeholder 5">
            <a:extLst>
              <a:ext uri="{FF2B5EF4-FFF2-40B4-BE49-F238E27FC236}">
                <a16:creationId xmlns:a16="http://schemas.microsoft.com/office/drawing/2014/main" id="{44C8AFD0-6075-49A9-AFA4-492C65FF58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C83C33-36BF-453D-9CE5-9F2D307140CF}"/>
              </a:ext>
            </a:extLst>
          </p:cNvPr>
          <p:cNvSpPr>
            <a:spLocks noGrp="1"/>
          </p:cNvSpPr>
          <p:nvPr>
            <p:ph type="sldNum" sz="quarter" idx="12"/>
          </p:nvPr>
        </p:nvSpPr>
        <p:spPr/>
        <p:txBody>
          <a:bodyPr/>
          <a:lstStyle/>
          <a:p>
            <a:fld id="{47864F36-D22D-4D26-921C-722DF09836F9}" type="slidenum">
              <a:rPr lang="en-IN" smtClean="0"/>
              <a:t>‹#›</a:t>
            </a:fld>
            <a:endParaRPr lang="en-IN"/>
          </a:p>
        </p:txBody>
      </p:sp>
    </p:spTree>
    <p:extLst>
      <p:ext uri="{BB962C8B-B14F-4D97-AF65-F5344CB8AC3E}">
        <p14:creationId xmlns:p14="http://schemas.microsoft.com/office/powerpoint/2010/main" val="3650072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f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6000"/>
            <a:lum/>
          </a:blip>
          <a:srcRect/>
          <a:stretch>
            <a:fillRect l="21000" t="19000" r="21000" b="19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7CB30F-923C-4509-89AC-B2B0EE6E6C74}"/>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EC6305-ED85-45F6-BB1A-FF92719043A9}"/>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2A20B5-EA44-4887-80C5-640EFE192097}"/>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762B53E-7139-4B34-953E-F9D32F78CAA3}" type="datetimeFigureOut">
              <a:rPr lang="en-IN" smtClean="0"/>
              <a:t>17-04-2021</a:t>
            </a:fld>
            <a:endParaRPr lang="en-IN"/>
          </a:p>
        </p:txBody>
      </p:sp>
      <p:sp>
        <p:nvSpPr>
          <p:cNvPr id="5" name="Footer Placeholder 4">
            <a:extLst>
              <a:ext uri="{FF2B5EF4-FFF2-40B4-BE49-F238E27FC236}">
                <a16:creationId xmlns:a16="http://schemas.microsoft.com/office/drawing/2014/main" id="{B30B3E93-331C-4940-9092-15426D7ED274}"/>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A5DA572-39E9-401B-BDFB-B2FBB00DA770}"/>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7864F36-D22D-4D26-921C-722DF09836F9}" type="slidenum">
              <a:rPr lang="en-IN" smtClean="0"/>
              <a:t>‹#›</a:t>
            </a:fld>
            <a:endParaRPr lang="en-IN"/>
          </a:p>
        </p:txBody>
      </p:sp>
    </p:spTree>
    <p:extLst>
      <p:ext uri="{BB962C8B-B14F-4D97-AF65-F5344CB8AC3E}">
        <p14:creationId xmlns:p14="http://schemas.microsoft.com/office/powerpoint/2010/main" val="267491899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user/krishnaik06" TargetMode="External"/><Relationship Id="rId2" Type="http://schemas.openxmlformats.org/officeDocument/2006/relationships/hyperlink" Target="https://towardsdatascience.com/" TargetMode="External"/><Relationship Id="rId1" Type="http://schemas.openxmlformats.org/officeDocument/2006/relationships/slideLayout" Target="../slideLayouts/slideLayout1.xml"/><Relationship Id="rId5" Type="http://schemas.openxmlformats.org/officeDocument/2006/relationships/hyperlink" Target="https://archive.ics.uci.edu/ml/machine-learning-databases/00228/" TargetMode="External"/><Relationship Id="rId4" Type="http://schemas.openxmlformats.org/officeDocument/2006/relationships/hyperlink" Target="https://scikit-learn.org/stable/supervised_learning.html#supervised-learn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ACEBA-31D2-4794-80A5-976483A9AFF0}"/>
              </a:ext>
            </a:extLst>
          </p:cNvPr>
          <p:cNvSpPr>
            <a:spLocks noGrp="1"/>
          </p:cNvSpPr>
          <p:nvPr>
            <p:ph type="title"/>
          </p:nvPr>
        </p:nvSpPr>
        <p:spPr/>
        <p:txBody>
          <a:bodyPr>
            <a:normAutofit fontScale="90000"/>
          </a:bodyPr>
          <a:lstStyle/>
          <a:p>
            <a:pPr algn="ctr"/>
            <a:r>
              <a:rPr lang="en-US" sz="5400" b="1" dirty="0"/>
              <a:t>Machine Learning Project</a:t>
            </a:r>
            <a:br>
              <a:rPr lang="en-US" sz="5400" b="1" dirty="0"/>
            </a:br>
            <a:r>
              <a:rPr lang="en-US" sz="4900" b="1" dirty="0"/>
              <a:t>Spam E-Mail Detection</a:t>
            </a:r>
            <a:endParaRPr lang="en-IN" sz="4900" b="1" dirty="0"/>
          </a:p>
        </p:txBody>
      </p:sp>
      <p:sp>
        <p:nvSpPr>
          <p:cNvPr id="3" name="Content Placeholder 2">
            <a:extLst>
              <a:ext uri="{FF2B5EF4-FFF2-40B4-BE49-F238E27FC236}">
                <a16:creationId xmlns:a16="http://schemas.microsoft.com/office/drawing/2014/main" id="{5DB06E15-4271-4A87-BF53-87A07FD74272}"/>
              </a:ext>
            </a:extLst>
          </p:cNvPr>
          <p:cNvSpPr>
            <a:spLocks noGrp="1"/>
          </p:cNvSpPr>
          <p:nvPr>
            <p:ph idx="1"/>
          </p:nvPr>
        </p:nvSpPr>
        <p:spPr>
          <a:xfrm>
            <a:off x="628650" y="3068960"/>
            <a:ext cx="3943350" cy="3108002"/>
          </a:xfrm>
        </p:spPr>
        <p:txBody>
          <a:bodyPr>
            <a:normAutofit/>
          </a:bodyPr>
          <a:lstStyle/>
          <a:p>
            <a:pPr marL="0" indent="0">
              <a:buNone/>
            </a:pPr>
            <a:r>
              <a:rPr lang="en-US" sz="2800" dirty="0"/>
              <a:t>Presented to:                                          </a:t>
            </a:r>
          </a:p>
          <a:p>
            <a:pPr marL="0" indent="0">
              <a:buNone/>
            </a:pPr>
            <a:r>
              <a:rPr lang="en-US" sz="2800" dirty="0"/>
              <a:t>Dr. Nidhi Gupta</a:t>
            </a:r>
          </a:p>
          <a:p>
            <a:pPr marL="0" indent="0">
              <a:buNone/>
            </a:pPr>
            <a:r>
              <a:rPr lang="en-US" sz="2800" dirty="0"/>
              <a:t>Assistant Professor</a:t>
            </a:r>
          </a:p>
          <a:p>
            <a:pPr marL="0" indent="0">
              <a:buNone/>
            </a:pPr>
            <a:r>
              <a:rPr lang="en-US" sz="2400" dirty="0"/>
              <a:t>Department Of Mathematics</a:t>
            </a:r>
          </a:p>
          <a:p>
            <a:pPr marL="0" indent="0">
              <a:buNone/>
            </a:pPr>
            <a:r>
              <a:rPr lang="en-US" sz="2400" dirty="0"/>
              <a:t>and Scientific Computing</a:t>
            </a:r>
          </a:p>
          <a:p>
            <a:pPr marL="0" indent="0">
              <a:buNone/>
            </a:pPr>
            <a:r>
              <a:rPr lang="en-US" sz="2400" dirty="0"/>
              <a:t>NIT Hamirpur , H.P.</a:t>
            </a:r>
            <a:endParaRPr lang="en-IN" sz="2400" dirty="0"/>
          </a:p>
        </p:txBody>
      </p:sp>
      <p:sp>
        <p:nvSpPr>
          <p:cNvPr id="4" name="Rectangle 3">
            <a:extLst>
              <a:ext uri="{FF2B5EF4-FFF2-40B4-BE49-F238E27FC236}">
                <a16:creationId xmlns:a16="http://schemas.microsoft.com/office/drawing/2014/main" id="{F2500559-919E-4DA1-B8F6-BABEB4B7D419}"/>
              </a:ext>
            </a:extLst>
          </p:cNvPr>
          <p:cNvSpPr/>
          <p:nvPr/>
        </p:nvSpPr>
        <p:spPr>
          <a:xfrm>
            <a:off x="344993" y="287202"/>
            <a:ext cx="8496000" cy="6283596"/>
          </a:xfrm>
          <a:prstGeom prst="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C03BF542-82E9-482A-9E99-5561279B48E6}"/>
              </a:ext>
            </a:extLst>
          </p:cNvPr>
          <p:cNvSpPr txBox="1"/>
          <p:nvPr/>
        </p:nvSpPr>
        <p:spPr>
          <a:xfrm>
            <a:off x="4716016" y="2996952"/>
            <a:ext cx="4103984" cy="2646878"/>
          </a:xfrm>
          <a:prstGeom prst="rect">
            <a:avLst/>
          </a:prstGeom>
          <a:noFill/>
        </p:spPr>
        <p:txBody>
          <a:bodyPr wrap="square" rtlCol="0">
            <a:spAutoFit/>
          </a:bodyPr>
          <a:lstStyle/>
          <a:p>
            <a:r>
              <a:rPr lang="en-US" sz="2800" dirty="0"/>
              <a:t>Presented by:</a:t>
            </a:r>
          </a:p>
          <a:p>
            <a:r>
              <a:rPr lang="en-US" sz="2400" dirty="0"/>
              <a:t>Harsh Gupta   20MMA007</a:t>
            </a:r>
          </a:p>
          <a:p>
            <a:r>
              <a:rPr lang="en-US" sz="2400" dirty="0"/>
              <a:t>Mitali               20MMA014</a:t>
            </a:r>
          </a:p>
          <a:p>
            <a:r>
              <a:rPr lang="en-US" sz="2400" dirty="0"/>
              <a:t>Riya                  20MMA021</a:t>
            </a:r>
          </a:p>
          <a:p>
            <a:pPr algn="l"/>
            <a:endParaRPr lang="en-IN" sz="1800" b="0" i="0" u="none" strike="noStrike" baseline="0" dirty="0">
              <a:solidFill>
                <a:srgbClr val="000000"/>
              </a:solidFill>
            </a:endParaRPr>
          </a:p>
          <a:p>
            <a:r>
              <a:rPr lang="en-IN" sz="2400" b="0" i="0" u="none" strike="noStrike" baseline="0" dirty="0">
                <a:solidFill>
                  <a:srgbClr val="000000"/>
                </a:solidFill>
              </a:rPr>
              <a:t>M.Sc. Semester II </a:t>
            </a:r>
          </a:p>
          <a:p>
            <a:r>
              <a:rPr lang="en-IN" sz="2400" b="0" i="0" u="none" strike="noStrike" baseline="0" dirty="0">
                <a:solidFill>
                  <a:srgbClr val="000000"/>
                </a:solidFill>
              </a:rPr>
              <a:t>Mathematics and Computing </a:t>
            </a:r>
            <a:endParaRPr lang="en-IN" sz="3200" dirty="0"/>
          </a:p>
        </p:txBody>
      </p:sp>
      <p:sp>
        <p:nvSpPr>
          <p:cNvPr id="5" name="TextBox 4">
            <a:extLst>
              <a:ext uri="{FF2B5EF4-FFF2-40B4-BE49-F238E27FC236}">
                <a16:creationId xmlns:a16="http://schemas.microsoft.com/office/drawing/2014/main" id="{39DDC9BE-FE6B-45E9-85DF-0E7E8F8ECDE4}"/>
              </a:ext>
            </a:extLst>
          </p:cNvPr>
          <p:cNvSpPr txBox="1"/>
          <p:nvPr/>
        </p:nvSpPr>
        <p:spPr>
          <a:xfrm>
            <a:off x="3635896" y="1789822"/>
            <a:ext cx="2016224" cy="584775"/>
          </a:xfrm>
          <a:prstGeom prst="rect">
            <a:avLst/>
          </a:prstGeom>
          <a:noFill/>
        </p:spPr>
        <p:txBody>
          <a:bodyPr wrap="square" rtlCol="0">
            <a:spAutoFit/>
          </a:bodyPr>
          <a:lstStyle/>
          <a:p>
            <a:r>
              <a:rPr lang="en-US" sz="3200" dirty="0"/>
              <a:t>Group-3</a:t>
            </a:r>
            <a:endParaRPr lang="en-IN" sz="3200" dirty="0"/>
          </a:p>
        </p:txBody>
      </p:sp>
    </p:spTree>
    <p:extLst>
      <p:ext uri="{BB962C8B-B14F-4D97-AF65-F5344CB8AC3E}">
        <p14:creationId xmlns:p14="http://schemas.microsoft.com/office/powerpoint/2010/main" val="2547789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20689"/>
            <a:ext cx="7772400" cy="1152127"/>
          </a:xfrm>
        </p:spPr>
        <p:txBody>
          <a:bodyPr/>
          <a:lstStyle/>
          <a:p>
            <a:pPr algn="l"/>
            <a:r>
              <a:rPr lang="en-IN" b="1" dirty="0"/>
              <a:t>    Bibliography:</a:t>
            </a:r>
          </a:p>
        </p:txBody>
      </p:sp>
      <p:sp>
        <p:nvSpPr>
          <p:cNvPr id="3" name="Subtitle 2"/>
          <p:cNvSpPr>
            <a:spLocks noGrp="1"/>
          </p:cNvSpPr>
          <p:nvPr>
            <p:ph type="subTitle" idx="1"/>
          </p:nvPr>
        </p:nvSpPr>
        <p:spPr>
          <a:xfrm>
            <a:off x="1143000" y="2204410"/>
            <a:ext cx="6858000" cy="3053390"/>
          </a:xfrm>
        </p:spPr>
        <p:txBody>
          <a:bodyPr/>
          <a:lstStyle/>
          <a:p>
            <a:pPr marL="285750" indent="-285750" algn="l">
              <a:buFont typeface="Arial" panose="020B0604020202020204" pitchFamily="34" charset="0"/>
              <a:buChar char="•"/>
            </a:pPr>
            <a:r>
              <a:rPr lang="en-IN" dirty="0">
                <a:hlinkClick r:id="rId2"/>
              </a:rPr>
              <a:t>Towards Data Science</a:t>
            </a:r>
            <a:endParaRPr lang="en-IN" dirty="0"/>
          </a:p>
          <a:p>
            <a:pPr marL="285750" indent="-285750" algn="l">
              <a:buFont typeface="Arial" panose="020B0604020202020204" pitchFamily="34" charset="0"/>
              <a:buChar char="•"/>
            </a:pPr>
            <a:r>
              <a:rPr lang="en-IN" dirty="0">
                <a:hlinkClick r:id="rId3"/>
              </a:rPr>
              <a:t> </a:t>
            </a:r>
            <a:r>
              <a:rPr lang="en-IN" dirty="0" err="1">
                <a:hlinkClick r:id="rId3"/>
              </a:rPr>
              <a:t>Krish</a:t>
            </a:r>
            <a:r>
              <a:rPr lang="en-IN" dirty="0">
                <a:hlinkClick r:id="rId3"/>
              </a:rPr>
              <a:t> Naik – YouTube</a:t>
            </a:r>
            <a:endParaRPr lang="en-IN" dirty="0"/>
          </a:p>
          <a:p>
            <a:pPr marL="285750" indent="-285750" algn="l">
              <a:buFont typeface="Arial" panose="020B0604020202020204" pitchFamily="34" charset="0"/>
              <a:buChar char="•"/>
            </a:pPr>
            <a:r>
              <a:rPr lang="en-US" dirty="0">
                <a:hlinkClick r:id="rId4"/>
              </a:rPr>
              <a:t>Supervised learning — scikit-learn 0.24.1 documentation (scikit-learn.org)</a:t>
            </a:r>
            <a:endParaRPr lang="en-US" dirty="0"/>
          </a:p>
          <a:p>
            <a:pPr marL="285750" indent="-285750" algn="l">
              <a:buFont typeface="Arial" panose="020B0604020202020204" pitchFamily="34" charset="0"/>
              <a:buChar char="•"/>
            </a:pPr>
            <a:r>
              <a:rPr lang="en-US" dirty="0"/>
              <a:t>Dataset used: </a:t>
            </a:r>
            <a:r>
              <a:rPr lang="en-US" dirty="0">
                <a:hlinkClick r:id="rId5"/>
              </a:rPr>
              <a:t>Index of /ml/machine-learning-databases/00228 (uci.edu)</a:t>
            </a:r>
            <a:endParaRPr lang="en-IN" dirty="0"/>
          </a:p>
          <a:p>
            <a:pPr marL="285750" indent="-285750" algn="l">
              <a:buFont typeface="Arial" panose="020B0604020202020204" pitchFamily="34" charset="0"/>
              <a:buChar char="•"/>
            </a:pPr>
            <a:endParaRPr lang="en-IN" dirty="0"/>
          </a:p>
        </p:txBody>
      </p:sp>
      <p:sp>
        <p:nvSpPr>
          <p:cNvPr id="4" name="Rectangle 3">
            <a:extLst>
              <a:ext uri="{FF2B5EF4-FFF2-40B4-BE49-F238E27FC236}">
                <a16:creationId xmlns:a16="http://schemas.microsoft.com/office/drawing/2014/main" id="{3B68FCDE-651B-425E-9958-157FE1D3FFDB}"/>
              </a:ext>
            </a:extLst>
          </p:cNvPr>
          <p:cNvSpPr/>
          <p:nvPr/>
        </p:nvSpPr>
        <p:spPr>
          <a:xfrm>
            <a:off x="396480" y="307094"/>
            <a:ext cx="8496000" cy="6243811"/>
          </a:xfrm>
          <a:prstGeom prst="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43172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6633"/>
            <a:ext cx="7772400" cy="2088231"/>
          </a:xfrm>
        </p:spPr>
        <p:txBody>
          <a:bodyPr/>
          <a:lstStyle/>
          <a:p>
            <a:pPr algn="l"/>
            <a:r>
              <a:rPr lang="en-US" dirty="0"/>
              <a:t>    </a:t>
            </a:r>
            <a:r>
              <a:rPr lang="en-US" sz="6000" b="1" dirty="0"/>
              <a:t>Contents:</a:t>
            </a:r>
            <a:endParaRPr lang="en-IN" sz="6000" b="1" dirty="0"/>
          </a:p>
        </p:txBody>
      </p:sp>
      <p:sp>
        <p:nvSpPr>
          <p:cNvPr id="3" name="Subtitle 2"/>
          <p:cNvSpPr>
            <a:spLocks noGrp="1"/>
          </p:cNvSpPr>
          <p:nvPr>
            <p:ph type="subTitle" idx="1"/>
          </p:nvPr>
        </p:nvSpPr>
        <p:spPr>
          <a:xfrm>
            <a:off x="1371600" y="2060848"/>
            <a:ext cx="6400800" cy="3577952"/>
          </a:xfrm>
        </p:spPr>
        <p:txBody>
          <a:bodyPr>
            <a:normAutofit/>
          </a:bodyPr>
          <a:lstStyle/>
          <a:p>
            <a:pPr algn="l"/>
            <a:endParaRPr lang="en-IN" sz="2000" dirty="0"/>
          </a:p>
          <a:p>
            <a:pPr algn="l"/>
            <a:r>
              <a:rPr lang="en-IN" sz="2000" dirty="0"/>
              <a:t>1. Introduction</a:t>
            </a:r>
          </a:p>
          <a:p>
            <a:pPr algn="l"/>
            <a:r>
              <a:rPr lang="en-IN" sz="2000" dirty="0"/>
              <a:t>2. Objective</a:t>
            </a:r>
          </a:p>
          <a:p>
            <a:pPr algn="l"/>
            <a:r>
              <a:rPr lang="en-IN" sz="2000" dirty="0"/>
              <a:t>3. Problem Statement</a:t>
            </a:r>
          </a:p>
          <a:p>
            <a:pPr algn="l"/>
            <a:r>
              <a:rPr lang="en-IN" sz="2000" dirty="0"/>
              <a:t>4. Spam</a:t>
            </a:r>
          </a:p>
          <a:p>
            <a:pPr algn="l"/>
            <a:r>
              <a:rPr lang="en-IN" sz="2000" dirty="0"/>
              <a:t>5. History of E-Mail Spam</a:t>
            </a:r>
          </a:p>
          <a:p>
            <a:pPr algn="l"/>
            <a:r>
              <a:rPr lang="en-IN" sz="2000" dirty="0"/>
              <a:t>6. Steps involved in this project </a:t>
            </a:r>
          </a:p>
          <a:p>
            <a:pPr algn="l"/>
            <a:r>
              <a:rPr lang="en-IN" sz="2000" dirty="0"/>
              <a:t>7. Conclusion</a:t>
            </a:r>
          </a:p>
          <a:p>
            <a:pPr algn="l"/>
            <a:r>
              <a:rPr lang="en-IN" sz="2000" dirty="0"/>
              <a:t>8. Bibliography</a:t>
            </a:r>
          </a:p>
          <a:p>
            <a:pPr algn="l"/>
            <a:endParaRPr lang="en-IN" dirty="0"/>
          </a:p>
        </p:txBody>
      </p:sp>
      <p:sp>
        <p:nvSpPr>
          <p:cNvPr id="4" name="Rectangle 3">
            <a:extLst>
              <a:ext uri="{FF2B5EF4-FFF2-40B4-BE49-F238E27FC236}">
                <a16:creationId xmlns:a16="http://schemas.microsoft.com/office/drawing/2014/main" id="{C36A2251-466E-4216-9B64-525148E7CD45}"/>
              </a:ext>
            </a:extLst>
          </p:cNvPr>
          <p:cNvSpPr/>
          <p:nvPr/>
        </p:nvSpPr>
        <p:spPr>
          <a:xfrm>
            <a:off x="324000" y="307094"/>
            <a:ext cx="8496000" cy="6243811"/>
          </a:xfrm>
          <a:prstGeom prst="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73227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DCC96-A79F-44B4-B94E-3F7F68254306}"/>
              </a:ext>
            </a:extLst>
          </p:cNvPr>
          <p:cNvSpPr>
            <a:spLocks noGrp="1"/>
          </p:cNvSpPr>
          <p:nvPr>
            <p:ph type="title"/>
          </p:nvPr>
        </p:nvSpPr>
        <p:spPr/>
        <p:txBody>
          <a:bodyPr/>
          <a:lstStyle/>
          <a:p>
            <a:r>
              <a:rPr lang="en-US" sz="4400" b="1" dirty="0"/>
              <a:t>Introduction:</a:t>
            </a:r>
            <a:endParaRPr lang="en-IN" b="1" dirty="0"/>
          </a:p>
        </p:txBody>
      </p:sp>
      <p:sp>
        <p:nvSpPr>
          <p:cNvPr id="3" name="Content Placeholder 2">
            <a:extLst>
              <a:ext uri="{FF2B5EF4-FFF2-40B4-BE49-F238E27FC236}">
                <a16:creationId xmlns:a16="http://schemas.microsoft.com/office/drawing/2014/main" id="{07766D7A-DB76-43A0-AC46-D69553FE27DC}"/>
              </a:ext>
            </a:extLst>
          </p:cNvPr>
          <p:cNvSpPr>
            <a:spLocks noGrp="1"/>
          </p:cNvSpPr>
          <p:nvPr>
            <p:ph idx="1"/>
          </p:nvPr>
        </p:nvSpPr>
        <p:spPr/>
        <p:txBody>
          <a:bodyPr>
            <a:normAutofit fontScale="92500"/>
          </a:bodyPr>
          <a:lstStyle/>
          <a:p>
            <a:pPr marL="0" indent="0">
              <a:buNone/>
            </a:pPr>
            <a:r>
              <a:rPr lang="en-US" b="0" i="0" dirty="0">
                <a:solidFill>
                  <a:srgbClr val="3B3835"/>
                </a:solidFill>
                <a:effectLst/>
                <a:latin typeface="Helvetica Neue"/>
              </a:rPr>
              <a:t>Spam e-mails can be not only annoying but also dangerous to consumers.</a:t>
            </a:r>
          </a:p>
          <a:p>
            <a:pPr marL="0" indent="0">
              <a:buNone/>
            </a:pPr>
            <a:r>
              <a:rPr lang="en-US" b="0" i="0" dirty="0">
                <a:solidFill>
                  <a:srgbClr val="3B3835"/>
                </a:solidFill>
                <a:effectLst/>
                <a:latin typeface="Helvetica Neue"/>
              </a:rPr>
              <a:t>Spam e-mails can be defined as : </a:t>
            </a:r>
          </a:p>
          <a:p>
            <a:pPr marL="457200" indent="-457200">
              <a:buAutoNum type="arabicPeriod"/>
            </a:pPr>
            <a:r>
              <a:rPr lang="en-US" b="0" i="0" dirty="0">
                <a:solidFill>
                  <a:srgbClr val="3B3835"/>
                </a:solidFill>
                <a:effectLst/>
                <a:latin typeface="Helvetica Neue"/>
              </a:rPr>
              <a:t>Anonymity </a:t>
            </a:r>
          </a:p>
          <a:p>
            <a:pPr marL="457200" indent="-457200">
              <a:buAutoNum type="arabicPeriod"/>
            </a:pPr>
            <a:r>
              <a:rPr lang="en-US" b="0" i="0" dirty="0">
                <a:solidFill>
                  <a:srgbClr val="3B3835"/>
                </a:solidFill>
                <a:effectLst/>
                <a:latin typeface="Helvetica Neue"/>
              </a:rPr>
              <a:t>Mass Mailings </a:t>
            </a:r>
          </a:p>
          <a:p>
            <a:pPr marL="457200" indent="-457200">
              <a:buAutoNum type="arabicPeriod"/>
            </a:pPr>
            <a:r>
              <a:rPr lang="en-US" b="0" i="0" dirty="0">
                <a:solidFill>
                  <a:srgbClr val="3B3835"/>
                </a:solidFill>
                <a:effectLst/>
                <a:latin typeface="Helvetica Neue"/>
              </a:rPr>
              <a:t>Unsolicited</a:t>
            </a:r>
          </a:p>
          <a:p>
            <a:pPr marL="0" indent="0">
              <a:buNone/>
            </a:pPr>
            <a:endParaRPr lang="en-US" b="0" i="0" dirty="0">
              <a:solidFill>
                <a:srgbClr val="3B3835"/>
              </a:solidFill>
              <a:effectLst/>
              <a:latin typeface="Helvetica Neue"/>
            </a:endParaRPr>
          </a:p>
          <a:p>
            <a:pPr marL="0" indent="0">
              <a:buNone/>
            </a:pPr>
            <a:r>
              <a:rPr lang="en-US" i="0" dirty="0">
                <a:solidFill>
                  <a:srgbClr val="3B3835"/>
                </a:solidFill>
                <a:effectLst/>
                <a:latin typeface="Helvetica Neue"/>
              </a:rPr>
              <a:t>Spam e-mail are message randomly sent to multiple addressees by all sorts of groups, but mostly lazy advertisers and criminals who wish to lead you to phishing sites.</a:t>
            </a:r>
          </a:p>
          <a:p>
            <a:pPr marL="0" indent="0">
              <a:buNone/>
            </a:pPr>
            <a:r>
              <a:rPr lang="en-US" dirty="0">
                <a:latin typeface="Helvetica Neue"/>
              </a:rPr>
              <a:t>In the proposed project we detect spam e-mails using Supervised Learning Techniques. We implemented various classification algorithms to classify the emails whether they are spam or ham.</a:t>
            </a:r>
            <a:endParaRPr lang="en-IN" dirty="0">
              <a:latin typeface="Helvetica Neue"/>
            </a:endParaRPr>
          </a:p>
          <a:p>
            <a:pPr marL="0" indent="0">
              <a:buNone/>
            </a:pPr>
            <a:endParaRPr lang="en-US" dirty="0"/>
          </a:p>
        </p:txBody>
      </p:sp>
      <p:sp>
        <p:nvSpPr>
          <p:cNvPr id="4" name="Rectangle 3">
            <a:extLst>
              <a:ext uri="{FF2B5EF4-FFF2-40B4-BE49-F238E27FC236}">
                <a16:creationId xmlns:a16="http://schemas.microsoft.com/office/drawing/2014/main" id="{8FCE4F6F-46C0-4901-92A5-A945C34AE1E9}"/>
              </a:ext>
            </a:extLst>
          </p:cNvPr>
          <p:cNvSpPr/>
          <p:nvPr/>
        </p:nvSpPr>
        <p:spPr>
          <a:xfrm>
            <a:off x="324000" y="307094"/>
            <a:ext cx="8496000" cy="6243811"/>
          </a:xfrm>
          <a:prstGeom prst="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26844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6713"/>
            <a:ext cx="7772400" cy="1728191"/>
          </a:xfrm>
        </p:spPr>
        <p:txBody>
          <a:bodyPr/>
          <a:lstStyle/>
          <a:p>
            <a:pPr algn="l"/>
            <a:r>
              <a:rPr lang="en-US" b="1" dirty="0"/>
              <a:t>     Objective:</a:t>
            </a:r>
            <a:endParaRPr lang="en-IN" b="1" dirty="0"/>
          </a:p>
        </p:txBody>
      </p:sp>
      <p:sp>
        <p:nvSpPr>
          <p:cNvPr id="3" name="Subtitle 2"/>
          <p:cNvSpPr>
            <a:spLocks noGrp="1"/>
          </p:cNvSpPr>
          <p:nvPr>
            <p:ph type="subTitle" idx="1"/>
          </p:nvPr>
        </p:nvSpPr>
        <p:spPr>
          <a:xfrm>
            <a:off x="1371600" y="3140968"/>
            <a:ext cx="6400800" cy="2880320"/>
          </a:xfrm>
        </p:spPr>
        <p:txBody>
          <a:bodyPr>
            <a:normAutofit/>
          </a:bodyPr>
          <a:lstStyle/>
          <a:p>
            <a:pPr algn="l"/>
            <a:r>
              <a:rPr lang="en-US" dirty="0"/>
              <a:t>The objective of identification of spam emails are:</a:t>
            </a:r>
          </a:p>
          <a:p>
            <a:pPr marL="285750" indent="-285750" algn="l">
              <a:buFont typeface="Arial" panose="020B0604020202020204" pitchFamily="34" charset="0"/>
              <a:buChar char="•"/>
            </a:pPr>
            <a:r>
              <a:rPr lang="en-US" dirty="0"/>
              <a:t>To give knowledge to the user about the fake emails and relevant emails.</a:t>
            </a:r>
          </a:p>
          <a:p>
            <a:pPr marL="285750" indent="-285750" algn="l">
              <a:buFont typeface="Arial" panose="020B0604020202020204" pitchFamily="34" charset="0"/>
              <a:buChar char="•"/>
            </a:pPr>
            <a:r>
              <a:rPr lang="en-US" dirty="0"/>
              <a:t>To classify that mail is spam or not.</a:t>
            </a:r>
          </a:p>
          <a:p>
            <a:pPr algn="l"/>
            <a:endParaRPr lang="en-US" dirty="0"/>
          </a:p>
        </p:txBody>
      </p:sp>
      <p:sp>
        <p:nvSpPr>
          <p:cNvPr id="4" name="Rectangle 3">
            <a:extLst>
              <a:ext uri="{FF2B5EF4-FFF2-40B4-BE49-F238E27FC236}">
                <a16:creationId xmlns:a16="http://schemas.microsoft.com/office/drawing/2014/main" id="{E49FDA67-D149-46E8-B41C-36E480AB38B4}"/>
              </a:ext>
            </a:extLst>
          </p:cNvPr>
          <p:cNvSpPr/>
          <p:nvPr/>
        </p:nvSpPr>
        <p:spPr>
          <a:xfrm>
            <a:off x="324000" y="307094"/>
            <a:ext cx="8496000" cy="6243811"/>
          </a:xfrm>
          <a:prstGeom prst="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41500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2BC8F-2C20-4CF5-A3CC-DD466CEBCD79}"/>
              </a:ext>
            </a:extLst>
          </p:cNvPr>
          <p:cNvSpPr>
            <a:spLocks noGrp="1"/>
          </p:cNvSpPr>
          <p:nvPr>
            <p:ph type="title"/>
          </p:nvPr>
        </p:nvSpPr>
        <p:spPr/>
        <p:txBody>
          <a:bodyPr>
            <a:normAutofit/>
          </a:bodyPr>
          <a:lstStyle/>
          <a:p>
            <a:r>
              <a:rPr lang="en-US" sz="4400" b="1" i="0" dirty="0">
                <a:solidFill>
                  <a:srgbClr val="3B3835"/>
                </a:solidFill>
                <a:effectLst/>
              </a:rPr>
              <a:t>Problem Statement:</a:t>
            </a:r>
            <a:endParaRPr lang="en-IN" sz="4400" b="1" dirty="0"/>
          </a:p>
        </p:txBody>
      </p:sp>
      <p:sp>
        <p:nvSpPr>
          <p:cNvPr id="3" name="Content Placeholder 2">
            <a:extLst>
              <a:ext uri="{FF2B5EF4-FFF2-40B4-BE49-F238E27FC236}">
                <a16:creationId xmlns:a16="http://schemas.microsoft.com/office/drawing/2014/main" id="{BD84F29B-627B-43B2-863F-2BC464C0E169}"/>
              </a:ext>
            </a:extLst>
          </p:cNvPr>
          <p:cNvSpPr>
            <a:spLocks noGrp="1"/>
          </p:cNvSpPr>
          <p:nvPr>
            <p:ph idx="1"/>
          </p:nvPr>
        </p:nvSpPr>
        <p:spPr>
          <a:xfrm>
            <a:off x="628650" y="1988839"/>
            <a:ext cx="7886700" cy="4188123"/>
          </a:xfrm>
        </p:spPr>
        <p:txBody>
          <a:bodyPr/>
          <a:lstStyle/>
          <a:p>
            <a:r>
              <a:rPr lang="en-US" b="0" i="0" dirty="0">
                <a:solidFill>
                  <a:srgbClr val="3B3835"/>
                </a:solidFill>
                <a:effectLst/>
                <a:latin typeface="Helvetica Neue"/>
              </a:rPr>
              <a:t>Unwanted e-mails irritating internet connection</a:t>
            </a:r>
          </a:p>
          <a:p>
            <a:r>
              <a:rPr lang="en-US" b="0" i="0" dirty="0">
                <a:solidFill>
                  <a:srgbClr val="3B3835"/>
                </a:solidFill>
                <a:effectLst/>
                <a:latin typeface="Helvetica Neue"/>
              </a:rPr>
              <a:t>Critical e-mail message are missed or delayed. </a:t>
            </a:r>
          </a:p>
          <a:p>
            <a:r>
              <a:rPr lang="en-US" b="0" i="0" dirty="0">
                <a:solidFill>
                  <a:srgbClr val="3B3835"/>
                </a:solidFill>
                <a:effectLst/>
                <a:latin typeface="Helvetica Neue"/>
              </a:rPr>
              <a:t>Millions of compromised computers </a:t>
            </a:r>
          </a:p>
          <a:p>
            <a:r>
              <a:rPr lang="en-US" b="0" i="0" dirty="0">
                <a:solidFill>
                  <a:srgbClr val="3B3835"/>
                </a:solidFill>
                <a:effectLst/>
                <a:latin typeface="Helvetica Neue"/>
              </a:rPr>
              <a:t>Billions of dollars lost worldwide </a:t>
            </a:r>
          </a:p>
          <a:p>
            <a:r>
              <a:rPr lang="en-US" b="0" i="0" dirty="0">
                <a:solidFill>
                  <a:srgbClr val="3B3835"/>
                </a:solidFill>
                <a:effectLst/>
                <a:latin typeface="Helvetica Neue"/>
              </a:rPr>
              <a:t>Identity theft</a:t>
            </a:r>
          </a:p>
          <a:p>
            <a:r>
              <a:rPr lang="en-US" b="0" i="0" dirty="0">
                <a:solidFill>
                  <a:srgbClr val="3B3835"/>
                </a:solidFill>
                <a:effectLst/>
                <a:latin typeface="Helvetica Neue"/>
              </a:rPr>
              <a:t>Spam can crash mail servers and fill up hard drives</a:t>
            </a:r>
            <a:endParaRPr lang="en-IN" dirty="0"/>
          </a:p>
        </p:txBody>
      </p:sp>
      <p:sp>
        <p:nvSpPr>
          <p:cNvPr id="4" name="Rectangle 3">
            <a:extLst>
              <a:ext uri="{FF2B5EF4-FFF2-40B4-BE49-F238E27FC236}">
                <a16:creationId xmlns:a16="http://schemas.microsoft.com/office/drawing/2014/main" id="{079B6692-A622-481A-B91C-BC28A5A79EAE}"/>
              </a:ext>
            </a:extLst>
          </p:cNvPr>
          <p:cNvSpPr/>
          <p:nvPr/>
        </p:nvSpPr>
        <p:spPr>
          <a:xfrm>
            <a:off x="324000" y="307094"/>
            <a:ext cx="8496000" cy="6243811"/>
          </a:xfrm>
          <a:prstGeom prst="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50304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188641"/>
            <a:ext cx="7772400" cy="1008112"/>
          </a:xfrm>
        </p:spPr>
        <p:txBody>
          <a:bodyPr/>
          <a:lstStyle/>
          <a:p>
            <a:pPr algn="l"/>
            <a:r>
              <a:rPr lang="en-IN" b="1" dirty="0"/>
              <a:t>Spam:</a:t>
            </a:r>
          </a:p>
        </p:txBody>
      </p:sp>
      <p:sp>
        <p:nvSpPr>
          <p:cNvPr id="3" name="Subtitle 2"/>
          <p:cNvSpPr>
            <a:spLocks noGrp="1"/>
          </p:cNvSpPr>
          <p:nvPr>
            <p:ph type="subTitle" idx="1"/>
          </p:nvPr>
        </p:nvSpPr>
        <p:spPr>
          <a:xfrm>
            <a:off x="683568" y="1700808"/>
            <a:ext cx="6400800" cy="3937992"/>
          </a:xfrm>
        </p:spPr>
        <p:txBody>
          <a:bodyPr>
            <a:normAutofit/>
          </a:bodyPr>
          <a:lstStyle/>
          <a:p>
            <a:pPr algn="l"/>
            <a:r>
              <a:rPr lang="en-IN" sz="2000" b="1" dirty="0"/>
              <a:t>Spam</a:t>
            </a:r>
            <a:r>
              <a:rPr lang="en-IN" sz="2000" dirty="0"/>
              <a:t> is any kind of unwanted unsolicited digital communication, </a:t>
            </a:r>
            <a:r>
              <a:rPr lang="en-US" sz="2000" dirty="0"/>
              <a:t>(e.g., instant messages and emails, messages in blogs, forums and user groups etc.)</a:t>
            </a:r>
            <a:r>
              <a:rPr lang="en-IN" sz="2000" dirty="0"/>
              <a:t>that get sent out in bulk.</a:t>
            </a:r>
          </a:p>
          <a:p>
            <a:pPr algn="l"/>
            <a:r>
              <a:rPr lang="en-US" sz="2000" b="1" i="1" dirty="0"/>
              <a:t>Spam Detection</a:t>
            </a:r>
            <a:r>
              <a:rPr lang="en-US" sz="2000" dirty="0"/>
              <a:t> is a process that is used to detect unwanted email and use to prevent those messages from getting to a user's inbox.</a:t>
            </a:r>
          </a:p>
          <a:p>
            <a:pPr algn="l"/>
            <a:r>
              <a:rPr lang="en-US" sz="2000" dirty="0"/>
              <a:t>Their detection is important because these emails can also carry malware and viruses that can compromise company security and data.  </a:t>
            </a:r>
            <a:r>
              <a:rPr lang="en-US" sz="2000" b="1" i="1" dirty="0"/>
              <a:t>Spam Detection</a:t>
            </a:r>
            <a:r>
              <a:rPr lang="en-US" sz="2000" dirty="0"/>
              <a:t> helps to keep these unwanted messages from entering your inboxes, and to keep people from clicking on potentially harmful emails.</a:t>
            </a:r>
          </a:p>
          <a:p>
            <a:pPr marL="457200" indent="-457200" algn="l">
              <a:buFont typeface="Arial" pitchFamily="34" charset="0"/>
              <a:buChar char="•"/>
            </a:pPr>
            <a:endParaRPr lang="en-IN" dirty="0"/>
          </a:p>
        </p:txBody>
      </p:sp>
      <p:sp>
        <p:nvSpPr>
          <p:cNvPr id="17" name="Rectangle 16">
            <a:extLst>
              <a:ext uri="{FF2B5EF4-FFF2-40B4-BE49-F238E27FC236}">
                <a16:creationId xmlns:a16="http://schemas.microsoft.com/office/drawing/2014/main" id="{51AB009E-5BDF-4E53-A345-9A895F938BC1}"/>
              </a:ext>
            </a:extLst>
          </p:cNvPr>
          <p:cNvSpPr/>
          <p:nvPr/>
        </p:nvSpPr>
        <p:spPr>
          <a:xfrm>
            <a:off x="324000" y="307094"/>
            <a:ext cx="8496000" cy="6243811"/>
          </a:xfrm>
          <a:prstGeom prst="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65638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2657"/>
            <a:ext cx="7772400" cy="1080119"/>
          </a:xfrm>
        </p:spPr>
        <p:txBody>
          <a:bodyPr/>
          <a:lstStyle/>
          <a:p>
            <a:pPr algn="l"/>
            <a:r>
              <a:rPr lang="en-IN" b="1" dirty="0"/>
              <a:t>History of E-Mail Spam:</a:t>
            </a:r>
          </a:p>
        </p:txBody>
      </p:sp>
      <p:sp>
        <p:nvSpPr>
          <p:cNvPr id="3" name="Subtitle 2"/>
          <p:cNvSpPr>
            <a:spLocks noGrp="1"/>
          </p:cNvSpPr>
          <p:nvPr>
            <p:ph type="subTitle" idx="1"/>
          </p:nvPr>
        </p:nvSpPr>
        <p:spPr>
          <a:xfrm>
            <a:off x="827584" y="1844824"/>
            <a:ext cx="7560840" cy="4464496"/>
          </a:xfrm>
        </p:spPr>
        <p:txBody>
          <a:bodyPr>
            <a:normAutofit fontScale="92500" lnSpcReduction="20000"/>
          </a:bodyPr>
          <a:lstStyle/>
          <a:p>
            <a:pPr algn="l"/>
            <a:r>
              <a:rPr lang="en-US" dirty="0"/>
              <a:t>As the internet started to gain popularity in the early 1990s. At practically no cost, a person can use the internet to send an email message to thousands of people.</a:t>
            </a:r>
          </a:p>
          <a:p>
            <a:pPr algn="l"/>
            <a:r>
              <a:rPr lang="en-US" dirty="0"/>
              <a:t> The name "</a:t>
            </a:r>
            <a:r>
              <a:rPr lang="en-US" b="1" i="1" dirty="0"/>
              <a:t>spam</a:t>
            </a:r>
            <a:r>
              <a:rPr lang="en-US" dirty="0"/>
              <a:t>" was actually first applied, in April 1993, not to an email, but to unwanted postings on</a:t>
            </a:r>
            <a:r>
              <a:rPr lang="en-US" b="1" i="1" dirty="0"/>
              <a:t> Usenet newsgroups</a:t>
            </a:r>
            <a:r>
              <a:rPr lang="en-US" dirty="0"/>
              <a:t> network. The first known email spam , was sent on May 1, 1978 to several hundred users on ARPANET.</a:t>
            </a:r>
          </a:p>
          <a:p>
            <a:pPr algn="l"/>
            <a:r>
              <a:rPr lang="en-US" dirty="0"/>
              <a:t>On </a:t>
            </a:r>
            <a:r>
              <a:rPr lang="en-US" i="1" dirty="0"/>
              <a:t>January 18, 1994</a:t>
            </a:r>
            <a:r>
              <a:rPr lang="en-US" dirty="0"/>
              <a:t>, the first large-scale deliberate USENET spam occurred. A message with the subject “Global Alert for All: Jesus is Coming Soon” was cross-posted to every available newsgroup.</a:t>
            </a:r>
          </a:p>
          <a:p>
            <a:pPr algn="l"/>
            <a:r>
              <a:rPr lang="en-US" dirty="0"/>
              <a:t>In </a:t>
            </a:r>
            <a:r>
              <a:rPr lang="en-US" i="1" dirty="0"/>
              <a:t>April 1994 </a:t>
            </a:r>
            <a:r>
              <a:rPr lang="en-US" dirty="0"/>
              <a:t>the first commercial USENET spam arrived. Two lawyers from Phoenix, </a:t>
            </a:r>
            <a:r>
              <a:rPr lang="en-US" b="1" i="1" dirty="0"/>
              <a:t>Canter and Siegel </a:t>
            </a:r>
            <a:r>
              <a:rPr lang="en-US" dirty="0"/>
              <a:t>, hired a programmer to post their "Green Card Lottery- Final One?" message to as many newsgroups as possible.</a:t>
            </a:r>
          </a:p>
          <a:p>
            <a:pPr algn="l"/>
            <a:r>
              <a:rPr lang="en-US" dirty="0"/>
              <a:t>MAPS ("Mail Abuse Prevention System") was founded in 1996 by Dave Rand and Paul </a:t>
            </a:r>
            <a:r>
              <a:rPr lang="en-US" dirty="0" err="1"/>
              <a:t>Vixie</a:t>
            </a:r>
            <a:r>
              <a:rPr lang="en-US" dirty="0"/>
              <a:t>. They kept a list ,</a:t>
            </a:r>
            <a:r>
              <a:rPr lang="en-US" i="1" dirty="0"/>
              <a:t>Real-time </a:t>
            </a:r>
            <a:r>
              <a:rPr lang="en-US" i="1" dirty="0" err="1"/>
              <a:t>Blackhole</a:t>
            </a:r>
            <a:r>
              <a:rPr lang="en-US" i="1" dirty="0"/>
              <a:t> List</a:t>
            </a:r>
            <a:r>
              <a:rPr lang="en-US" dirty="0"/>
              <a:t> (RBL)of IP addresses which had sent out spam or engaged in other behavior they found objectionable.</a:t>
            </a:r>
          </a:p>
          <a:p>
            <a:pPr algn="l"/>
            <a:r>
              <a:rPr lang="en-US" dirty="0"/>
              <a:t>The </a:t>
            </a:r>
            <a:r>
              <a:rPr lang="en-US" i="1" dirty="0" err="1"/>
              <a:t>SpamAssassin</a:t>
            </a:r>
            <a:r>
              <a:rPr lang="en-US" dirty="0"/>
              <a:t> spam-filtering system was first uploaded to </a:t>
            </a:r>
            <a:r>
              <a:rPr lang="en-US" b="1" i="1" dirty="0"/>
              <a:t>SourceForge.net</a:t>
            </a:r>
            <a:r>
              <a:rPr lang="en-US" dirty="0"/>
              <a:t> on April 20, 2001 by creator Justin Mason. </a:t>
            </a:r>
          </a:p>
          <a:p>
            <a:pPr algn="l"/>
            <a:r>
              <a:rPr lang="en-US" dirty="0"/>
              <a:t>In June 2003 </a:t>
            </a:r>
            <a:r>
              <a:rPr lang="en-US" i="1" dirty="0" err="1"/>
              <a:t>Meng</a:t>
            </a:r>
            <a:r>
              <a:rPr lang="en-US" i="1" dirty="0"/>
              <a:t> </a:t>
            </a:r>
            <a:r>
              <a:rPr lang="en-US" i="1" dirty="0" err="1"/>
              <a:t>Weng</a:t>
            </a:r>
            <a:r>
              <a:rPr lang="en-US" i="1" dirty="0"/>
              <a:t> Wong</a:t>
            </a:r>
            <a:r>
              <a:rPr lang="en-US" dirty="0"/>
              <a:t> started the </a:t>
            </a:r>
            <a:r>
              <a:rPr lang="en-US" i="1" dirty="0"/>
              <a:t>SPF-discuss</a:t>
            </a:r>
            <a:r>
              <a:rPr lang="en-US" dirty="0"/>
              <a:t> mailing list and posted the very first version of the "Sender Permitted From" proposal, that would later become the</a:t>
            </a:r>
            <a:r>
              <a:rPr lang="en-US" i="1" dirty="0"/>
              <a:t> Sender Policy Framework</a:t>
            </a:r>
            <a:r>
              <a:rPr lang="en-US" dirty="0"/>
              <a:t>, a simple email-validation system designed to detect email spoofing as part of the solution to spam.</a:t>
            </a:r>
            <a:endParaRPr lang="en-IN" dirty="0"/>
          </a:p>
        </p:txBody>
      </p:sp>
      <p:sp>
        <p:nvSpPr>
          <p:cNvPr id="4" name="Rectangle 3">
            <a:extLst>
              <a:ext uri="{FF2B5EF4-FFF2-40B4-BE49-F238E27FC236}">
                <a16:creationId xmlns:a16="http://schemas.microsoft.com/office/drawing/2014/main" id="{B5975ED3-E2A9-40AD-952F-E20543F90C7B}"/>
              </a:ext>
            </a:extLst>
          </p:cNvPr>
          <p:cNvSpPr/>
          <p:nvPr/>
        </p:nvSpPr>
        <p:spPr>
          <a:xfrm>
            <a:off x="324000" y="307094"/>
            <a:ext cx="8496000" cy="6243811"/>
          </a:xfrm>
          <a:prstGeom prst="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81682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1268760"/>
            <a:ext cx="7772400" cy="1368152"/>
          </a:xfrm>
        </p:spPr>
        <p:txBody>
          <a:bodyPr>
            <a:normAutofit/>
          </a:bodyPr>
          <a:lstStyle/>
          <a:p>
            <a:r>
              <a:rPr lang="en-US" b="1" dirty="0"/>
              <a:t>Steps involved in this Project :</a:t>
            </a:r>
            <a:br>
              <a:rPr lang="en-US" b="1" dirty="0"/>
            </a:br>
            <a:endParaRPr lang="en-IN" dirty="0"/>
          </a:p>
        </p:txBody>
      </p:sp>
      <p:sp>
        <p:nvSpPr>
          <p:cNvPr id="3" name="Subtitle 2"/>
          <p:cNvSpPr>
            <a:spLocks noGrp="1"/>
          </p:cNvSpPr>
          <p:nvPr>
            <p:ph type="subTitle" idx="1"/>
          </p:nvPr>
        </p:nvSpPr>
        <p:spPr>
          <a:xfrm>
            <a:off x="1043608" y="2924944"/>
            <a:ext cx="6400800" cy="3600400"/>
          </a:xfrm>
        </p:spPr>
        <p:txBody>
          <a:bodyPr>
            <a:normAutofit/>
          </a:bodyPr>
          <a:lstStyle/>
          <a:p>
            <a:pPr marL="457200" indent="-457200" algn="l">
              <a:buFont typeface="Arial" pitchFamily="34" charset="0"/>
              <a:buChar char="•"/>
            </a:pPr>
            <a:r>
              <a:rPr lang="en-US" dirty="0"/>
              <a:t>Load datasets</a:t>
            </a:r>
          </a:p>
          <a:p>
            <a:pPr marL="457200" indent="-457200" algn="l">
              <a:buFont typeface="Arial" pitchFamily="34" charset="0"/>
              <a:buChar char="•"/>
            </a:pPr>
            <a:r>
              <a:rPr lang="en-US" dirty="0"/>
              <a:t>Text Cleaning and Feature Extraction</a:t>
            </a:r>
          </a:p>
          <a:p>
            <a:pPr marL="457200" indent="-457200" algn="l">
              <a:buFont typeface="Arial" pitchFamily="34" charset="0"/>
              <a:buChar char="•"/>
            </a:pPr>
            <a:r>
              <a:rPr lang="en-US" dirty="0"/>
              <a:t>Split into training and test datasets</a:t>
            </a:r>
          </a:p>
          <a:p>
            <a:pPr marL="457200" indent="-457200" algn="l">
              <a:buFont typeface="Arial" pitchFamily="34" charset="0"/>
              <a:buChar char="•"/>
            </a:pPr>
            <a:r>
              <a:rPr lang="en-US" dirty="0"/>
              <a:t>Build a Model</a:t>
            </a:r>
          </a:p>
          <a:p>
            <a:pPr marL="457200" indent="-457200" algn="l">
              <a:buFont typeface="Arial" pitchFamily="34" charset="0"/>
              <a:buChar char="•"/>
            </a:pPr>
            <a:r>
              <a:rPr lang="en-US" dirty="0"/>
              <a:t>Test Accuracy</a:t>
            </a:r>
          </a:p>
          <a:p>
            <a:pPr marL="457200" indent="-457200" algn="l">
              <a:buFont typeface="Arial" pitchFamily="34" charset="0"/>
              <a:buChar char="•"/>
            </a:pPr>
            <a:r>
              <a:rPr lang="en-US" dirty="0"/>
              <a:t>Future work (using Deep learning algorithm and Neural Networks)</a:t>
            </a:r>
          </a:p>
          <a:p>
            <a:endParaRPr lang="en-IN" dirty="0"/>
          </a:p>
        </p:txBody>
      </p:sp>
      <p:sp>
        <p:nvSpPr>
          <p:cNvPr id="4" name="Rectangle 3">
            <a:extLst>
              <a:ext uri="{FF2B5EF4-FFF2-40B4-BE49-F238E27FC236}">
                <a16:creationId xmlns:a16="http://schemas.microsoft.com/office/drawing/2014/main" id="{BAA77257-977D-4237-A13D-252380DEE210}"/>
              </a:ext>
            </a:extLst>
          </p:cNvPr>
          <p:cNvSpPr/>
          <p:nvPr/>
        </p:nvSpPr>
        <p:spPr>
          <a:xfrm>
            <a:off x="395536" y="265145"/>
            <a:ext cx="8496000" cy="6243811"/>
          </a:xfrm>
          <a:prstGeom prst="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23737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260648"/>
            <a:ext cx="7772400" cy="1470025"/>
          </a:xfrm>
        </p:spPr>
        <p:txBody>
          <a:bodyPr/>
          <a:lstStyle/>
          <a:p>
            <a:pPr algn="l"/>
            <a:r>
              <a:rPr lang="en-IN" b="1" dirty="0"/>
              <a:t>     Conclusion:</a:t>
            </a:r>
          </a:p>
        </p:txBody>
      </p:sp>
      <p:sp>
        <p:nvSpPr>
          <p:cNvPr id="3" name="Subtitle 2"/>
          <p:cNvSpPr>
            <a:spLocks noGrp="1"/>
          </p:cNvSpPr>
          <p:nvPr>
            <p:ph type="subTitle" idx="1"/>
          </p:nvPr>
        </p:nvSpPr>
        <p:spPr>
          <a:xfrm>
            <a:off x="1331640" y="2060848"/>
            <a:ext cx="6400800" cy="4608512"/>
          </a:xfrm>
        </p:spPr>
        <p:txBody>
          <a:bodyPr>
            <a:normAutofit/>
          </a:bodyPr>
          <a:lstStyle/>
          <a:p>
            <a:pPr algn="l"/>
            <a:r>
              <a:rPr lang="en-US" dirty="0"/>
              <a:t>One of the major advantages that Naive Bayes has over other classification algorithms is its ability to handle an extremely large number of features. In our case, each word is treated as a feature and there are thousands of different words. Also, it performs well even with the presence of irrelevant features and is relatively unaffected by them. The other major advantage it has is its relative simplicity. Naive Bayes' works well right out of the box and tuning its parameters is rarely ever necessary, except usually in cases where the distribution of the data is known. It rarely ever </a:t>
            </a:r>
            <a:r>
              <a:rPr lang="en-US" dirty="0" err="1"/>
              <a:t>overfits</a:t>
            </a:r>
            <a:r>
              <a:rPr lang="en-US" dirty="0"/>
              <a:t> the data. Another important advantage is that its model training and prediction times are very fast for the amount of data it can handle. All in all, Naive Bayes' really is a gem of an algorithm!</a:t>
            </a:r>
          </a:p>
          <a:p>
            <a:pPr algn="l"/>
            <a:r>
              <a:rPr lang="en-US" dirty="0"/>
              <a:t>We have successfully designed a model that can efficiently predict if an Email is spam or not!</a:t>
            </a:r>
          </a:p>
          <a:p>
            <a:endParaRPr lang="en-IN" dirty="0"/>
          </a:p>
        </p:txBody>
      </p:sp>
      <p:sp>
        <p:nvSpPr>
          <p:cNvPr id="4" name="Rectangle 3">
            <a:extLst>
              <a:ext uri="{FF2B5EF4-FFF2-40B4-BE49-F238E27FC236}">
                <a16:creationId xmlns:a16="http://schemas.microsoft.com/office/drawing/2014/main" id="{429DB86D-54DC-4ED8-A4A9-508B8CBF2186}"/>
              </a:ext>
            </a:extLst>
          </p:cNvPr>
          <p:cNvSpPr/>
          <p:nvPr/>
        </p:nvSpPr>
        <p:spPr>
          <a:xfrm>
            <a:off x="321768" y="357701"/>
            <a:ext cx="8496000" cy="6167643"/>
          </a:xfrm>
          <a:prstGeom prst="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951571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506</TotalTime>
  <Words>879</Words>
  <Application>Microsoft Office PowerPoint</Application>
  <PresentationFormat>On-screen Show (4:3)</PresentationFormat>
  <Paragraphs>72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Helvetica Neue</vt:lpstr>
      <vt:lpstr>Office Theme</vt:lpstr>
      <vt:lpstr>Machine Learning Project Spam E-Mail Detection</vt:lpstr>
      <vt:lpstr>    Contents:</vt:lpstr>
      <vt:lpstr>Introduction:</vt:lpstr>
      <vt:lpstr>     Objective:</vt:lpstr>
      <vt:lpstr>Problem Statement:</vt:lpstr>
      <vt:lpstr>Spam:</vt:lpstr>
      <vt:lpstr>History of E-Mail Spam:</vt:lpstr>
      <vt:lpstr>Steps involved in this Project : </vt:lpstr>
      <vt:lpstr>     Conclusion:</vt:lpstr>
      <vt:lpstr>    Bibliography:</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Email Spam Detection</dc:title>
  <dc:creator>fc</dc:creator>
  <cp:lastModifiedBy>Mitali Arya</cp:lastModifiedBy>
  <cp:revision>24</cp:revision>
  <dcterms:created xsi:type="dcterms:W3CDTF">2021-04-15T09:36:26Z</dcterms:created>
  <dcterms:modified xsi:type="dcterms:W3CDTF">2021-04-17T12:32:33Z</dcterms:modified>
</cp:coreProperties>
</file>