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5" r:id="rId4"/>
    <p:sldId id="258" r:id="rId5"/>
    <p:sldId id="260" r:id="rId6"/>
    <p:sldId id="261" r:id="rId7"/>
    <p:sldId id="263" r:id="rId8"/>
  </p:sldIdLst>
  <p:sldSz cx="9144000" cy="5143500" type="screen16x9"/>
  <p:notesSz cx="6858000" cy="9144000"/>
  <p:embeddedFontLst>
    <p:embeddedFont>
      <p:font typeface="Caveat Regular" panose="020B0604020202020204" charset="0"/>
      <p:regular r:id="rId10"/>
      <p:bold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Spectral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44E"/>
    <a:srgbClr val="29527B"/>
    <a:srgbClr val="224568"/>
    <a:srgbClr val="005C48"/>
    <a:srgbClr val="005C00"/>
    <a:srgbClr val="DBFBFD"/>
    <a:srgbClr val="DEFAE5"/>
    <a:srgbClr val="E1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8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85309ad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85309ad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85309ad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85309ad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61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85309ad9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85309ad9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85309ad9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85309ad9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5309ad9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85309ad9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dc3075a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dc3075a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363800" y="430225"/>
            <a:ext cx="64164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5B0F00"/>
                </a:solidFill>
                <a:latin typeface="Montserrat"/>
                <a:ea typeface="Montserrat"/>
                <a:cs typeface="Montserrat"/>
                <a:sym typeface="Montserrat"/>
              </a:rPr>
              <a:t>Principles of Data Science</a:t>
            </a:r>
            <a:endParaRPr sz="3000" u="sng">
              <a:solidFill>
                <a:srgbClr val="5B0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17300" y="1634025"/>
            <a:ext cx="46455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5B0F00"/>
                </a:solidFill>
                <a:latin typeface="Montserrat"/>
                <a:ea typeface="Montserrat"/>
                <a:cs typeface="Montserrat"/>
                <a:sym typeface="Montserrat"/>
              </a:rPr>
              <a:t>Analysis of Suicides in India</a:t>
            </a:r>
            <a:endParaRPr sz="2200" b="1" dirty="0">
              <a:solidFill>
                <a:srgbClr val="5B0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200" y="4012700"/>
            <a:ext cx="978408" cy="97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225" y="3719963"/>
            <a:ext cx="975775" cy="9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12300" y="3719975"/>
            <a:ext cx="2878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B0F00"/>
                </a:solidFill>
                <a:latin typeface="Spectral"/>
                <a:ea typeface="Spectral"/>
                <a:cs typeface="Spectral"/>
                <a:sym typeface="Spectral"/>
              </a:rPr>
              <a:t>By:</a:t>
            </a:r>
            <a:endParaRPr sz="1750">
              <a:solidFill>
                <a:srgbClr val="5B0F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B0F00"/>
                </a:solidFill>
                <a:latin typeface="Spectral"/>
                <a:ea typeface="Spectral"/>
                <a:cs typeface="Spectral"/>
                <a:sym typeface="Spectral"/>
              </a:rPr>
              <a:t>Harsh Seksaria (2048011)</a:t>
            </a:r>
            <a:endParaRPr sz="1750">
              <a:solidFill>
                <a:srgbClr val="5B0F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B0F00"/>
                </a:solidFill>
                <a:latin typeface="Spectral"/>
                <a:ea typeface="Spectral"/>
                <a:cs typeface="Spectral"/>
                <a:sym typeface="Spectral"/>
              </a:rPr>
              <a:t>Harshita (2048035)</a:t>
            </a:r>
            <a:endParaRPr sz="1750">
              <a:solidFill>
                <a:srgbClr val="5B0F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B0F00"/>
                </a:solidFill>
                <a:latin typeface="Spectral"/>
                <a:ea typeface="Spectral"/>
                <a:cs typeface="Spectral"/>
                <a:sym typeface="Spectral"/>
              </a:rPr>
              <a:t>Jerlyn S (2048037)</a:t>
            </a:r>
            <a:endParaRPr sz="1750">
              <a:solidFill>
                <a:srgbClr val="5B0F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517300" y="2220300"/>
            <a:ext cx="41094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B0F00"/>
                </a:solidFill>
                <a:latin typeface="Montserrat"/>
                <a:ea typeface="Montserrat"/>
                <a:cs typeface="Montserrat"/>
                <a:sym typeface="Montserrat"/>
              </a:rPr>
              <a:t>CIA 3</a:t>
            </a:r>
            <a:endParaRPr sz="2200">
              <a:solidFill>
                <a:srgbClr val="5B0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Spectral"/>
                <a:ea typeface="Spectral"/>
                <a:cs typeface="Spectral"/>
                <a:sym typeface="Spectral"/>
              </a:rPr>
              <a:t>Introduction</a:t>
            </a:r>
            <a:endParaRPr u="sng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➔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Suicide in India is a serious issue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➔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Increase in suicide rate of young adults in recent years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➔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Students, Farmers, Housewives, Teenagers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➔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More than 1 lakh people every year take their lives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➔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Distinct from global demographic risk factors, in India, the female to male ratio for suicide is higher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➔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Prevention strategies need to be tailored in order to stop suicide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250" y="3429375"/>
            <a:ext cx="16002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FBFD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0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1A344E"/>
                </a:solidFill>
                <a:latin typeface="Spectral"/>
                <a:ea typeface="Spectral"/>
                <a:cs typeface="Spectral"/>
                <a:sym typeface="Spectral"/>
              </a:rPr>
              <a:t>Problem Statement</a:t>
            </a:r>
            <a:endParaRPr u="sng" dirty="0">
              <a:solidFill>
                <a:srgbClr val="1A344E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Montserrat"/>
              <a:buChar char="➔"/>
            </a:pPr>
            <a:r>
              <a:rPr lang="en-US" dirty="0" err="1">
                <a:solidFill>
                  <a:srgbClr val="1A344E"/>
                </a:solidFill>
                <a:latin typeface="Montserrat" panose="020B0604020202020204" charset="0"/>
              </a:rPr>
              <a:t>Analyse</a:t>
            </a:r>
            <a:r>
              <a:rPr lang="en-US" dirty="0">
                <a:solidFill>
                  <a:srgbClr val="1A344E"/>
                </a:solidFill>
                <a:latin typeface="Montserrat" panose="020B0604020202020204" charset="0"/>
              </a:rPr>
              <a:t> the suicide trend in India and the major influencers for the increased suicide rate</a:t>
            </a:r>
            <a:endParaRPr lang="en-IN" dirty="0">
              <a:solidFill>
                <a:srgbClr val="1A344E"/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➔"/>
            </a:pPr>
            <a:r>
              <a:rPr lang="en-US" dirty="0">
                <a:solidFill>
                  <a:srgbClr val="1A344E"/>
                </a:solidFill>
                <a:latin typeface="Montserrat" panose="020B0604020202020204" charset="0"/>
              </a:rPr>
              <a:t>Build a model to predict the total number of cases that can arise in a given year for a particular state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➔"/>
            </a:pPr>
            <a:r>
              <a:rPr lang="en-US" dirty="0">
                <a:solidFill>
                  <a:srgbClr val="1A344E"/>
                </a:solidFill>
                <a:latin typeface="Montserrat" panose="020B0604020202020204" charset="0"/>
              </a:rPr>
              <a:t>Compare the predicted value with the </a:t>
            </a:r>
            <a:r>
              <a:rPr lang="en-US">
                <a:solidFill>
                  <a:srgbClr val="1A344E"/>
                </a:solidFill>
                <a:latin typeface="Montserrat" panose="020B0604020202020204" charset="0"/>
              </a:rPr>
              <a:t>actual value</a:t>
            </a:r>
            <a:endParaRPr lang="en-US" dirty="0">
              <a:solidFill>
                <a:srgbClr val="1A344E"/>
              </a:solidFill>
              <a:latin typeface="Montserrat" panose="020B0604020202020204" charset="0"/>
            </a:endParaRPr>
          </a:p>
        </p:txBody>
      </p:sp>
      <p:pic>
        <p:nvPicPr>
          <p:cNvPr id="5" name="Google Shape;73;p15">
            <a:extLst>
              <a:ext uri="{FF2B5EF4-FFF2-40B4-BE49-F238E27FC236}">
                <a16:creationId xmlns:a16="http://schemas.microsoft.com/office/drawing/2014/main" id="{C6BFBC95-3C83-4D53-BCBD-690D8AF2BE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150" y="3756650"/>
            <a:ext cx="1234440" cy="123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66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20124D"/>
                </a:solidFill>
                <a:latin typeface="Spectral"/>
                <a:ea typeface="Spectral"/>
                <a:cs typeface="Spectral"/>
                <a:sym typeface="Spectral"/>
              </a:rPr>
              <a:t>How we are using Technology to analyse this?</a:t>
            </a:r>
            <a:endParaRPr u="sng" dirty="0">
              <a:solidFill>
                <a:srgbClr val="20124D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Montserrat"/>
              <a:buChar char="➔"/>
            </a:pPr>
            <a:r>
              <a:rPr lang="en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Collecting data from different sources</a:t>
            </a:r>
            <a:endParaRPr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Montserrat"/>
              <a:buChar char="➔"/>
            </a:pPr>
            <a:r>
              <a:rPr lang="en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Preparing data for analysis</a:t>
            </a:r>
            <a:endParaRPr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Montserrat"/>
              <a:buChar char="➔"/>
            </a:pPr>
            <a:r>
              <a:rPr lang="en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Understanding the data</a:t>
            </a:r>
            <a:endParaRPr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Montserrat"/>
              <a:buChar char="➔"/>
            </a:pPr>
            <a:r>
              <a:rPr lang="en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Analysing data using Machine Learning methods</a:t>
            </a:r>
            <a:endParaRPr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Montserrat"/>
              <a:buChar char="➔"/>
            </a:pPr>
            <a:r>
              <a:rPr lang="en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Visualising data</a:t>
            </a:r>
            <a:endParaRPr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Montserrat"/>
              <a:buChar char="➔"/>
            </a:pPr>
            <a:r>
              <a:rPr lang="en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Draw conclusions</a:t>
            </a:r>
            <a:endParaRPr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Montserrat"/>
              <a:buChar char="➔"/>
            </a:pPr>
            <a:r>
              <a:rPr lang="en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Support the interpreted results</a:t>
            </a:r>
            <a:endParaRPr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150" y="3756650"/>
            <a:ext cx="1234440" cy="123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C343D"/>
                </a:solidFill>
                <a:latin typeface="Spectral"/>
                <a:ea typeface="Spectral"/>
                <a:cs typeface="Spectral"/>
                <a:sym typeface="Spectral"/>
              </a:rPr>
              <a:t>Flow of the case study</a:t>
            </a:r>
            <a:endParaRPr u="sng">
              <a:solidFill>
                <a:srgbClr val="0C343D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1402525"/>
            <a:ext cx="15975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1909200" y="1428625"/>
            <a:ext cx="3378825" cy="363600"/>
            <a:chOff x="1909200" y="1428625"/>
            <a:chExt cx="3378825" cy="363600"/>
          </a:xfrm>
        </p:grpSpPr>
        <p:sp>
          <p:nvSpPr>
            <p:cNvPr id="88" name="Google Shape;88;p17"/>
            <p:cNvSpPr txBox="1"/>
            <p:nvPr/>
          </p:nvSpPr>
          <p:spPr>
            <a:xfrm>
              <a:off x="3209925" y="1428625"/>
              <a:ext cx="20781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Data Pre-Processing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9" name="Google Shape;89;p17"/>
            <p:cNvCxnSpPr>
              <a:stCxn id="86" idx="3"/>
              <a:endCxn id="88" idx="1"/>
            </p:cNvCxnSpPr>
            <p:nvPr/>
          </p:nvCxnSpPr>
          <p:spPr>
            <a:xfrm>
              <a:off x="1909200" y="1610425"/>
              <a:ext cx="130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0" name="Google Shape;90;p17"/>
          <p:cNvGrpSpPr/>
          <p:nvPr/>
        </p:nvGrpSpPr>
        <p:grpSpPr>
          <a:xfrm>
            <a:off x="5288025" y="1428625"/>
            <a:ext cx="3791025" cy="363600"/>
            <a:chOff x="5288025" y="1428625"/>
            <a:chExt cx="3791025" cy="363600"/>
          </a:xfrm>
        </p:grpSpPr>
        <p:sp>
          <p:nvSpPr>
            <p:cNvPr id="91" name="Google Shape;91;p17"/>
            <p:cNvSpPr txBox="1"/>
            <p:nvPr/>
          </p:nvSpPr>
          <p:spPr>
            <a:xfrm>
              <a:off x="6588750" y="1428625"/>
              <a:ext cx="2490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Exploratory Data Analysis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92" name="Google Shape;92;p17"/>
            <p:cNvCxnSpPr>
              <a:stCxn id="88" idx="3"/>
              <a:endCxn id="91" idx="1"/>
            </p:cNvCxnSpPr>
            <p:nvPr/>
          </p:nvCxnSpPr>
          <p:spPr>
            <a:xfrm>
              <a:off x="5288025" y="1610425"/>
              <a:ext cx="130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3" name="Google Shape;93;p17"/>
          <p:cNvGrpSpPr/>
          <p:nvPr/>
        </p:nvGrpSpPr>
        <p:grpSpPr>
          <a:xfrm>
            <a:off x="7035150" y="1792225"/>
            <a:ext cx="1597500" cy="2217725"/>
            <a:chOff x="7035150" y="1792225"/>
            <a:chExt cx="1597500" cy="2217725"/>
          </a:xfrm>
        </p:grpSpPr>
        <p:sp>
          <p:nvSpPr>
            <p:cNvPr id="94" name="Google Shape;94;p17"/>
            <p:cNvSpPr txBox="1"/>
            <p:nvPr/>
          </p:nvSpPr>
          <p:spPr>
            <a:xfrm>
              <a:off x="7035150" y="3594150"/>
              <a:ext cx="15975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Montserrat"/>
                  <a:ea typeface="Montserrat"/>
                  <a:cs typeface="Montserrat"/>
                  <a:sym typeface="Montserrat"/>
                </a:rPr>
                <a:t>Model Building</a:t>
              </a:r>
              <a:endParaRPr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95" name="Google Shape;95;p17"/>
            <p:cNvCxnSpPr>
              <a:stCxn id="91" idx="2"/>
              <a:endCxn id="94" idx="0"/>
            </p:cNvCxnSpPr>
            <p:nvPr/>
          </p:nvCxnSpPr>
          <p:spPr>
            <a:xfrm>
              <a:off x="7833900" y="1792225"/>
              <a:ext cx="0" cy="180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6" name="Google Shape;96;p17"/>
          <p:cNvGrpSpPr/>
          <p:nvPr/>
        </p:nvGrpSpPr>
        <p:grpSpPr>
          <a:xfrm>
            <a:off x="3663142" y="3646350"/>
            <a:ext cx="3372008" cy="363600"/>
            <a:chOff x="3079124" y="3620250"/>
            <a:chExt cx="3956025" cy="363600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3079124" y="3620250"/>
              <a:ext cx="1388099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Montserrat"/>
                  <a:ea typeface="Montserrat"/>
                  <a:cs typeface="Montserrat"/>
                  <a:sym typeface="Montserrat"/>
                </a:rPr>
                <a:t>Prediction</a:t>
              </a:r>
              <a:endParaRPr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98" name="Google Shape;98;p17"/>
            <p:cNvCxnSpPr>
              <a:cxnSpLocks/>
              <a:stCxn id="94" idx="1"/>
              <a:endCxn id="97" idx="3"/>
            </p:cNvCxnSpPr>
            <p:nvPr/>
          </p:nvCxnSpPr>
          <p:spPr>
            <a:xfrm flipH="1">
              <a:off x="4467223" y="3775950"/>
              <a:ext cx="2567926" cy="2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9" name="Google Shape;99;p17"/>
          <p:cNvGrpSpPr/>
          <p:nvPr/>
        </p:nvGrpSpPr>
        <p:grpSpPr>
          <a:xfrm>
            <a:off x="598591" y="3594150"/>
            <a:ext cx="2974792" cy="415800"/>
            <a:chOff x="688350" y="3594150"/>
            <a:chExt cx="2974792" cy="415800"/>
          </a:xfrm>
        </p:grpSpPr>
        <p:sp>
          <p:nvSpPr>
            <p:cNvPr id="100" name="Google Shape;100;p17"/>
            <p:cNvSpPr txBox="1"/>
            <p:nvPr/>
          </p:nvSpPr>
          <p:spPr>
            <a:xfrm>
              <a:off x="688350" y="3594150"/>
              <a:ext cx="844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Montserrat"/>
                  <a:ea typeface="Montserrat"/>
                  <a:cs typeface="Montserrat"/>
                  <a:sym typeface="Montserrat"/>
                </a:rPr>
                <a:t>Report</a:t>
              </a:r>
              <a:endParaRPr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1" name="Google Shape;101;p17"/>
            <p:cNvCxnSpPr>
              <a:cxnSpLocks/>
              <a:stCxn id="97" idx="1"/>
              <a:endCxn id="100" idx="3"/>
            </p:cNvCxnSpPr>
            <p:nvPr/>
          </p:nvCxnSpPr>
          <p:spPr>
            <a:xfrm flipH="1" flipV="1">
              <a:off x="1532550" y="3802050"/>
              <a:ext cx="2130592" cy="2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200" y="40767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690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rgbClr val="134F5C"/>
                </a:solidFill>
                <a:latin typeface="Spectral"/>
                <a:ea typeface="Spectral"/>
                <a:cs typeface="Spectral"/>
                <a:sym typeface="Spectral"/>
              </a:rPr>
              <a:t>India Heat-Map for number of suicides in different states</a:t>
            </a:r>
            <a:endParaRPr sz="2700" u="sng">
              <a:solidFill>
                <a:srgbClr val="134F5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00" y="1322525"/>
            <a:ext cx="73191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2953800" y="2143650"/>
            <a:ext cx="3236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Thank You</a:t>
            </a:r>
            <a:endParaRPr sz="6000">
              <a:solidFill>
                <a:srgbClr val="FFFFFF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200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</vt:lpstr>
      <vt:lpstr>Caveat Regular</vt:lpstr>
      <vt:lpstr>Spectral</vt:lpstr>
      <vt:lpstr>Arial</vt:lpstr>
      <vt:lpstr>Simple Light</vt:lpstr>
      <vt:lpstr>PowerPoint Presentation</vt:lpstr>
      <vt:lpstr>Introduction</vt:lpstr>
      <vt:lpstr>Problem Statement</vt:lpstr>
      <vt:lpstr>How we are using Technology to analyse this?</vt:lpstr>
      <vt:lpstr>Flow of the case study</vt:lpstr>
      <vt:lpstr>India Heat-Map for number of suicides in different states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harshita.1128@gmail.com</cp:lastModifiedBy>
  <cp:revision>10</cp:revision>
  <dcterms:modified xsi:type="dcterms:W3CDTF">2020-12-02T09:34:42Z</dcterms:modified>
</cp:coreProperties>
</file>