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81" r:id="rId8"/>
    <p:sldId id="262" r:id="rId9"/>
    <p:sldId id="263" r:id="rId10"/>
    <p:sldId id="265" r:id="rId11"/>
    <p:sldId id="264" r:id="rId12"/>
    <p:sldId id="270" r:id="rId13"/>
    <p:sldId id="271" r:id="rId14"/>
    <p:sldId id="273" r:id="rId15"/>
    <p:sldId id="274" r:id="rId16"/>
    <p:sldId id="276" r:id="rId17"/>
    <p:sldId id="291" r:id="rId18"/>
    <p:sldId id="278" r:id="rId19"/>
    <p:sldId id="282" r:id="rId20"/>
    <p:sldId id="284" r:id="rId21"/>
    <p:sldId id="279" r:id="rId22"/>
    <p:sldId id="280" r:id="rId23"/>
    <p:sldId id="292" r:id="rId24"/>
    <p:sldId id="294" r:id="rId25"/>
    <p:sldId id="293" r:id="rId26"/>
    <p:sldId id="286" r:id="rId27"/>
    <p:sldId id="295" r:id="rId28"/>
    <p:sldId id="287" r:id="rId29"/>
    <p:sldId id="296" r:id="rId30"/>
    <p:sldId id="301" r:id="rId31"/>
    <p:sldId id="297" r:id="rId32"/>
    <p:sldId id="298" r:id="rId33"/>
    <p:sldId id="299" r:id="rId34"/>
    <p:sldId id="300" r:id="rId35"/>
    <p:sldId id="28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4" d="100"/>
          <a:sy n="74"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792DB-75CC-46AD-A8E7-C8E9779DFDD0}"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63DD-E9A8-49F0-83E6-06A7D7A03C26}" type="slidenum">
              <a:rPr lang="en-US" smtClean="0"/>
              <a:t>‹#›</a:t>
            </a:fld>
            <a:endParaRPr lang="en-US"/>
          </a:p>
        </p:txBody>
      </p:sp>
    </p:spTree>
    <p:extLst>
      <p:ext uri="{BB962C8B-B14F-4D97-AF65-F5344CB8AC3E}">
        <p14:creationId xmlns:p14="http://schemas.microsoft.com/office/powerpoint/2010/main" val="197324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6763DD-E9A8-49F0-83E6-06A7D7A03C26}" type="slidenum">
              <a:rPr lang="en-US" smtClean="0"/>
              <a:t>1</a:t>
            </a:fld>
            <a:endParaRPr lang="en-US"/>
          </a:p>
        </p:txBody>
      </p:sp>
    </p:spTree>
    <p:extLst>
      <p:ext uri="{BB962C8B-B14F-4D97-AF65-F5344CB8AC3E}">
        <p14:creationId xmlns:p14="http://schemas.microsoft.com/office/powerpoint/2010/main" val="250901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1F37D4-5BA4-4FF3-B722-983E4B1EE3B7}" type="datetime1">
              <a:rPr lang="en-US" smtClean="0"/>
              <a:t>4/24/2019</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DB0D5-69D5-4EC6-8FB8-ED41B338CE02}" type="datetime1">
              <a:rPr lang="en-US" smtClean="0"/>
              <a:t>4/24/2019</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4162E-69AA-42DA-8046-4383F0B9A2DE}" type="datetime1">
              <a:rPr lang="en-US" smtClean="0"/>
              <a:t>4/24/2019</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A64B-C2B3-4A5F-A9D6-5768FF48F1F2}" type="datetime1">
              <a:rPr lang="en-US" smtClean="0"/>
              <a:t>4/24/2019</a:t>
            </a:fld>
            <a:endParaRPr lang="en-US" dirty="0"/>
          </a:p>
        </p:txBody>
      </p:sp>
      <p:sp>
        <p:nvSpPr>
          <p:cNvPr id="5" name="Footer Placeholder 4"/>
          <p:cNvSpPr>
            <a:spLocks noGrp="1"/>
          </p:cNvSpPr>
          <p:nvPr>
            <p:ph type="ftr" sz="quarter" idx="11"/>
          </p:nvPr>
        </p:nvSpPr>
        <p:spPr/>
        <p:txBody>
          <a:bodyPr/>
          <a:lstStyle/>
          <a:p>
            <a:r>
              <a:rPr lang="en-US" dirty="0"/>
              <a:t>Department of Computer Engineering</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0C163-F6BD-4130-BF3E-0F38F8ECF548}" type="datetime1">
              <a:rPr lang="en-US" smtClean="0"/>
              <a:t>4/24/2019</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11B69-0707-4829-86FD-7B6063883765}" type="datetime1">
              <a:rPr lang="en-US" smtClean="0"/>
              <a:t>4/24/2019</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D4CCA-4771-44E5-95A0-93B1C9B12836}" type="datetime1">
              <a:rPr lang="en-US" smtClean="0"/>
              <a:t>4/24/2019</a:t>
            </a:fld>
            <a:endParaRPr lang="en-US" dirty="0"/>
          </a:p>
        </p:txBody>
      </p:sp>
      <p:sp>
        <p:nvSpPr>
          <p:cNvPr id="8" name="Footer Placeholder 7"/>
          <p:cNvSpPr>
            <a:spLocks noGrp="1"/>
          </p:cNvSpPr>
          <p:nvPr>
            <p:ph type="ftr" sz="quarter" idx="11"/>
          </p:nvPr>
        </p:nvSpPr>
        <p:spPr/>
        <p:txBody>
          <a:bodyPr/>
          <a:lstStyle/>
          <a:p>
            <a:r>
              <a:rPr lang="en-US"/>
              <a:t>Department of Computer Engineering</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B338ED-5C2D-4F17-8018-E41D411869D1}" type="datetime1">
              <a:rPr lang="en-US" smtClean="0"/>
              <a:t>4/24/2019</a:t>
            </a:fld>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6658C-7C5B-420B-8AB4-7CDDB75F3CFF}" type="datetime1">
              <a:rPr lang="en-US" smtClean="0"/>
              <a:t>4/24/2019</a:t>
            </a:fld>
            <a:endParaRPr lang="en-US" dirty="0"/>
          </a:p>
        </p:txBody>
      </p:sp>
      <p:sp>
        <p:nvSpPr>
          <p:cNvPr id="3" name="Footer Placeholder 2"/>
          <p:cNvSpPr>
            <a:spLocks noGrp="1"/>
          </p:cNvSpPr>
          <p:nvPr>
            <p:ph type="ftr" sz="quarter" idx="11"/>
          </p:nvPr>
        </p:nvSpPr>
        <p:spPr/>
        <p:txBody>
          <a:bodyPr/>
          <a:lstStyle/>
          <a:p>
            <a:r>
              <a:rPr lang="en-US"/>
              <a:t>Department of Computer Engineering</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6A1E5F-5464-43BA-BA47-AD846B2A9C4B}" type="datetime1">
              <a:rPr lang="en-US" smtClean="0"/>
              <a:t>4/24/2019</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D180D6-01B2-4AD9-841E-1C8DD22C7F64}" type="datetime1">
              <a:rPr lang="en-US" smtClean="0"/>
              <a:t>4/24/2019</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65494-4AB6-4976-BF74-F92F409E5A4A}" type="datetime1">
              <a:rPr lang="en-US" smtClean="0"/>
              <a:t>4/24/2019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Engineering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Image13" descr="logo2"/>
          <p:cNvPicPr/>
          <p:nvPr userDrawn="1"/>
        </p:nvPicPr>
        <p:blipFill>
          <a:blip r:embed="rId13">
            <a:extLst>
              <a:ext uri="{28A0092B-C50C-407E-A947-70E740481C1C}">
                <a14:useLocalDpi xmlns:a14="http://schemas.microsoft.com/office/drawing/2010/main" val="0"/>
              </a:ext>
            </a:extLst>
          </a:blip>
          <a:srcRect l="-63" r="1183"/>
          <a:stretch>
            <a:fillRect/>
          </a:stretch>
        </p:blipFill>
        <p:spPr bwMode="auto">
          <a:xfrm>
            <a:off x="10642600" y="0"/>
            <a:ext cx="1549400" cy="102393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Earthquake Prediction</a:t>
            </a:r>
          </a:p>
        </p:txBody>
      </p:sp>
      <p:sp>
        <p:nvSpPr>
          <p:cNvPr id="4" name="Footer Placeholder 3"/>
          <p:cNvSpPr>
            <a:spLocks noGrp="1"/>
          </p:cNvSpPr>
          <p:nvPr>
            <p:ph type="ftr" sz="quarter" idx="11"/>
          </p:nvPr>
        </p:nvSpPr>
        <p:spPr/>
        <p:txBody>
          <a:bodyPr/>
          <a:lstStyle/>
          <a:p>
            <a:r>
              <a:rPr lang="en-US" dirty="0"/>
              <a:t>Department of Computer Engineering</a:t>
            </a:r>
          </a:p>
        </p:txBody>
      </p:sp>
      <p:sp>
        <p:nvSpPr>
          <p:cNvPr id="5" name="Slide Number Placeholder 4"/>
          <p:cNvSpPr>
            <a:spLocks noGrp="1"/>
          </p:cNvSpPr>
          <p:nvPr>
            <p:ph type="sldNum" sz="quarter" idx="12"/>
          </p:nvPr>
        </p:nvSpPr>
        <p:spPr/>
        <p:txBody>
          <a:bodyPr/>
          <a:lstStyle/>
          <a:p>
            <a:fld id="{48F63A3B-78C7-47BE-AE5E-E10140E04643}" type="slidenum">
              <a:rPr lang="en-US" smtClean="0"/>
              <a:t>1</a:t>
            </a:fld>
            <a:endParaRPr lang="en-US" dirty="0"/>
          </a:p>
        </p:txBody>
      </p:sp>
      <p:sp>
        <p:nvSpPr>
          <p:cNvPr id="6" name="TextBox 5"/>
          <p:cNvSpPr txBox="1"/>
          <p:nvPr/>
        </p:nvSpPr>
        <p:spPr>
          <a:xfrm>
            <a:off x="296214" y="522328"/>
            <a:ext cx="11256135" cy="646331"/>
          </a:xfrm>
          <a:prstGeom prst="rect">
            <a:avLst/>
          </a:prstGeom>
          <a:noFill/>
        </p:spPr>
        <p:txBody>
          <a:bodyPr wrap="square" rtlCol="0">
            <a:spAutoFit/>
          </a:bodyPr>
          <a:lstStyle/>
          <a:p>
            <a:pPr algn="ctr"/>
            <a:r>
              <a:rPr lang="en-US" sz="3600" b="1" dirty="0"/>
              <a:t>   St. John College of Engineering and Management</a:t>
            </a:r>
          </a:p>
        </p:txBody>
      </p:sp>
      <p:sp>
        <p:nvSpPr>
          <p:cNvPr id="7" name="TextBox 6"/>
          <p:cNvSpPr txBox="1"/>
          <p:nvPr/>
        </p:nvSpPr>
        <p:spPr>
          <a:xfrm>
            <a:off x="1197734" y="4906851"/>
            <a:ext cx="5911404" cy="1477328"/>
          </a:xfrm>
          <a:prstGeom prst="rect">
            <a:avLst/>
          </a:prstGeom>
          <a:noFill/>
        </p:spPr>
        <p:txBody>
          <a:bodyPr wrap="square" rtlCol="0">
            <a:spAutoFit/>
          </a:bodyPr>
          <a:lstStyle/>
          <a:p>
            <a:r>
              <a:rPr lang="en-US" dirty="0"/>
              <a:t>Presented by:</a:t>
            </a:r>
          </a:p>
          <a:p>
            <a:r>
              <a:rPr lang="en-US" dirty="0" err="1"/>
              <a:t>Suhas</a:t>
            </a:r>
            <a:r>
              <a:rPr lang="en-US" dirty="0"/>
              <a:t> 	         </a:t>
            </a:r>
            <a:r>
              <a:rPr lang="en-US" dirty="0" err="1"/>
              <a:t>Digole</a:t>
            </a:r>
            <a:r>
              <a:rPr lang="en-US" dirty="0"/>
              <a:t>	          (EU1162095)</a:t>
            </a:r>
          </a:p>
          <a:p>
            <a:r>
              <a:rPr lang="en-US" dirty="0"/>
              <a:t>Harsh	         </a:t>
            </a:r>
            <a:r>
              <a:rPr lang="en-US" dirty="0" err="1"/>
              <a:t>Mendapara</a:t>
            </a:r>
            <a:r>
              <a:rPr lang="en-US" dirty="0"/>
              <a:t>       (EU1162099) </a:t>
            </a:r>
          </a:p>
          <a:p>
            <a:r>
              <a:rPr lang="en-US" dirty="0" err="1"/>
              <a:t>Manthan</a:t>
            </a:r>
            <a:r>
              <a:rPr lang="en-US" dirty="0"/>
              <a:t>  	 Thakur        	  (EU1162006) </a:t>
            </a:r>
          </a:p>
          <a:p>
            <a:r>
              <a:rPr lang="en-US" dirty="0"/>
              <a:t> </a:t>
            </a:r>
          </a:p>
        </p:txBody>
      </p:sp>
      <p:sp>
        <p:nvSpPr>
          <p:cNvPr id="9" name="TextBox 8"/>
          <p:cNvSpPr txBox="1"/>
          <p:nvPr/>
        </p:nvSpPr>
        <p:spPr>
          <a:xfrm>
            <a:off x="6375043" y="4959462"/>
            <a:ext cx="5177306" cy="923330"/>
          </a:xfrm>
          <a:prstGeom prst="rect">
            <a:avLst/>
          </a:prstGeom>
          <a:noFill/>
        </p:spPr>
        <p:txBody>
          <a:bodyPr wrap="square" rtlCol="0">
            <a:spAutoFit/>
          </a:bodyPr>
          <a:lstStyle/>
          <a:p>
            <a:r>
              <a:rPr lang="en-US" dirty="0"/>
              <a:t>Guided by:</a:t>
            </a:r>
          </a:p>
          <a:p>
            <a:r>
              <a:rPr lang="en-US" dirty="0"/>
              <a:t>Mr.  Chetan    </a:t>
            </a:r>
            <a:r>
              <a:rPr lang="en-US" dirty="0" err="1"/>
              <a:t>Patil</a:t>
            </a:r>
            <a:endParaRPr lang="en-US" dirty="0"/>
          </a:p>
          <a:p>
            <a:endParaRPr lang="en-US" dirty="0"/>
          </a:p>
        </p:txBody>
      </p:sp>
    </p:spTree>
    <p:extLst>
      <p:ext uri="{BB962C8B-B14F-4D97-AF65-F5344CB8AC3E}">
        <p14:creationId xmlns:p14="http://schemas.microsoft.com/office/powerpoint/2010/main" val="2461236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93077" y="1690688"/>
            <a:ext cx="10515600" cy="4351338"/>
          </a:xfrm>
        </p:spPr>
        <p:txBody>
          <a:bodyPr/>
          <a:lstStyle/>
          <a:p>
            <a:pPr>
              <a:buFont typeface="Wingdings" panose="05000000000000000000" pitchFamily="2" charset="2"/>
              <a:buChar char="Ø"/>
            </a:pPr>
            <a:r>
              <a:rPr lang="en-US" dirty="0"/>
              <a:t>Gaurav Gupta and </a:t>
            </a:r>
            <a:r>
              <a:rPr lang="en-US" dirty="0" err="1"/>
              <a:t>Inder</a:t>
            </a:r>
            <a:r>
              <a:rPr lang="en-US" dirty="0"/>
              <a:t>(2016)</a:t>
            </a:r>
          </a:p>
          <a:p>
            <a:r>
              <a:rPr lang="en-US" dirty="0"/>
              <a:t>Studied on the list of earthquakes which occurred in </a:t>
            </a:r>
            <a:r>
              <a:rPr lang="en-US" dirty="0" err="1"/>
              <a:t>india</a:t>
            </a:r>
            <a:r>
              <a:rPr lang="en-US" dirty="0"/>
              <a:t> from 1800 to 2014.</a:t>
            </a:r>
          </a:p>
          <a:p>
            <a:r>
              <a:rPr lang="en-US" dirty="0"/>
              <a:t>In this paper, analysis and visualization was done with help of Hadoop Hive tools of Big data techniques.</a:t>
            </a:r>
          </a:p>
          <a:p>
            <a:r>
              <a:rPr lang="en-US" dirty="0"/>
              <a:t>Maps as well as graphs were plotted with the help of tableau.</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717214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028"/>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838200" y="967154"/>
            <a:ext cx="10515600" cy="5209809"/>
          </a:xfrm>
        </p:spPr>
        <p:txBody>
          <a:bodyPr/>
          <a:lstStyle/>
          <a:p>
            <a:r>
              <a:rPr lang="en-US" dirty="0"/>
              <a:t>System Architecture:</a:t>
            </a:r>
          </a:p>
          <a:p>
            <a:pPr marL="0" indent="0">
              <a:buNone/>
            </a:pPr>
            <a:endParaRPr lang="en-US" dirty="0"/>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11</a:t>
            </a:fld>
            <a:endParaRPr lang="en-US" dirty="0"/>
          </a:p>
        </p:txBody>
      </p:sp>
      <p:sp>
        <p:nvSpPr>
          <p:cNvPr id="6" name="Rectangle 5">
            <a:extLst>
              <a:ext uri="{FF2B5EF4-FFF2-40B4-BE49-F238E27FC236}">
                <a16:creationId xmlns:a16="http://schemas.microsoft.com/office/drawing/2014/main" xmlns="" id="{10AA0B20-B78B-45A3-AA0A-BFF622B96C12}"/>
              </a:ext>
            </a:extLst>
          </p:cNvPr>
          <p:cNvSpPr/>
          <p:nvPr/>
        </p:nvSpPr>
        <p:spPr>
          <a:xfrm>
            <a:off x="1688123" y="1481964"/>
            <a:ext cx="993531" cy="11895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xmlns="" id="{375FB296-C92F-4FC4-8CD6-DDDE33FAEBD0}"/>
              </a:ext>
            </a:extLst>
          </p:cNvPr>
          <p:cNvSpPr/>
          <p:nvPr/>
        </p:nvSpPr>
        <p:spPr>
          <a:xfrm>
            <a:off x="1840523" y="1634821"/>
            <a:ext cx="993531" cy="11895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xmlns="" id="{7D399B2B-5ED6-4DB2-AC8D-459B477CF90B}"/>
              </a:ext>
            </a:extLst>
          </p:cNvPr>
          <p:cNvSpPr/>
          <p:nvPr/>
        </p:nvSpPr>
        <p:spPr>
          <a:xfrm>
            <a:off x="1992923" y="1787678"/>
            <a:ext cx="993531" cy="11895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Dataset</a:t>
            </a:r>
          </a:p>
        </p:txBody>
      </p:sp>
      <p:sp>
        <p:nvSpPr>
          <p:cNvPr id="9" name="Arrow: Right 8">
            <a:extLst>
              <a:ext uri="{FF2B5EF4-FFF2-40B4-BE49-F238E27FC236}">
                <a16:creationId xmlns:a16="http://schemas.microsoft.com/office/drawing/2014/main" xmlns="" id="{1BD8F580-8F08-4BEC-95F4-5022F959BB65}"/>
              </a:ext>
            </a:extLst>
          </p:cNvPr>
          <p:cNvSpPr/>
          <p:nvPr/>
        </p:nvSpPr>
        <p:spPr>
          <a:xfrm>
            <a:off x="3490546" y="2162908"/>
            <a:ext cx="548054" cy="29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BBCF5021-EF45-4E9F-A330-ABBE1AE7FDDB}"/>
              </a:ext>
            </a:extLst>
          </p:cNvPr>
          <p:cNvSpPr/>
          <p:nvPr/>
        </p:nvSpPr>
        <p:spPr>
          <a:xfrm>
            <a:off x="4542692" y="1723292"/>
            <a:ext cx="1444870" cy="118958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Cleaning phase</a:t>
            </a:r>
          </a:p>
        </p:txBody>
      </p:sp>
      <p:sp>
        <p:nvSpPr>
          <p:cNvPr id="12" name="Arrow: Right 11">
            <a:extLst>
              <a:ext uri="{FF2B5EF4-FFF2-40B4-BE49-F238E27FC236}">
                <a16:creationId xmlns:a16="http://schemas.microsoft.com/office/drawing/2014/main" xmlns="" id="{6CA72C27-72B2-43B9-B9B1-6763AD3A1422}"/>
              </a:ext>
            </a:extLst>
          </p:cNvPr>
          <p:cNvSpPr/>
          <p:nvPr/>
        </p:nvSpPr>
        <p:spPr>
          <a:xfrm>
            <a:off x="6491654" y="2162908"/>
            <a:ext cx="548054" cy="29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4280BFDA-146D-4AA6-9149-207887A0C7D0}"/>
              </a:ext>
            </a:extLst>
          </p:cNvPr>
          <p:cNvSpPr/>
          <p:nvPr/>
        </p:nvSpPr>
        <p:spPr>
          <a:xfrm>
            <a:off x="7389567" y="1633990"/>
            <a:ext cx="1125416" cy="12552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Featured</a:t>
            </a:r>
          </a:p>
          <a:p>
            <a:pPr algn="ctr"/>
            <a:r>
              <a:rPr lang="en-US" dirty="0"/>
              <a:t>vectors</a:t>
            </a:r>
          </a:p>
        </p:txBody>
      </p:sp>
      <p:sp>
        <p:nvSpPr>
          <p:cNvPr id="15" name="Arrow: Right 14">
            <a:extLst>
              <a:ext uri="{FF2B5EF4-FFF2-40B4-BE49-F238E27FC236}">
                <a16:creationId xmlns:a16="http://schemas.microsoft.com/office/drawing/2014/main" xmlns="" id="{A5AE8A33-F7AE-4E2D-B29E-B2D0ED21C513}"/>
              </a:ext>
            </a:extLst>
          </p:cNvPr>
          <p:cNvSpPr/>
          <p:nvPr/>
        </p:nvSpPr>
        <p:spPr>
          <a:xfrm rot="5400000">
            <a:off x="7746968" y="3055660"/>
            <a:ext cx="410614" cy="29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F9D63548-D382-46A3-80C9-E79003786A13}"/>
              </a:ext>
            </a:extLst>
          </p:cNvPr>
          <p:cNvSpPr/>
          <p:nvPr/>
        </p:nvSpPr>
        <p:spPr>
          <a:xfrm>
            <a:off x="7169392" y="3476290"/>
            <a:ext cx="1565764" cy="134265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ML</a:t>
            </a:r>
          </a:p>
          <a:p>
            <a:pPr algn="ctr"/>
            <a:r>
              <a:rPr lang="en-US" dirty="0"/>
              <a:t>Algorithm</a:t>
            </a:r>
          </a:p>
        </p:txBody>
      </p:sp>
      <p:sp>
        <p:nvSpPr>
          <p:cNvPr id="17" name="Arrow: Right 16">
            <a:extLst>
              <a:ext uri="{FF2B5EF4-FFF2-40B4-BE49-F238E27FC236}">
                <a16:creationId xmlns:a16="http://schemas.microsoft.com/office/drawing/2014/main" xmlns="" id="{9F630155-32BA-48D8-816C-22D6FD000AFA}"/>
              </a:ext>
            </a:extLst>
          </p:cNvPr>
          <p:cNvSpPr/>
          <p:nvPr/>
        </p:nvSpPr>
        <p:spPr>
          <a:xfrm rot="5400000">
            <a:off x="7729658" y="4966742"/>
            <a:ext cx="445231" cy="29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xmlns="" id="{4921CBA8-C6B4-4977-9DFD-790C691FCCBB}"/>
              </a:ext>
            </a:extLst>
          </p:cNvPr>
          <p:cNvSpPr/>
          <p:nvPr/>
        </p:nvSpPr>
        <p:spPr>
          <a:xfrm>
            <a:off x="7124331" y="5398353"/>
            <a:ext cx="1655884" cy="1345223"/>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Predictive model</a:t>
            </a:r>
          </a:p>
        </p:txBody>
      </p:sp>
      <p:sp>
        <p:nvSpPr>
          <p:cNvPr id="20" name="Arrow: Right 19">
            <a:extLst>
              <a:ext uri="{FF2B5EF4-FFF2-40B4-BE49-F238E27FC236}">
                <a16:creationId xmlns:a16="http://schemas.microsoft.com/office/drawing/2014/main" xmlns="" id="{DE8AB58B-27F9-4DF8-8BC9-DD9C15B6B286}"/>
              </a:ext>
            </a:extLst>
          </p:cNvPr>
          <p:cNvSpPr/>
          <p:nvPr/>
        </p:nvSpPr>
        <p:spPr>
          <a:xfrm>
            <a:off x="8938846" y="5925891"/>
            <a:ext cx="548054" cy="29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967A0E75-6449-4394-BC11-6B4EA7EACACF}"/>
              </a:ext>
            </a:extLst>
          </p:cNvPr>
          <p:cNvSpPr/>
          <p:nvPr/>
        </p:nvSpPr>
        <p:spPr>
          <a:xfrm>
            <a:off x="9645531" y="5398353"/>
            <a:ext cx="1125416" cy="125522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Output</a:t>
            </a:r>
          </a:p>
        </p:txBody>
      </p:sp>
    </p:spTree>
    <p:extLst>
      <p:ext uri="{BB962C8B-B14F-4D97-AF65-F5344CB8AC3E}">
        <p14:creationId xmlns:p14="http://schemas.microsoft.com/office/powerpoint/2010/main" val="2117388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Advantages:</a:t>
            </a:r>
          </a:p>
          <a:p>
            <a:r>
              <a:rPr lang="en-US" dirty="0"/>
              <a:t>In this paper, analysis and duration of seismic data has been done by Hadoop Hive tools of big data techniques.</a:t>
            </a:r>
          </a:p>
          <a:p>
            <a:r>
              <a:rPr lang="en-US" dirty="0"/>
              <a:t>Analysis and visualize as per the choice data can be extracted.</a:t>
            </a:r>
          </a:p>
          <a:p>
            <a:pPr marL="0" indent="0">
              <a:buNone/>
            </a:pPr>
            <a:r>
              <a:rPr lang="en-US" dirty="0"/>
              <a:t>Disadvantages:</a:t>
            </a:r>
          </a:p>
          <a:p>
            <a:r>
              <a:rPr lang="en-US" dirty="0"/>
              <a:t>Depth and wave velocity analysis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747123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Amir </a:t>
            </a:r>
            <a:r>
              <a:rPr lang="en-US" dirty="0" err="1"/>
              <a:t>suratgar</a:t>
            </a:r>
            <a:r>
              <a:rPr lang="en-US" dirty="0"/>
              <a:t>, </a:t>
            </a:r>
            <a:r>
              <a:rPr lang="en-US" dirty="0" err="1"/>
              <a:t>Farbod</a:t>
            </a:r>
            <a:r>
              <a:rPr lang="en-US" dirty="0"/>
              <a:t> </a:t>
            </a:r>
            <a:r>
              <a:rPr lang="en-US" dirty="0" err="1"/>
              <a:t>Setoudeh</a:t>
            </a:r>
            <a:r>
              <a:rPr lang="en-US" dirty="0"/>
              <a:t> and Ali(2008)</a:t>
            </a:r>
          </a:p>
          <a:p>
            <a:r>
              <a:rPr lang="en-US" dirty="0"/>
              <a:t>In this paper, prediction was based on the geomagnetic declination, horizontal component and hourly relative humidity. </a:t>
            </a:r>
          </a:p>
          <a:p>
            <a:r>
              <a:rPr lang="en-US" dirty="0"/>
              <a:t>The earth’s geomagnetic field data was used.</a:t>
            </a:r>
          </a:p>
          <a:p>
            <a:r>
              <a:rPr lang="en-US" dirty="0"/>
              <a:t>The above mention parameters were used to predict magnitude of earthquake 2 days before.</a:t>
            </a:r>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529151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Advantages:</a:t>
            </a:r>
          </a:p>
          <a:p>
            <a:r>
              <a:rPr lang="en-US" dirty="0"/>
              <a:t>One part of data is used for learning and other one for testing.</a:t>
            </a:r>
          </a:p>
          <a:p>
            <a:r>
              <a:rPr lang="en-US" dirty="0"/>
              <a:t>Actual data is used for the learning of neural network.</a:t>
            </a:r>
          </a:p>
          <a:p>
            <a:endParaRPr lang="en-US" dirty="0"/>
          </a:p>
          <a:p>
            <a:pPr marL="0" indent="0">
              <a:buNone/>
            </a:pPr>
            <a:r>
              <a:rPr lang="en-US" dirty="0"/>
              <a:t>Disadvantages:</a:t>
            </a:r>
          </a:p>
          <a:p>
            <a:r>
              <a:rPr lang="en-US" dirty="0"/>
              <a:t>Damage degree of earthquake to human’s life.</a:t>
            </a:r>
          </a:p>
          <a:p>
            <a:r>
              <a:rPr lang="en-US" dirty="0"/>
              <a:t>Depth analysis.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790808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III: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Paper by </a:t>
            </a:r>
            <a:r>
              <a:rPr lang="en-US" dirty="0" err="1"/>
              <a:t>Shuo</a:t>
            </a:r>
            <a:r>
              <a:rPr lang="en-US" dirty="0"/>
              <a:t> Sun ,Wan-</a:t>
            </a:r>
            <a:r>
              <a:rPr lang="en-US" dirty="0" err="1"/>
              <a:t>zhen</a:t>
            </a:r>
            <a:r>
              <a:rPr lang="en-US" dirty="0"/>
              <a:t> and </a:t>
            </a:r>
            <a:r>
              <a:rPr lang="en-US" dirty="0" err="1"/>
              <a:t>Shuo</a:t>
            </a:r>
            <a:r>
              <a:rPr lang="en-US" dirty="0"/>
              <a:t> sun (2017)</a:t>
            </a:r>
          </a:p>
          <a:p>
            <a:r>
              <a:rPr lang="en-US" dirty="0"/>
              <a:t>In this paper, SVM and neural network algorithm were used.</a:t>
            </a:r>
          </a:p>
          <a:p>
            <a:r>
              <a:rPr lang="en-US" dirty="0"/>
              <a:t>In order to reduce the damage intensity caused by earthquake, calculation of high magnitude earthquake.</a:t>
            </a:r>
          </a:p>
          <a:p>
            <a:r>
              <a:rPr lang="en-US" dirty="0"/>
              <a:t>Prediction model based on existing earthquake data.</a:t>
            </a:r>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208363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Literature Survey III:</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Advantages:</a:t>
            </a:r>
          </a:p>
          <a:p>
            <a:r>
              <a:rPr lang="en-US" dirty="0"/>
              <a:t>Prediction ability of magnitude caused at different locations.</a:t>
            </a:r>
          </a:p>
          <a:p>
            <a:r>
              <a:rPr lang="en-US" dirty="0"/>
              <a:t>Focal depth is realized using combination earthquakes.</a:t>
            </a:r>
          </a:p>
          <a:p>
            <a:r>
              <a:rPr lang="en-US" dirty="0"/>
              <a:t>Longitude, latitude and focal depth are used as prediction parameters.</a:t>
            </a:r>
          </a:p>
          <a:p>
            <a:pPr marL="0" indent="0">
              <a:buNone/>
            </a:pPr>
            <a:r>
              <a:rPr lang="en-US" dirty="0"/>
              <a:t>Disadvantages:</a:t>
            </a:r>
          </a:p>
          <a:p>
            <a:r>
              <a:rPr lang="en-US" dirty="0"/>
              <a:t>Only three factors are considered here for prediction which are longitude, latitude and focal depth.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848544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 Analysis:</a:t>
            </a:r>
            <a:endParaRPr lang="en-US" dirty="0"/>
          </a:p>
        </p:txBody>
      </p:sp>
      <p:sp>
        <p:nvSpPr>
          <p:cNvPr id="3" name="Content Placeholder 2"/>
          <p:cNvSpPr>
            <a:spLocks noGrp="1"/>
          </p:cNvSpPr>
          <p:nvPr>
            <p:ph idx="1"/>
          </p:nvPr>
        </p:nvSpPr>
        <p:spPr/>
        <p:txBody>
          <a:bodyPr>
            <a:normAutofit/>
          </a:bodyPr>
          <a:lstStyle/>
          <a:p>
            <a:pPr marL="0" indent="0">
              <a:buNone/>
            </a:pPr>
            <a:r>
              <a:rPr lang="en-US" dirty="0"/>
              <a:t>Functional Requirements:</a:t>
            </a:r>
          </a:p>
          <a:p>
            <a:r>
              <a:rPr lang="en-US" dirty="0"/>
              <a:t>We can detect the magnitude of earthquake in a specified region.</a:t>
            </a:r>
          </a:p>
          <a:p>
            <a:r>
              <a:rPr lang="en-US" dirty="0"/>
              <a:t>We can perform analysis, prediction and visualization of earthquake prone regions.</a:t>
            </a: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985801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idx="1"/>
          </p:nvPr>
        </p:nvSpPr>
        <p:spPr/>
        <p:txBody>
          <a:bodyPr>
            <a:normAutofit/>
          </a:bodyPr>
          <a:lstStyle/>
          <a:p>
            <a:pPr marL="0" indent="0">
              <a:buNone/>
            </a:pPr>
            <a:r>
              <a:rPr lang="en-US" dirty="0"/>
              <a:t>Non-Functional Requirements:</a:t>
            </a:r>
          </a:p>
          <a:p>
            <a:r>
              <a:rPr lang="en-US" dirty="0"/>
              <a:t>Our project focuses on creating awareness of earthquake prone regions.</a:t>
            </a:r>
          </a:p>
          <a:p>
            <a:r>
              <a:rPr lang="en-US" dirty="0"/>
              <a:t>Our project will help organizations to take measures against natural calamities.</a:t>
            </a:r>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312253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idx="1"/>
          </p:nvPr>
        </p:nvSpPr>
        <p:spPr/>
        <p:txBody>
          <a:bodyPr/>
          <a:lstStyle/>
          <a:p>
            <a:pPr marL="0" indent="0">
              <a:buNone/>
            </a:pPr>
            <a:r>
              <a:rPr lang="en-US" dirty="0"/>
              <a:t>Hardware Requirements:</a:t>
            </a:r>
          </a:p>
          <a:p>
            <a:r>
              <a:rPr lang="en-US" dirty="0"/>
              <a:t>Intel core i5 8</a:t>
            </a:r>
            <a:r>
              <a:rPr lang="en-US" baseline="30000" dirty="0"/>
              <a:t>th</a:t>
            </a:r>
            <a:r>
              <a:rPr lang="en-US" dirty="0"/>
              <a:t> Gen processor(4 core).</a:t>
            </a:r>
          </a:p>
          <a:p>
            <a:r>
              <a:rPr lang="en-US" dirty="0"/>
              <a:t>Intel UHD graphics 620.</a:t>
            </a:r>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1772207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a:normAutofit/>
          </a:bodyPr>
          <a:lstStyle/>
          <a:p>
            <a:r>
              <a:rPr lang="en-US" dirty="0"/>
              <a:t>Abstract</a:t>
            </a:r>
          </a:p>
          <a:p>
            <a:r>
              <a:rPr lang="en-US" dirty="0"/>
              <a:t>Introduction to Domain</a:t>
            </a:r>
          </a:p>
          <a:p>
            <a:r>
              <a:rPr lang="en-US" dirty="0"/>
              <a:t>Problem Definition</a:t>
            </a:r>
          </a:p>
          <a:p>
            <a:r>
              <a:rPr lang="en-US" dirty="0"/>
              <a:t>Proposed System</a:t>
            </a:r>
          </a:p>
          <a:p>
            <a:r>
              <a:rPr lang="en-US" dirty="0"/>
              <a:t>Objectives</a:t>
            </a:r>
          </a:p>
          <a:p>
            <a:r>
              <a:rPr lang="en-US" dirty="0"/>
              <a:t>Scope</a:t>
            </a:r>
          </a:p>
          <a:p>
            <a:r>
              <a:rPr lang="en-US" dirty="0"/>
              <a:t>Literature Survey</a:t>
            </a:r>
          </a:p>
          <a:p>
            <a:r>
              <a:rPr lang="en-US" dirty="0"/>
              <a:t>Requirement  Analysis</a:t>
            </a:r>
          </a:p>
          <a:p>
            <a:endParaRPr lang="en-US" dirty="0"/>
          </a:p>
        </p:txBody>
      </p:sp>
      <p:sp>
        <p:nvSpPr>
          <p:cNvPr id="6" name="Content Placeholder 5"/>
          <p:cNvSpPr>
            <a:spLocks noGrp="1"/>
          </p:cNvSpPr>
          <p:nvPr>
            <p:ph sz="half" idx="2"/>
          </p:nvPr>
        </p:nvSpPr>
        <p:spPr/>
        <p:txBody>
          <a:bodyPr>
            <a:normAutofit/>
          </a:bodyPr>
          <a:lstStyle/>
          <a:p>
            <a:r>
              <a:rPr lang="en-US" dirty="0"/>
              <a:t>System Architecture</a:t>
            </a:r>
          </a:p>
          <a:p>
            <a:r>
              <a:rPr lang="en-US" dirty="0"/>
              <a:t>System Design</a:t>
            </a:r>
          </a:p>
          <a:p>
            <a:r>
              <a:rPr lang="en-US" dirty="0"/>
              <a:t>Observations</a:t>
            </a:r>
          </a:p>
          <a:p>
            <a:r>
              <a:rPr lang="en-US" dirty="0"/>
              <a:t>Results</a:t>
            </a:r>
          </a:p>
          <a:p>
            <a:r>
              <a:rPr lang="en-US" dirty="0"/>
              <a:t>Conclusion</a:t>
            </a:r>
          </a:p>
          <a:p>
            <a:r>
              <a:rPr lang="en-US" dirty="0"/>
              <a:t>Future Scope</a:t>
            </a:r>
          </a:p>
          <a:p>
            <a:r>
              <a:rPr lang="en-US" dirty="0"/>
              <a:t>References</a:t>
            </a: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24009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idx="1"/>
          </p:nvPr>
        </p:nvSpPr>
        <p:spPr/>
        <p:txBody>
          <a:bodyPr/>
          <a:lstStyle/>
          <a:p>
            <a:pPr marL="0" indent="0">
              <a:buNone/>
            </a:pPr>
            <a:r>
              <a:rPr lang="en-US" dirty="0"/>
              <a:t>Software Requirements:</a:t>
            </a:r>
          </a:p>
          <a:p>
            <a:r>
              <a:rPr lang="en-US" dirty="0"/>
              <a:t>Anaconda Navigator.</a:t>
            </a:r>
          </a:p>
          <a:p>
            <a:r>
              <a:rPr lang="en-US" dirty="0" err="1"/>
              <a:t>Jupyter</a:t>
            </a:r>
            <a:r>
              <a:rPr lang="en-US" dirty="0"/>
              <a:t> Notebook</a:t>
            </a:r>
          </a:p>
          <a:p>
            <a:r>
              <a:rPr lang="en-US" dirty="0"/>
              <a:t>Python libraries.</a:t>
            </a:r>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310752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21</a:t>
            </a:fld>
            <a:endParaRPr lang="en-US" dirty="0"/>
          </a:p>
        </p:txBody>
      </p:sp>
      <p:sp>
        <p:nvSpPr>
          <p:cNvPr id="6" name="Flowchart: Alternate Process 73">
            <a:extLst>
              <a:ext uri="{FF2B5EF4-FFF2-40B4-BE49-F238E27FC236}">
                <a16:creationId xmlns:a16="http://schemas.microsoft.com/office/drawing/2014/main" xmlns="" id="{1E3E66E4-DBB3-4D0E-8970-22B90FCE2E4F}"/>
              </a:ext>
            </a:extLst>
          </p:cNvPr>
          <p:cNvSpPr>
            <a:spLocks noChangeArrowheads="1"/>
          </p:cNvSpPr>
          <p:nvPr/>
        </p:nvSpPr>
        <p:spPr bwMode="auto">
          <a:xfrm>
            <a:off x="2031023" y="2740025"/>
            <a:ext cx="876300" cy="438150"/>
          </a:xfrm>
          <a:prstGeom prst="flowChartAlternateProcess">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80">
            <a:extLst>
              <a:ext uri="{FF2B5EF4-FFF2-40B4-BE49-F238E27FC236}">
                <a16:creationId xmlns:a16="http://schemas.microsoft.com/office/drawing/2014/main" xmlns="" id="{242246B7-21DB-4ADB-9B18-99C1B9A52C4B}"/>
              </a:ext>
            </a:extLst>
          </p:cNvPr>
          <p:cNvSpPr>
            <a:spLocks noChangeArrowheads="1"/>
          </p:cNvSpPr>
          <p:nvPr/>
        </p:nvSpPr>
        <p:spPr bwMode="auto">
          <a:xfrm>
            <a:off x="3920819" y="2730500"/>
            <a:ext cx="990600" cy="457200"/>
          </a:xfrm>
          <a:prstGeom prst="rect">
            <a:avLst/>
          </a:prstGeom>
          <a:solidFill>
            <a:srgbClr val="FFFFFF"/>
          </a:solidFill>
          <a:ln w="6350">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Reading the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75">
            <a:extLst>
              <a:ext uri="{FF2B5EF4-FFF2-40B4-BE49-F238E27FC236}">
                <a16:creationId xmlns:a16="http://schemas.microsoft.com/office/drawing/2014/main" xmlns="" id="{425BF11B-057C-492E-8DCB-1A676AF947BA}"/>
              </a:ext>
            </a:extLst>
          </p:cNvPr>
          <p:cNvSpPr>
            <a:spLocks noChangeArrowheads="1"/>
          </p:cNvSpPr>
          <p:nvPr/>
        </p:nvSpPr>
        <p:spPr bwMode="auto">
          <a:xfrm>
            <a:off x="5924915" y="2730500"/>
            <a:ext cx="990600" cy="457200"/>
          </a:xfrm>
          <a:prstGeom prst="rect">
            <a:avLst/>
          </a:prstGeom>
          <a:solidFill>
            <a:srgbClr val="FFFFFF"/>
          </a:soli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Analyzing the features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90">
            <a:extLst>
              <a:ext uri="{FF2B5EF4-FFF2-40B4-BE49-F238E27FC236}">
                <a16:creationId xmlns:a16="http://schemas.microsoft.com/office/drawing/2014/main" xmlns="" id="{EEC0B92D-93F0-41A6-BAC1-06EB961DA909}"/>
              </a:ext>
            </a:extLst>
          </p:cNvPr>
          <p:cNvSpPr>
            <a:spLocks noChangeArrowheads="1"/>
          </p:cNvSpPr>
          <p:nvPr/>
        </p:nvSpPr>
        <p:spPr bwMode="auto">
          <a:xfrm>
            <a:off x="5924915" y="3790951"/>
            <a:ext cx="990600" cy="457200"/>
          </a:xfrm>
          <a:prstGeom prst="rect">
            <a:avLst/>
          </a:prstGeom>
          <a:solidFill>
            <a:srgbClr val="FFFFFF"/>
          </a:soli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Calculating the statistics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8">
            <a:extLst>
              <a:ext uri="{FF2B5EF4-FFF2-40B4-BE49-F238E27FC236}">
                <a16:creationId xmlns:a16="http://schemas.microsoft.com/office/drawing/2014/main" xmlns="" id="{955615F5-9319-46B5-881B-82715B201BF0}"/>
              </a:ext>
            </a:extLst>
          </p:cNvPr>
          <p:cNvSpPr>
            <a:spLocks noChangeArrowheads="1"/>
          </p:cNvSpPr>
          <p:nvPr/>
        </p:nvSpPr>
        <p:spPr bwMode="auto">
          <a:xfrm>
            <a:off x="3920819" y="3790951"/>
            <a:ext cx="990600" cy="457200"/>
          </a:xfrm>
          <a:prstGeom prst="rect">
            <a:avLst/>
          </a:prstGeom>
          <a:solidFill>
            <a:srgbClr val="FFFFFF"/>
          </a:soli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Training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84">
            <a:extLst>
              <a:ext uri="{FF2B5EF4-FFF2-40B4-BE49-F238E27FC236}">
                <a16:creationId xmlns:a16="http://schemas.microsoft.com/office/drawing/2014/main" xmlns="" id="{35A242F5-F551-407C-9A95-DD7519C937AC}"/>
              </a:ext>
            </a:extLst>
          </p:cNvPr>
          <p:cNvSpPr>
            <a:spLocks noChangeArrowheads="1"/>
          </p:cNvSpPr>
          <p:nvPr/>
        </p:nvSpPr>
        <p:spPr bwMode="auto">
          <a:xfrm>
            <a:off x="2031023" y="3790951"/>
            <a:ext cx="990600" cy="457200"/>
          </a:xfrm>
          <a:prstGeom prst="rect">
            <a:avLst/>
          </a:prstGeom>
          <a:solidFill>
            <a:srgbClr val="FFFFFF"/>
          </a:soli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Making the 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96">
            <a:extLst>
              <a:ext uri="{FF2B5EF4-FFF2-40B4-BE49-F238E27FC236}">
                <a16:creationId xmlns:a16="http://schemas.microsoft.com/office/drawing/2014/main" xmlns="" id="{BBB4C605-D9C7-4A9C-92A6-83EA041D2B3C}"/>
              </a:ext>
            </a:extLst>
          </p:cNvPr>
          <p:cNvSpPr>
            <a:spLocks noChangeArrowheads="1"/>
          </p:cNvSpPr>
          <p:nvPr/>
        </p:nvSpPr>
        <p:spPr bwMode="auto">
          <a:xfrm>
            <a:off x="2031023" y="4876519"/>
            <a:ext cx="990600" cy="457200"/>
          </a:xfrm>
          <a:prstGeom prst="rect">
            <a:avLst/>
          </a:prstGeom>
          <a:solidFill>
            <a:srgbClr val="FFFFFF"/>
          </a:soli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Visualizing the output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Flowchart: Alternate Process 94">
            <a:extLst>
              <a:ext uri="{FF2B5EF4-FFF2-40B4-BE49-F238E27FC236}">
                <a16:creationId xmlns:a16="http://schemas.microsoft.com/office/drawing/2014/main" xmlns="" id="{C65BC9EA-0A97-4038-BE16-CA0ADDA94C6E}"/>
              </a:ext>
            </a:extLst>
          </p:cNvPr>
          <p:cNvSpPr>
            <a:spLocks noChangeArrowheads="1"/>
          </p:cNvSpPr>
          <p:nvPr/>
        </p:nvSpPr>
        <p:spPr bwMode="auto">
          <a:xfrm>
            <a:off x="3920819" y="4886044"/>
            <a:ext cx="876300" cy="438150"/>
          </a:xfrm>
          <a:prstGeom prst="flowChartAlternateProcess">
            <a:avLst/>
          </a:prstGeom>
          <a:solidFill>
            <a:srgbClr val="FFFFFF"/>
          </a:soli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6">
            <a:extLst>
              <a:ext uri="{FF2B5EF4-FFF2-40B4-BE49-F238E27FC236}">
                <a16:creationId xmlns:a16="http://schemas.microsoft.com/office/drawing/2014/main" xmlns="" id="{6D1F13AD-D3AC-46F1-989F-198BCB6837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5.1.1 Flow Chart of Proposed System</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5">
            <a:extLst>
              <a:ext uri="{FF2B5EF4-FFF2-40B4-BE49-F238E27FC236}">
                <a16:creationId xmlns:a16="http://schemas.microsoft.com/office/drawing/2014/main" xmlns="" id="{6BA4DE09-337F-4EC3-BEB1-5A6F0F755B9A}"/>
              </a:ext>
            </a:extLst>
          </p:cNvPr>
          <p:cNvSpPr>
            <a:spLocks noChangeArrowheads="1"/>
          </p:cNvSpPr>
          <p:nvPr/>
        </p:nvSpPr>
        <p:spPr bwMode="auto">
          <a:xfrm>
            <a:off x="0" y="4572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4" name="Straight Arrow Connector 23">
            <a:extLst>
              <a:ext uri="{FF2B5EF4-FFF2-40B4-BE49-F238E27FC236}">
                <a16:creationId xmlns:a16="http://schemas.microsoft.com/office/drawing/2014/main" xmlns="" id="{78C8CFC1-D55D-493E-89E1-468935267468}"/>
              </a:ext>
            </a:extLst>
          </p:cNvPr>
          <p:cNvCxnSpPr>
            <a:stCxn id="6" idx="3"/>
            <a:endCxn id="8" idx="1"/>
          </p:cNvCxnSpPr>
          <p:nvPr/>
        </p:nvCxnSpPr>
        <p:spPr>
          <a:xfrm>
            <a:off x="2907323" y="2959100"/>
            <a:ext cx="1013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xmlns="" id="{B7C2613A-6C51-4863-974B-08955BAC9493}"/>
              </a:ext>
            </a:extLst>
          </p:cNvPr>
          <p:cNvCxnSpPr>
            <a:stCxn id="8" idx="3"/>
            <a:endCxn id="9" idx="1"/>
          </p:cNvCxnSpPr>
          <p:nvPr/>
        </p:nvCxnSpPr>
        <p:spPr>
          <a:xfrm>
            <a:off x="4911419" y="2959100"/>
            <a:ext cx="1013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82E6AE33-07EE-4329-AE0C-A481D5A311FD}"/>
              </a:ext>
            </a:extLst>
          </p:cNvPr>
          <p:cNvCxnSpPr>
            <a:stCxn id="9" idx="2"/>
            <a:endCxn id="11" idx="0"/>
          </p:cNvCxnSpPr>
          <p:nvPr/>
        </p:nvCxnSpPr>
        <p:spPr>
          <a:xfrm>
            <a:off x="6420215" y="3187700"/>
            <a:ext cx="0" cy="603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0D662DB0-E65F-4FBB-9A6B-C706E63BACCC}"/>
              </a:ext>
            </a:extLst>
          </p:cNvPr>
          <p:cNvCxnSpPr>
            <a:stCxn id="11" idx="1"/>
            <a:endCxn id="12" idx="3"/>
          </p:cNvCxnSpPr>
          <p:nvPr/>
        </p:nvCxnSpPr>
        <p:spPr>
          <a:xfrm flipH="1">
            <a:off x="4911419" y="4019551"/>
            <a:ext cx="1013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4174BC7B-0E36-4F45-BD4D-6CB995F73989}"/>
              </a:ext>
            </a:extLst>
          </p:cNvPr>
          <p:cNvCxnSpPr>
            <a:stCxn id="12" idx="1"/>
            <a:endCxn id="15" idx="3"/>
          </p:cNvCxnSpPr>
          <p:nvPr/>
        </p:nvCxnSpPr>
        <p:spPr>
          <a:xfrm flipH="1">
            <a:off x="3021623" y="4019551"/>
            <a:ext cx="899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0D0FE8AF-413C-40BE-92EE-F649D27E12BC}"/>
              </a:ext>
            </a:extLst>
          </p:cNvPr>
          <p:cNvCxnSpPr>
            <a:stCxn id="15" idx="2"/>
          </p:cNvCxnSpPr>
          <p:nvPr/>
        </p:nvCxnSpPr>
        <p:spPr>
          <a:xfrm>
            <a:off x="2526323" y="4248151"/>
            <a:ext cx="0" cy="6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C6AABE23-A773-46E4-986E-850DFA5A6711}"/>
              </a:ext>
            </a:extLst>
          </p:cNvPr>
          <p:cNvCxnSpPr>
            <a:stCxn id="16" idx="3"/>
            <a:endCxn id="17" idx="1"/>
          </p:cNvCxnSpPr>
          <p:nvPr/>
        </p:nvCxnSpPr>
        <p:spPr>
          <a:xfrm>
            <a:off x="3021623" y="5105119"/>
            <a:ext cx="899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439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normAutofit/>
          </a:bodyPr>
          <a:lstStyle/>
          <a:p>
            <a:r>
              <a:rPr lang="en-US" dirty="0"/>
              <a:t>Use Case Diagram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smtClean="0"/>
              <a:t>                         </a:t>
            </a:r>
            <a:r>
              <a:rPr lang="en-US" sz="2400" smtClean="0"/>
              <a:t>User                                                                             Analyst</a:t>
            </a:r>
            <a:endParaRPr lang="en-US" sz="2400"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22</a:t>
            </a:fld>
            <a:endParaRPr lang="en-US" dirty="0"/>
          </a:p>
        </p:txBody>
      </p:sp>
      <p:sp>
        <p:nvSpPr>
          <p:cNvPr id="7" name="Rectangle 6">
            <a:extLst>
              <a:ext uri="{FF2B5EF4-FFF2-40B4-BE49-F238E27FC236}">
                <a16:creationId xmlns:a16="http://schemas.microsoft.com/office/drawing/2014/main" xmlns="" id="{0CE77561-487C-4385-8E73-C890F119DD10}"/>
              </a:ext>
            </a:extLst>
          </p:cNvPr>
          <p:cNvSpPr/>
          <p:nvPr/>
        </p:nvSpPr>
        <p:spPr>
          <a:xfrm>
            <a:off x="4840165" y="2110155"/>
            <a:ext cx="1947497" cy="406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AF28CD31-8823-4F93-AF05-CAC3577C83FC}"/>
              </a:ext>
            </a:extLst>
          </p:cNvPr>
          <p:cNvSpPr/>
          <p:nvPr/>
        </p:nvSpPr>
        <p:spPr>
          <a:xfrm>
            <a:off x="4998427" y="2325291"/>
            <a:ext cx="1600200"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Latitude</a:t>
            </a:r>
          </a:p>
        </p:txBody>
      </p:sp>
      <p:sp>
        <p:nvSpPr>
          <p:cNvPr id="9" name="Oval 8">
            <a:extLst>
              <a:ext uri="{FF2B5EF4-FFF2-40B4-BE49-F238E27FC236}">
                <a16:creationId xmlns:a16="http://schemas.microsoft.com/office/drawing/2014/main" xmlns="" id="{C1772C3F-C056-4704-9078-C055F77A38B8}"/>
              </a:ext>
            </a:extLst>
          </p:cNvPr>
          <p:cNvSpPr/>
          <p:nvPr/>
        </p:nvSpPr>
        <p:spPr>
          <a:xfrm>
            <a:off x="4998427" y="2925357"/>
            <a:ext cx="1600200"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Longitude</a:t>
            </a:r>
            <a:endParaRPr lang="en-US" sz="1200" dirty="0"/>
          </a:p>
        </p:txBody>
      </p:sp>
      <p:sp>
        <p:nvSpPr>
          <p:cNvPr id="10" name="Oval 9">
            <a:extLst>
              <a:ext uri="{FF2B5EF4-FFF2-40B4-BE49-F238E27FC236}">
                <a16:creationId xmlns:a16="http://schemas.microsoft.com/office/drawing/2014/main" xmlns="" id="{DD36BD2D-96E5-420A-8AF8-CF9F53FD2CB2}"/>
              </a:ext>
            </a:extLst>
          </p:cNvPr>
          <p:cNvSpPr/>
          <p:nvPr/>
        </p:nvSpPr>
        <p:spPr>
          <a:xfrm>
            <a:off x="5037993" y="3581986"/>
            <a:ext cx="1560633"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Feed data</a:t>
            </a:r>
            <a:endParaRPr lang="en-US" sz="1200" dirty="0"/>
          </a:p>
        </p:txBody>
      </p:sp>
      <p:sp>
        <p:nvSpPr>
          <p:cNvPr id="11" name="Oval 10">
            <a:extLst>
              <a:ext uri="{FF2B5EF4-FFF2-40B4-BE49-F238E27FC236}">
                <a16:creationId xmlns:a16="http://schemas.microsoft.com/office/drawing/2014/main" xmlns="" id="{D58AFB95-7BD2-47E4-A18B-57DFBA89916C}"/>
              </a:ext>
            </a:extLst>
          </p:cNvPr>
          <p:cNvSpPr/>
          <p:nvPr/>
        </p:nvSpPr>
        <p:spPr>
          <a:xfrm>
            <a:off x="5037992" y="4229155"/>
            <a:ext cx="1560633"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Date</a:t>
            </a:r>
          </a:p>
        </p:txBody>
      </p:sp>
      <p:sp>
        <p:nvSpPr>
          <p:cNvPr id="12" name="Oval 11">
            <a:extLst>
              <a:ext uri="{FF2B5EF4-FFF2-40B4-BE49-F238E27FC236}">
                <a16:creationId xmlns:a16="http://schemas.microsoft.com/office/drawing/2014/main" xmlns="" id="{96BCB57C-F63F-455B-B3A4-72ABD6361823}"/>
              </a:ext>
            </a:extLst>
          </p:cNvPr>
          <p:cNvSpPr/>
          <p:nvPr/>
        </p:nvSpPr>
        <p:spPr>
          <a:xfrm>
            <a:off x="5037992" y="4874847"/>
            <a:ext cx="1560633"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data</a:t>
            </a:r>
          </a:p>
        </p:txBody>
      </p:sp>
      <p:sp>
        <p:nvSpPr>
          <p:cNvPr id="13" name="Oval 12">
            <a:extLst>
              <a:ext uri="{FF2B5EF4-FFF2-40B4-BE49-F238E27FC236}">
                <a16:creationId xmlns:a16="http://schemas.microsoft.com/office/drawing/2014/main" xmlns="" id="{67A2A17F-8E25-45DB-ADAD-EE27C74BA383}"/>
              </a:ext>
            </a:extLst>
          </p:cNvPr>
          <p:cNvSpPr/>
          <p:nvPr/>
        </p:nvSpPr>
        <p:spPr>
          <a:xfrm>
            <a:off x="5037992" y="5529448"/>
            <a:ext cx="1560633"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Magnitude</a:t>
            </a:r>
          </a:p>
        </p:txBody>
      </p:sp>
      <p:sp>
        <p:nvSpPr>
          <p:cNvPr id="14" name="Oval 13">
            <a:extLst>
              <a:ext uri="{FF2B5EF4-FFF2-40B4-BE49-F238E27FC236}">
                <a16:creationId xmlns:a16="http://schemas.microsoft.com/office/drawing/2014/main" xmlns="" id="{858319E7-7044-4B97-8157-621147EF142D}"/>
              </a:ext>
            </a:extLst>
          </p:cNvPr>
          <p:cNvSpPr/>
          <p:nvPr/>
        </p:nvSpPr>
        <p:spPr>
          <a:xfrm>
            <a:off x="2945423" y="3583463"/>
            <a:ext cx="483577"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xmlns="" id="{786D9F69-DE2F-4005-A032-A41E481E8D3D}"/>
              </a:ext>
            </a:extLst>
          </p:cNvPr>
          <p:cNvCxnSpPr>
            <a:stCxn id="14" idx="4"/>
          </p:cNvCxnSpPr>
          <p:nvPr/>
        </p:nvCxnSpPr>
        <p:spPr>
          <a:xfrm flipH="1">
            <a:off x="3174023" y="4023078"/>
            <a:ext cx="13189" cy="85176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101D7BEF-686E-4AE6-BF1B-73EA61F240CE}"/>
              </a:ext>
            </a:extLst>
          </p:cNvPr>
          <p:cNvCxnSpPr>
            <a:stCxn id="14" idx="4"/>
          </p:cNvCxnSpPr>
          <p:nvPr/>
        </p:nvCxnSpPr>
        <p:spPr>
          <a:xfrm flipH="1">
            <a:off x="2897663" y="4023078"/>
            <a:ext cx="289549" cy="2763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xmlns="" id="{E1AA189D-D5BE-4B09-8F84-FFA081C2F21B}"/>
              </a:ext>
            </a:extLst>
          </p:cNvPr>
          <p:cNvCxnSpPr>
            <a:stCxn id="14" idx="4"/>
          </p:cNvCxnSpPr>
          <p:nvPr/>
        </p:nvCxnSpPr>
        <p:spPr>
          <a:xfrm>
            <a:off x="3187212" y="4023078"/>
            <a:ext cx="320919" cy="2763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D5B0104A-9BAF-49D1-A823-DD35A2F30EC5}"/>
              </a:ext>
            </a:extLst>
          </p:cNvPr>
          <p:cNvCxnSpPr/>
          <p:nvPr/>
        </p:nvCxnSpPr>
        <p:spPr>
          <a:xfrm flipH="1">
            <a:off x="2884474" y="4874847"/>
            <a:ext cx="289549" cy="27636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xmlns="" id="{E640FA79-D862-47CD-A1CF-0708542FF61D}"/>
              </a:ext>
            </a:extLst>
          </p:cNvPr>
          <p:cNvCxnSpPr/>
          <p:nvPr/>
        </p:nvCxnSpPr>
        <p:spPr>
          <a:xfrm>
            <a:off x="3180617" y="4871604"/>
            <a:ext cx="320919" cy="276360"/>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xmlns="" id="{E8B2AE46-A2EC-499A-8FD0-BE0E874AD686}"/>
              </a:ext>
            </a:extLst>
          </p:cNvPr>
          <p:cNvSpPr/>
          <p:nvPr/>
        </p:nvSpPr>
        <p:spPr>
          <a:xfrm>
            <a:off x="8754207" y="3583463"/>
            <a:ext cx="483577" cy="439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21883815-939D-4ADA-8761-98465C9B6E54}"/>
              </a:ext>
            </a:extLst>
          </p:cNvPr>
          <p:cNvCxnSpPr/>
          <p:nvPr/>
        </p:nvCxnSpPr>
        <p:spPr>
          <a:xfrm flipH="1">
            <a:off x="8989400" y="4040662"/>
            <a:ext cx="13189" cy="85176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xmlns="" id="{944BAE39-5552-470B-954F-1FF9B9414235}"/>
              </a:ext>
            </a:extLst>
          </p:cNvPr>
          <p:cNvCxnSpPr/>
          <p:nvPr/>
        </p:nvCxnSpPr>
        <p:spPr>
          <a:xfrm flipH="1">
            <a:off x="8695156" y="4031925"/>
            <a:ext cx="289549" cy="27636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xmlns="" id="{84E23341-D38E-45A0-B49A-3617538DD7F5}"/>
              </a:ext>
            </a:extLst>
          </p:cNvPr>
          <p:cNvCxnSpPr/>
          <p:nvPr/>
        </p:nvCxnSpPr>
        <p:spPr>
          <a:xfrm>
            <a:off x="9002589" y="4023078"/>
            <a:ext cx="320919" cy="27636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xmlns="" id="{376469D9-7927-4240-92C3-083174EB9ECC}"/>
              </a:ext>
            </a:extLst>
          </p:cNvPr>
          <p:cNvCxnSpPr/>
          <p:nvPr/>
        </p:nvCxnSpPr>
        <p:spPr>
          <a:xfrm flipH="1">
            <a:off x="8706445" y="4904942"/>
            <a:ext cx="289549" cy="27636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xmlns="" id="{C5E403CD-AEBC-46F3-9524-5642BB049331}"/>
              </a:ext>
            </a:extLst>
          </p:cNvPr>
          <p:cNvCxnSpPr/>
          <p:nvPr/>
        </p:nvCxnSpPr>
        <p:spPr>
          <a:xfrm>
            <a:off x="8984705" y="4910015"/>
            <a:ext cx="320919" cy="2763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xmlns="" id="{97086059-C66F-4BC9-B4D5-60AB411A2813}"/>
              </a:ext>
            </a:extLst>
          </p:cNvPr>
          <p:cNvCxnSpPr>
            <a:cxnSpLocks/>
          </p:cNvCxnSpPr>
          <p:nvPr/>
        </p:nvCxnSpPr>
        <p:spPr>
          <a:xfrm flipV="1">
            <a:off x="3755016" y="3801795"/>
            <a:ext cx="1282976" cy="52981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C9654A65-FF32-41FB-B438-10F3948D00DA}"/>
              </a:ext>
            </a:extLst>
          </p:cNvPr>
          <p:cNvCxnSpPr/>
          <p:nvPr/>
        </p:nvCxnSpPr>
        <p:spPr>
          <a:xfrm>
            <a:off x="3780692" y="4466546"/>
            <a:ext cx="1345223" cy="54323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067974C-8A3E-4C1E-9E7D-D3191FA52E22}"/>
              </a:ext>
            </a:extLst>
          </p:cNvPr>
          <p:cNvCxnSpPr>
            <a:stCxn id="8" idx="6"/>
          </p:cNvCxnSpPr>
          <p:nvPr/>
        </p:nvCxnSpPr>
        <p:spPr>
          <a:xfrm>
            <a:off x="6598627" y="2545099"/>
            <a:ext cx="1762858" cy="12566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F9EA411-CE7B-4674-98F2-4CF63D9B7750}"/>
              </a:ext>
            </a:extLst>
          </p:cNvPr>
          <p:cNvCxnSpPr>
            <a:stCxn id="9" idx="6"/>
          </p:cNvCxnSpPr>
          <p:nvPr/>
        </p:nvCxnSpPr>
        <p:spPr>
          <a:xfrm>
            <a:off x="6598627" y="3145165"/>
            <a:ext cx="1800590" cy="77620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CD9900D2-961B-44FD-82A1-815EE5A8410E}"/>
              </a:ext>
            </a:extLst>
          </p:cNvPr>
          <p:cNvCxnSpPr>
            <a:stCxn id="11" idx="6"/>
          </p:cNvCxnSpPr>
          <p:nvPr/>
        </p:nvCxnSpPr>
        <p:spPr>
          <a:xfrm flipV="1">
            <a:off x="6598625" y="3981180"/>
            <a:ext cx="1762860" cy="46778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1A5C701D-810C-4E20-967E-12A71B40B9E3}"/>
              </a:ext>
            </a:extLst>
          </p:cNvPr>
          <p:cNvCxnSpPr>
            <a:stCxn id="13" idx="6"/>
          </p:cNvCxnSpPr>
          <p:nvPr/>
        </p:nvCxnSpPr>
        <p:spPr>
          <a:xfrm flipV="1">
            <a:off x="6598625" y="4100756"/>
            <a:ext cx="1800591" cy="16485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692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E2A39-6504-4B06-A589-B80C9522075F}"/>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xmlns="" id="{E0C00887-ECD8-4265-A246-DBF0A798B995}"/>
              </a:ext>
            </a:extLst>
          </p:cNvPr>
          <p:cNvSpPr>
            <a:spLocks noGrp="1"/>
          </p:cNvSpPr>
          <p:nvPr>
            <p:ph idx="1"/>
          </p:nvPr>
        </p:nvSpPr>
        <p:spPr/>
        <p:txBody>
          <a:bodyPr/>
          <a:lstStyle/>
          <a:p>
            <a:r>
              <a:rPr lang="en-US" dirty="0" smtClean="0"/>
              <a:t>Class</a:t>
            </a:r>
            <a:r>
              <a:rPr lang="en-US" dirty="0" smtClean="0"/>
              <a:t> </a:t>
            </a:r>
            <a:r>
              <a:rPr lang="en-US" dirty="0"/>
              <a:t>Diagram :</a:t>
            </a:r>
          </a:p>
          <a:p>
            <a:endParaRPr lang="en-US" dirty="0"/>
          </a:p>
        </p:txBody>
      </p:sp>
      <p:sp>
        <p:nvSpPr>
          <p:cNvPr id="4" name="Footer Placeholder 3">
            <a:extLst>
              <a:ext uri="{FF2B5EF4-FFF2-40B4-BE49-F238E27FC236}">
                <a16:creationId xmlns:a16="http://schemas.microsoft.com/office/drawing/2014/main" xmlns="" id="{040AD4C0-9EBE-4FC4-BCA8-3A5502FCDA2B}"/>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3BBF8736-9FAB-4FA2-B9EF-7E2DE92DABC8}"/>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6" name="Rectangle 5">
            <a:extLst>
              <a:ext uri="{FF2B5EF4-FFF2-40B4-BE49-F238E27FC236}">
                <a16:creationId xmlns:a16="http://schemas.microsoft.com/office/drawing/2014/main" xmlns="" id="{582ED37A-A459-479F-BCAC-B00F2C741291}"/>
              </a:ext>
            </a:extLst>
          </p:cNvPr>
          <p:cNvSpPr/>
          <p:nvPr/>
        </p:nvSpPr>
        <p:spPr>
          <a:xfrm>
            <a:off x="6578405" y="2305263"/>
            <a:ext cx="1193995" cy="7209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Dataset cleaning</a:t>
            </a:r>
            <a:endParaRPr lang="en-US" sz="1200" dirty="0">
              <a:effectLst/>
              <a:latin typeface="Times New Roman" panose="02020603050405020304" pitchFamily="18" charset="0"/>
              <a:ea typeface="Times New Roman" panose="02020603050405020304" pitchFamily="18" charset="0"/>
            </a:endParaRPr>
          </a:p>
        </p:txBody>
      </p:sp>
      <p:sp>
        <p:nvSpPr>
          <p:cNvPr id="7" name="Text Box 62">
            <a:extLst>
              <a:ext uri="{FF2B5EF4-FFF2-40B4-BE49-F238E27FC236}">
                <a16:creationId xmlns:a16="http://schemas.microsoft.com/office/drawing/2014/main" xmlns="" id="{AE46BA3C-8168-4137-B966-30A34EEAEC33}"/>
              </a:ext>
            </a:extLst>
          </p:cNvPr>
          <p:cNvSpPr txBox="1"/>
          <p:nvPr/>
        </p:nvSpPr>
        <p:spPr>
          <a:xfrm>
            <a:off x="6581336" y="2275835"/>
            <a:ext cx="1191064" cy="246185"/>
          </a:xfrm>
          <a:prstGeom prst="rect">
            <a:avLst/>
          </a:prstGeom>
          <a:solidFill>
            <a:schemeClr val="lt1"/>
          </a:solidFill>
          <a:ln w="31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Analyst</a:t>
            </a:r>
          </a:p>
        </p:txBody>
      </p:sp>
      <p:sp>
        <p:nvSpPr>
          <p:cNvPr id="8" name="Rectangle 7">
            <a:extLst>
              <a:ext uri="{FF2B5EF4-FFF2-40B4-BE49-F238E27FC236}">
                <a16:creationId xmlns:a16="http://schemas.microsoft.com/office/drawing/2014/main" xmlns="" id="{2ADF6B59-9B45-43EF-A475-ECA76114461A}"/>
              </a:ext>
            </a:extLst>
          </p:cNvPr>
          <p:cNvSpPr/>
          <p:nvPr/>
        </p:nvSpPr>
        <p:spPr>
          <a:xfrm>
            <a:off x="6578404" y="3376415"/>
            <a:ext cx="1193995" cy="7209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ANN algorithm</a:t>
            </a:r>
            <a:endParaRPr lang="en-US" sz="1200">
              <a:effectLst/>
              <a:latin typeface="Times New Roman" panose="02020603050405020304" pitchFamily="18" charset="0"/>
              <a:ea typeface="Times New Roman" panose="02020603050405020304" pitchFamily="18" charset="0"/>
            </a:endParaRPr>
          </a:p>
        </p:txBody>
      </p:sp>
      <p:sp>
        <p:nvSpPr>
          <p:cNvPr id="9" name="Text Box 62">
            <a:extLst>
              <a:ext uri="{FF2B5EF4-FFF2-40B4-BE49-F238E27FC236}">
                <a16:creationId xmlns:a16="http://schemas.microsoft.com/office/drawing/2014/main" xmlns="" id="{5174610B-B800-4375-ACF8-8D0E169EF978}"/>
              </a:ext>
            </a:extLst>
          </p:cNvPr>
          <p:cNvSpPr txBox="1"/>
          <p:nvPr/>
        </p:nvSpPr>
        <p:spPr>
          <a:xfrm>
            <a:off x="6575472" y="3372857"/>
            <a:ext cx="1191064" cy="266028"/>
          </a:xfrm>
          <a:prstGeom prst="rect">
            <a:avLst/>
          </a:prstGeom>
          <a:solidFill>
            <a:schemeClr val="lt1"/>
          </a:solidFill>
          <a:ln w="31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ML</a:t>
            </a:r>
            <a:endParaRPr lang="en-US" sz="12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xmlns="" id="{5B628075-E522-4B09-9530-FBCC6E259825}"/>
              </a:ext>
            </a:extLst>
          </p:cNvPr>
          <p:cNvSpPr/>
          <p:nvPr/>
        </p:nvSpPr>
        <p:spPr>
          <a:xfrm>
            <a:off x="3961815" y="3376415"/>
            <a:ext cx="1193996" cy="7209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Training and  testing.</a:t>
            </a:r>
            <a:endParaRPr lang="en-US" sz="1200" dirty="0">
              <a:effectLst/>
              <a:latin typeface="Times New Roman" panose="02020603050405020304" pitchFamily="18" charset="0"/>
              <a:ea typeface="Times New Roman" panose="02020603050405020304" pitchFamily="18" charset="0"/>
            </a:endParaRPr>
          </a:p>
        </p:txBody>
      </p:sp>
      <p:sp>
        <p:nvSpPr>
          <p:cNvPr id="11" name="Text Box 62">
            <a:extLst>
              <a:ext uri="{FF2B5EF4-FFF2-40B4-BE49-F238E27FC236}">
                <a16:creationId xmlns:a16="http://schemas.microsoft.com/office/drawing/2014/main" xmlns="" id="{E6762B2B-1E91-4747-9C19-17C0C333913B}"/>
              </a:ext>
            </a:extLst>
          </p:cNvPr>
          <p:cNvSpPr txBox="1"/>
          <p:nvPr/>
        </p:nvSpPr>
        <p:spPr>
          <a:xfrm>
            <a:off x="3964747" y="3369471"/>
            <a:ext cx="1191064" cy="241909"/>
          </a:xfrm>
          <a:prstGeom prst="rect">
            <a:avLst/>
          </a:prstGeom>
          <a:solidFill>
            <a:schemeClr val="lt1"/>
          </a:solidFill>
          <a:ln w="31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ML</a:t>
            </a:r>
            <a:endParaRPr lang="en-US" sz="1200" dirty="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xmlns="" id="{EFEA5202-23D6-412F-A6B1-17A29070CC78}"/>
              </a:ext>
            </a:extLst>
          </p:cNvPr>
          <p:cNvSpPr/>
          <p:nvPr/>
        </p:nvSpPr>
        <p:spPr>
          <a:xfrm>
            <a:off x="3974125" y="4503350"/>
            <a:ext cx="1181686" cy="8086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To visualize the</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Trained dataset</a:t>
            </a:r>
            <a:endParaRPr lang="en-US" sz="1200">
              <a:effectLst/>
              <a:latin typeface="Times New Roman" panose="02020603050405020304" pitchFamily="18" charset="0"/>
              <a:ea typeface="Times New Roman" panose="02020603050405020304" pitchFamily="18" charset="0"/>
            </a:endParaRPr>
          </a:p>
        </p:txBody>
      </p:sp>
      <p:sp>
        <p:nvSpPr>
          <p:cNvPr id="13" name="Text Box 62">
            <a:extLst>
              <a:ext uri="{FF2B5EF4-FFF2-40B4-BE49-F238E27FC236}">
                <a16:creationId xmlns:a16="http://schemas.microsoft.com/office/drawing/2014/main" xmlns="" id="{5FAAB22C-94A2-4532-99DE-E4ABB4156F68}"/>
              </a:ext>
            </a:extLst>
          </p:cNvPr>
          <p:cNvSpPr txBox="1"/>
          <p:nvPr/>
        </p:nvSpPr>
        <p:spPr>
          <a:xfrm>
            <a:off x="3974125" y="4503351"/>
            <a:ext cx="1166444" cy="235704"/>
          </a:xfrm>
          <a:prstGeom prst="rect">
            <a:avLst/>
          </a:prstGeom>
          <a:solidFill>
            <a:schemeClr val="lt1"/>
          </a:solidFill>
          <a:ln w="31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Visualization</a:t>
            </a:r>
          </a:p>
        </p:txBody>
      </p:sp>
      <p:sp>
        <p:nvSpPr>
          <p:cNvPr id="14" name="Rectangle 13">
            <a:extLst>
              <a:ext uri="{FF2B5EF4-FFF2-40B4-BE49-F238E27FC236}">
                <a16:creationId xmlns:a16="http://schemas.microsoft.com/office/drawing/2014/main" xmlns="" id="{797A413C-37ED-4E09-B531-2F3204BA719D}"/>
              </a:ext>
            </a:extLst>
          </p:cNvPr>
          <p:cNvSpPr/>
          <p:nvPr/>
        </p:nvSpPr>
        <p:spPr>
          <a:xfrm>
            <a:off x="3977056" y="5674191"/>
            <a:ext cx="1175236" cy="8086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Calculations ,</a:t>
            </a:r>
          </a:p>
          <a:p>
            <a:pPr marL="0" marR="0" algn="ctr">
              <a:spcBef>
                <a:spcPts val="0"/>
              </a:spcBef>
              <a:spcAft>
                <a:spcPts val="0"/>
              </a:spcAft>
            </a:pPr>
            <a:r>
              <a:rPr lang="en-US" sz="1200" dirty="0">
                <a:solidFill>
                  <a:schemeClr val="tx1"/>
                </a:solidFill>
                <a:latin typeface="Times New Roman" panose="02020603050405020304" pitchFamily="18" charset="0"/>
                <a:ea typeface="Times New Roman" panose="02020603050405020304" pitchFamily="18" charset="0"/>
              </a:rPr>
              <a:t>Prediction</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15" name="Text Box 62">
            <a:extLst>
              <a:ext uri="{FF2B5EF4-FFF2-40B4-BE49-F238E27FC236}">
                <a16:creationId xmlns:a16="http://schemas.microsoft.com/office/drawing/2014/main" xmlns="" id="{295F2DB0-0A0A-4DA9-959A-67A24DB1B343}"/>
              </a:ext>
            </a:extLst>
          </p:cNvPr>
          <p:cNvSpPr txBox="1"/>
          <p:nvPr/>
        </p:nvSpPr>
        <p:spPr>
          <a:xfrm>
            <a:off x="3974125" y="5674191"/>
            <a:ext cx="1181686" cy="251824"/>
          </a:xfrm>
          <a:prstGeom prst="rect">
            <a:avLst/>
          </a:prstGeom>
          <a:solidFill>
            <a:schemeClr val="lt1"/>
          </a:solidFill>
          <a:ln w="31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Results</a:t>
            </a:r>
          </a:p>
        </p:txBody>
      </p:sp>
      <p:cxnSp>
        <p:nvCxnSpPr>
          <p:cNvPr id="17" name="Straight Arrow Connector 16">
            <a:extLst>
              <a:ext uri="{FF2B5EF4-FFF2-40B4-BE49-F238E27FC236}">
                <a16:creationId xmlns:a16="http://schemas.microsoft.com/office/drawing/2014/main" xmlns="" id="{02F6CE81-3E65-4C48-A313-79AE0A43E03C}"/>
              </a:ext>
            </a:extLst>
          </p:cNvPr>
          <p:cNvCxnSpPr>
            <a:stCxn id="6" idx="2"/>
            <a:endCxn id="9" idx="0"/>
          </p:cNvCxnSpPr>
          <p:nvPr/>
        </p:nvCxnSpPr>
        <p:spPr>
          <a:xfrm flipH="1">
            <a:off x="7171004" y="3026233"/>
            <a:ext cx="4399" cy="346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CF6F1E8F-326E-46B8-B3BA-0CB11F6B4740}"/>
              </a:ext>
            </a:extLst>
          </p:cNvPr>
          <p:cNvCxnSpPr>
            <a:stCxn id="8" idx="1"/>
            <a:endCxn id="10" idx="3"/>
          </p:cNvCxnSpPr>
          <p:nvPr/>
        </p:nvCxnSpPr>
        <p:spPr>
          <a:xfrm flipH="1">
            <a:off x="5155811" y="3736900"/>
            <a:ext cx="1422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xmlns="" id="{413B6FAA-23AA-40A0-8BA1-2BAA421954F3}"/>
              </a:ext>
            </a:extLst>
          </p:cNvPr>
          <p:cNvCxnSpPr>
            <a:cxnSpLocks/>
            <a:stCxn id="10" idx="2"/>
            <a:endCxn id="13" idx="0"/>
          </p:cNvCxnSpPr>
          <p:nvPr/>
        </p:nvCxnSpPr>
        <p:spPr>
          <a:xfrm flipH="1">
            <a:off x="4557347" y="4097385"/>
            <a:ext cx="1466" cy="405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C694F5BF-E080-4CDE-B581-464F0C36987A}"/>
              </a:ext>
            </a:extLst>
          </p:cNvPr>
          <p:cNvCxnSpPr>
            <a:cxnSpLocks/>
            <a:stCxn id="12" idx="2"/>
            <a:endCxn id="15" idx="0"/>
          </p:cNvCxnSpPr>
          <p:nvPr/>
        </p:nvCxnSpPr>
        <p:spPr>
          <a:xfrm>
            <a:off x="4564968" y="5312018"/>
            <a:ext cx="0" cy="36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5170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65C18-E17E-4310-B474-8ACADE65DAAC}"/>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xmlns="" id="{EB64C0FE-EDC0-4D37-8AB9-235E018F0FC0}"/>
              </a:ext>
            </a:extLst>
          </p:cNvPr>
          <p:cNvSpPr>
            <a:spLocks noGrp="1"/>
          </p:cNvSpPr>
          <p:nvPr>
            <p:ph idx="1"/>
          </p:nvPr>
        </p:nvSpPr>
        <p:spPr>
          <a:xfrm>
            <a:off x="911469" y="1835700"/>
            <a:ext cx="10515600" cy="4351338"/>
          </a:xfrm>
        </p:spPr>
        <p:txBody>
          <a:bodyPr/>
          <a:lstStyle/>
          <a:p>
            <a:r>
              <a:rPr lang="en-US" dirty="0"/>
              <a:t>DFD Diagram :</a:t>
            </a:r>
          </a:p>
        </p:txBody>
      </p:sp>
      <p:sp>
        <p:nvSpPr>
          <p:cNvPr id="4" name="Footer Placeholder 3">
            <a:extLst>
              <a:ext uri="{FF2B5EF4-FFF2-40B4-BE49-F238E27FC236}">
                <a16:creationId xmlns:a16="http://schemas.microsoft.com/office/drawing/2014/main" xmlns="" id="{892359BD-6732-48BD-93A4-53E23FCA8C86}"/>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D671414A-C142-4E3E-B816-845FFB8CDBF5}"/>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6" name="Rectangle 5">
            <a:extLst>
              <a:ext uri="{FF2B5EF4-FFF2-40B4-BE49-F238E27FC236}">
                <a16:creationId xmlns:a16="http://schemas.microsoft.com/office/drawing/2014/main" xmlns="" id="{82A58B10-6C7F-464A-A68C-F860E53DF2CB}"/>
              </a:ext>
            </a:extLst>
          </p:cNvPr>
          <p:cNvSpPr/>
          <p:nvPr/>
        </p:nvSpPr>
        <p:spPr>
          <a:xfrm>
            <a:off x="2831122" y="3261945"/>
            <a:ext cx="1207478" cy="77372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User</a:t>
            </a:r>
          </a:p>
        </p:txBody>
      </p:sp>
      <p:sp>
        <p:nvSpPr>
          <p:cNvPr id="7" name="Rectangle 6">
            <a:extLst>
              <a:ext uri="{FF2B5EF4-FFF2-40B4-BE49-F238E27FC236}">
                <a16:creationId xmlns:a16="http://schemas.microsoft.com/office/drawing/2014/main" xmlns="" id="{D78A517A-9CAC-4D80-B7D3-1738001E50F5}"/>
              </a:ext>
            </a:extLst>
          </p:cNvPr>
          <p:cNvSpPr/>
          <p:nvPr/>
        </p:nvSpPr>
        <p:spPr>
          <a:xfrm>
            <a:off x="7092461" y="3261945"/>
            <a:ext cx="1207478" cy="77372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Analyst</a:t>
            </a:r>
          </a:p>
        </p:txBody>
      </p:sp>
      <p:sp>
        <p:nvSpPr>
          <p:cNvPr id="8" name="Oval 7">
            <a:extLst>
              <a:ext uri="{FF2B5EF4-FFF2-40B4-BE49-F238E27FC236}">
                <a16:creationId xmlns:a16="http://schemas.microsoft.com/office/drawing/2014/main" xmlns="" id="{4107F96E-4CB5-4271-BE31-BB9B51E6E3F0}"/>
              </a:ext>
            </a:extLst>
          </p:cNvPr>
          <p:cNvSpPr/>
          <p:nvPr/>
        </p:nvSpPr>
        <p:spPr>
          <a:xfrm>
            <a:off x="4920759" y="3148231"/>
            <a:ext cx="1394460" cy="100115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Predicting System</a:t>
            </a:r>
          </a:p>
        </p:txBody>
      </p:sp>
      <p:sp>
        <p:nvSpPr>
          <p:cNvPr id="10" name="Rectangle 9">
            <a:extLst>
              <a:ext uri="{FF2B5EF4-FFF2-40B4-BE49-F238E27FC236}">
                <a16:creationId xmlns:a16="http://schemas.microsoft.com/office/drawing/2014/main" xmlns="" id="{E10F82F2-F497-4A07-B3A2-96648624A828}"/>
              </a:ext>
            </a:extLst>
          </p:cNvPr>
          <p:cNvSpPr/>
          <p:nvPr/>
        </p:nvSpPr>
        <p:spPr>
          <a:xfrm>
            <a:off x="4961791" y="4996960"/>
            <a:ext cx="1207478" cy="77372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a:latin typeface="Times New Roman" panose="02020603050405020304" pitchFamily="18" charset="0"/>
                <a:ea typeface="Times New Roman" panose="02020603050405020304" pitchFamily="18" charset="0"/>
              </a:rPr>
              <a:t>Employee</a:t>
            </a:r>
            <a:endParaRPr lang="en-US" sz="1200" dirty="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F7F83285-EE36-4030-AE32-3B03DCE64D2F}"/>
              </a:ext>
            </a:extLst>
          </p:cNvPr>
          <p:cNvCxnSpPr>
            <a:cxnSpLocks/>
          </p:cNvCxnSpPr>
          <p:nvPr/>
        </p:nvCxnSpPr>
        <p:spPr>
          <a:xfrm>
            <a:off x="4038600" y="3490546"/>
            <a:ext cx="923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E83BEE4E-1E26-4253-839B-2F690E4E99D3}"/>
              </a:ext>
            </a:extLst>
          </p:cNvPr>
          <p:cNvCxnSpPr/>
          <p:nvPr/>
        </p:nvCxnSpPr>
        <p:spPr>
          <a:xfrm flipH="1">
            <a:off x="4038600" y="3807069"/>
            <a:ext cx="923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F63331FE-1157-486C-BABD-2D8194A7A4B1}"/>
              </a:ext>
            </a:extLst>
          </p:cNvPr>
          <p:cNvCxnSpPr/>
          <p:nvPr/>
        </p:nvCxnSpPr>
        <p:spPr>
          <a:xfrm flipH="1">
            <a:off x="6251331" y="3798277"/>
            <a:ext cx="8411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047783A9-746D-4E4E-9CF5-0BC46D9A2C51}"/>
              </a:ext>
            </a:extLst>
          </p:cNvPr>
          <p:cNvCxnSpPr/>
          <p:nvPr/>
        </p:nvCxnSpPr>
        <p:spPr>
          <a:xfrm>
            <a:off x="6251331" y="3490546"/>
            <a:ext cx="8411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xmlns="" id="{20272979-7772-46E4-8660-37D8C3953CA6}"/>
              </a:ext>
            </a:extLst>
          </p:cNvPr>
          <p:cNvCxnSpPr/>
          <p:nvPr/>
        </p:nvCxnSpPr>
        <p:spPr>
          <a:xfrm>
            <a:off x="5416062" y="4149382"/>
            <a:ext cx="0" cy="84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xmlns="" id="{B70DAF3B-9462-4AE8-9539-849C4B9FD81A}"/>
              </a:ext>
            </a:extLst>
          </p:cNvPr>
          <p:cNvCxnSpPr/>
          <p:nvPr/>
        </p:nvCxnSpPr>
        <p:spPr>
          <a:xfrm flipV="1">
            <a:off x="5732585" y="4149382"/>
            <a:ext cx="0" cy="84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4738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2E95-456D-468B-9D40-D57E0C100337}"/>
              </a:ext>
            </a:extLst>
          </p:cNvPr>
          <p:cNvSpPr>
            <a:spLocks noGrp="1"/>
          </p:cNvSpPr>
          <p:nvPr>
            <p:ph type="title"/>
          </p:nvPr>
        </p:nvSpPr>
        <p:spPr>
          <a:xfrm>
            <a:off x="838200" y="365125"/>
            <a:ext cx="10515600" cy="1132193"/>
          </a:xfrm>
        </p:spPr>
        <p:txBody>
          <a:bodyPr/>
          <a:lstStyle/>
          <a:p>
            <a:r>
              <a:rPr lang="en-US" dirty="0"/>
              <a:t>System Design:</a:t>
            </a:r>
          </a:p>
        </p:txBody>
      </p:sp>
      <p:sp>
        <p:nvSpPr>
          <p:cNvPr id="3" name="Content Placeholder 2">
            <a:extLst>
              <a:ext uri="{FF2B5EF4-FFF2-40B4-BE49-F238E27FC236}">
                <a16:creationId xmlns:a16="http://schemas.microsoft.com/office/drawing/2014/main" xmlns="" id="{363D638D-75D2-4539-B27B-EE8CBF36016D}"/>
              </a:ext>
            </a:extLst>
          </p:cNvPr>
          <p:cNvSpPr>
            <a:spLocks noGrp="1"/>
          </p:cNvSpPr>
          <p:nvPr>
            <p:ph idx="1"/>
          </p:nvPr>
        </p:nvSpPr>
        <p:spPr>
          <a:xfrm>
            <a:off x="838200" y="1615220"/>
            <a:ext cx="10515600" cy="4561743"/>
          </a:xfrm>
        </p:spPr>
        <p:txBody>
          <a:bodyPr/>
          <a:lstStyle/>
          <a:p>
            <a:r>
              <a:rPr lang="en-US" dirty="0"/>
              <a:t>Activity Diagram</a:t>
            </a:r>
          </a:p>
          <a:p>
            <a:endParaRPr lang="en-US" dirty="0"/>
          </a:p>
        </p:txBody>
      </p:sp>
      <p:sp>
        <p:nvSpPr>
          <p:cNvPr id="4" name="Footer Placeholder 3">
            <a:extLst>
              <a:ext uri="{FF2B5EF4-FFF2-40B4-BE49-F238E27FC236}">
                <a16:creationId xmlns:a16="http://schemas.microsoft.com/office/drawing/2014/main" xmlns="" id="{1D68557C-5EFA-4ACB-8615-ECC9DE63C469}"/>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AF39601A-F5CB-4AAA-9A07-E8ABA05C4754}"/>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6" name="Flowchart: Magnetic Disk 5">
            <a:extLst>
              <a:ext uri="{FF2B5EF4-FFF2-40B4-BE49-F238E27FC236}">
                <a16:creationId xmlns:a16="http://schemas.microsoft.com/office/drawing/2014/main" xmlns="" id="{2BE19039-0DF5-4762-A3A8-C44B7A193E2D}"/>
              </a:ext>
            </a:extLst>
          </p:cNvPr>
          <p:cNvSpPr/>
          <p:nvPr/>
        </p:nvSpPr>
        <p:spPr>
          <a:xfrm>
            <a:off x="3666390" y="1735322"/>
            <a:ext cx="1116623" cy="67700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Coordinate database</a:t>
            </a:r>
          </a:p>
        </p:txBody>
      </p:sp>
      <p:sp>
        <p:nvSpPr>
          <p:cNvPr id="7" name="Flowchart: Magnetic Disk 6">
            <a:extLst>
              <a:ext uri="{FF2B5EF4-FFF2-40B4-BE49-F238E27FC236}">
                <a16:creationId xmlns:a16="http://schemas.microsoft.com/office/drawing/2014/main" xmlns="" id="{FCDC4BB5-B4A8-4779-9547-46D0425BF0E3}"/>
              </a:ext>
            </a:extLst>
          </p:cNvPr>
          <p:cNvSpPr/>
          <p:nvPr/>
        </p:nvSpPr>
        <p:spPr>
          <a:xfrm>
            <a:off x="3666390" y="3511489"/>
            <a:ext cx="1116623" cy="67700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Date </a:t>
            </a:r>
            <a:r>
              <a:rPr lang="en-US" sz="1200" dirty="0" smtClean="0">
                <a:solidFill>
                  <a:schemeClr val="tx1"/>
                </a:solidFill>
              </a:rPr>
              <a:t>database</a:t>
            </a:r>
            <a:endParaRPr lang="en-US" sz="1200" dirty="0">
              <a:solidFill>
                <a:schemeClr val="tx1"/>
              </a:solidFill>
            </a:endParaRPr>
          </a:p>
        </p:txBody>
      </p:sp>
      <p:sp>
        <p:nvSpPr>
          <p:cNvPr id="8" name="Flowchart: Magnetic Disk 7">
            <a:extLst>
              <a:ext uri="{FF2B5EF4-FFF2-40B4-BE49-F238E27FC236}">
                <a16:creationId xmlns:a16="http://schemas.microsoft.com/office/drawing/2014/main" xmlns="" id="{BB80BFFC-AEED-4B8D-A52C-24A5B3DCBAB5}"/>
              </a:ext>
            </a:extLst>
          </p:cNvPr>
          <p:cNvSpPr/>
          <p:nvPr/>
        </p:nvSpPr>
        <p:spPr>
          <a:xfrm>
            <a:off x="3666391" y="2583108"/>
            <a:ext cx="1116623" cy="67700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Depth database</a:t>
            </a:r>
          </a:p>
        </p:txBody>
      </p:sp>
      <p:sp>
        <p:nvSpPr>
          <p:cNvPr id="15" name="Rectangle 14">
            <a:extLst>
              <a:ext uri="{FF2B5EF4-FFF2-40B4-BE49-F238E27FC236}">
                <a16:creationId xmlns:a16="http://schemas.microsoft.com/office/drawing/2014/main" xmlns="" id="{52510DC4-A1BE-496F-956E-736D12DB9DCE}"/>
              </a:ext>
            </a:extLst>
          </p:cNvPr>
          <p:cNvSpPr/>
          <p:nvPr/>
        </p:nvSpPr>
        <p:spPr>
          <a:xfrm>
            <a:off x="7482254" y="2079869"/>
            <a:ext cx="1128346" cy="290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data</a:t>
            </a:r>
          </a:p>
        </p:txBody>
      </p:sp>
      <p:sp>
        <p:nvSpPr>
          <p:cNvPr id="17" name="Rectangle 16">
            <a:extLst>
              <a:ext uri="{FF2B5EF4-FFF2-40B4-BE49-F238E27FC236}">
                <a16:creationId xmlns:a16="http://schemas.microsoft.com/office/drawing/2014/main" xmlns="" id="{81D56743-A92E-45CF-B506-958D38F46B6B}"/>
              </a:ext>
            </a:extLst>
          </p:cNvPr>
          <p:cNvSpPr/>
          <p:nvPr/>
        </p:nvSpPr>
        <p:spPr>
          <a:xfrm>
            <a:off x="7482254" y="1620410"/>
            <a:ext cx="1128346" cy="290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Start</a:t>
            </a:r>
          </a:p>
        </p:txBody>
      </p:sp>
      <p:sp>
        <p:nvSpPr>
          <p:cNvPr id="18" name="Rectangle 17">
            <a:extLst>
              <a:ext uri="{FF2B5EF4-FFF2-40B4-BE49-F238E27FC236}">
                <a16:creationId xmlns:a16="http://schemas.microsoft.com/office/drawing/2014/main" xmlns="" id="{9F2921E3-8317-47AF-81F2-3F86B426A3BB}"/>
              </a:ext>
            </a:extLst>
          </p:cNvPr>
          <p:cNvSpPr/>
          <p:nvPr/>
        </p:nvSpPr>
        <p:spPr>
          <a:xfrm>
            <a:off x="7482254" y="5653515"/>
            <a:ext cx="1128346" cy="290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End</a:t>
            </a:r>
          </a:p>
        </p:txBody>
      </p:sp>
      <p:sp>
        <p:nvSpPr>
          <p:cNvPr id="19" name="Rectangle 18">
            <a:extLst>
              <a:ext uri="{FF2B5EF4-FFF2-40B4-BE49-F238E27FC236}">
                <a16:creationId xmlns:a16="http://schemas.microsoft.com/office/drawing/2014/main" xmlns="" id="{B69510A1-6D7F-4534-A806-9185127FC2EA}"/>
              </a:ext>
            </a:extLst>
          </p:cNvPr>
          <p:cNvSpPr/>
          <p:nvPr/>
        </p:nvSpPr>
        <p:spPr>
          <a:xfrm>
            <a:off x="7482254" y="5242780"/>
            <a:ext cx="1128346" cy="290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Generate</a:t>
            </a:r>
          </a:p>
        </p:txBody>
      </p:sp>
      <p:sp>
        <p:nvSpPr>
          <p:cNvPr id="20" name="Rectangle 19">
            <a:extLst>
              <a:ext uri="{FF2B5EF4-FFF2-40B4-BE49-F238E27FC236}">
                <a16:creationId xmlns:a16="http://schemas.microsoft.com/office/drawing/2014/main" xmlns="" id="{00D18181-7F08-4464-A788-E3275E97080B}"/>
              </a:ext>
            </a:extLst>
          </p:cNvPr>
          <p:cNvSpPr/>
          <p:nvPr/>
        </p:nvSpPr>
        <p:spPr>
          <a:xfrm>
            <a:off x="7494342" y="4416302"/>
            <a:ext cx="1128346" cy="290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Visualizing</a:t>
            </a:r>
          </a:p>
        </p:txBody>
      </p:sp>
      <p:sp>
        <p:nvSpPr>
          <p:cNvPr id="21" name="Rectangle 20">
            <a:extLst>
              <a:ext uri="{FF2B5EF4-FFF2-40B4-BE49-F238E27FC236}">
                <a16:creationId xmlns:a16="http://schemas.microsoft.com/office/drawing/2014/main" xmlns="" id="{FE3C399C-3982-45B9-8BBF-8110AC19147A}"/>
              </a:ext>
            </a:extLst>
          </p:cNvPr>
          <p:cNvSpPr/>
          <p:nvPr/>
        </p:nvSpPr>
        <p:spPr>
          <a:xfrm>
            <a:off x="7482254" y="4829541"/>
            <a:ext cx="1128346" cy="290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calculate</a:t>
            </a:r>
          </a:p>
        </p:txBody>
      </p:sp>
      <p:sp>
        <p:nvSpPr>
          <p:cNvPr id="23" name="Flowchart: Decision 22">
            <a:extLst>
              <a:ext uri="{FF2B5EF4-FFF2-40B4-BE49-F238E27FC236}">
                <a16:creationId xmlns:a16="http://schemas.microsoft.com/office/drawing/2014/main" xmlns="" id="{49BBB813-81A4-4F1A-AA4A-1040643F6945}"/>
              </a:ext>
            </a:extLst>
          </p:cNvPr>
          <p:cNvSpPr/>
          <p:nvPr/>
        </p:nvSpPr>
        <p:spPr>
          <a:xfrm>
            <a:off x="7324724" y="2504953"/>
            <a:ext cx="1467584" cy="79741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Analyze</a:t>
            </a:r>
            <a:endParaRPr lang="en-US" sz="1200" dirty="0">
              <a:solidFill>
                <a:schemeClr val="tx1"/>
              </a:solidFill>
            </a:endParaRPr>
          </a:p>
        </p:txBody>
      </p:sp>
      <p:sp>
        <p:nvSpPr>
          <p:cNvPr id="24" name="Flowchart: Decision 23">
            <a:extLst>
              <a:ext uri="{FF2B5EF4-FFF2-40B4-BE49-F238E27FC236}">
                <a16:creationId xmlns:a16="http://schemas.microsoft.com/office/drawing/2014/main" xmlns="" id="{0413D5EB-7AF5-4F10-BC28-4354C37C76AF}"/>
              </a:ext>
            </a:extLst>
          </p:cNvPr>
          <p:cNvSpPr/>
          <p:nvPr/>
        </p:nvSpPr>
        <p:spPr>
          <a:xfrm>
            <a:off x="7324724" y="3514237"/>
            <a:ext cx="1467583" cy="79741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predict</a:t>
            </a:r>
          </a:p>
        </p:txBody>
      </p:sp>
      <p:cxnSp>
        <p:nvCxnSpPr>
          <p:cNvPr id="29" name="Straight Arrow Connector 28">
            <a:extLst>
              <a:ext uri="{FF2B5EF4-FFF2-40B4-BE49-F238E27FC236}">
                <a16:creationId xmlns:a16="http://schemas.microsoft.com/office/drawing/2014/main" xmlns="" id="{B20B6046-E027-43F3-A250-1B468FADD840}"/>
              </a:ext>
            </a:extLst>
          </p:cNvPr>
          <p:cNvCxnSpPr>
            <a:cxnSpLocks/>
            <a:stCxn id="8" idx="4"/>
            <a:endCxn id="23" idx="1"/>
          </p:cNvCxnSpPr>
          <p:nvPr/>
        </p:nvCxnSpPr>
        <p:spPr>
          <a:xfrm flipV="1">
            <a:off x="4783014" y="2903660"/>
            <a:ext cx="2541710" cy="17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FDBE87BC-725D-4E2F-8954-053A288DE61B}"/>
              </a:ext>
            </a:extLst>
          </p:cNvPr>
          <p:cNvCxnSpPr>
            <a:stCxn id="6" idx="4"/>
          </p:cNvCxnSpPr>
          <p:nvPr/>
        </p:nvCxnSpPr>
        <p:spPr>
          <a:xfrm>
            <a:off x="4783013" y="2073826"/>
            <a:ext cx="896818" cy="84778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xmlns="" id="{42F5B4B8-0878-48AD-8327-927F1631400D}"/>
              </a:ext>
            </a:extLst>
          </p:cNvPr>
          <p:cNvCxnSpPr>
            <a:stCxn id="7" idx="4"/>
          </p:cNvCxnSpPr>
          <p:nvPr/>
        </p:nvCxnSpPr>
        <p:spPr>
          <a:xfrm flipV="1">
            <a:off x="4783013" y="2921611"/>
            <a:ext cx="896818" cy="92838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DC5DED3D-9871-4F2C-8923-ADC6674C7601}"/>
              </a:ext>
            </a:extLst>
          </p:cNvPr>
          <p:cNvCxnSpPr>
            <a:stCxn id="17" idx="2"/>
            <a:endCxn id="15" idx="0"/>
          </p:cNvCxnSpPr>
          <p:nvPr/>
        </p:nvCxnSpPr>
        <p:spPr>
          <a:xfrm>
            <a:off x="8046427" y="1910557"/>
            <a:ext cx="0" cy="169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70CAFAFC-0188-4D45-ABC4-48083F7B2765}"/>
              </a:ext>
            </a:extLst>
          </p:cNvPr>
          <p:cNvCxnSpPr>
            <a:cxnSpLocks/>
            <a:stCxn id="15" idx="2"/>
            <a:endCxn id="23" idx="0"/>
          </p:cNvCxnSpPr>
          <p:nvPr/>
        </p:nvCxnSpPr>
        <p:spPr>
          <a:xfrm>
            <a:off x="8046427" y="2370016"/>
            <a:ext cx="12089" cy="134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xmlns="" id="{8F765EF8-635C-4564-80DB-ED52DC4C4B50}"/>
              </a:ext>
            </a:extLst>
          </p:cNvPr>
          <p:cNvCxnSpPr>
            <a:stCxn id="23" idx="2"/>
            <a:endCxn id="24" idx="0"/>
          </p:cNvCxnSpPr>
          <p:nvPr/>
        </p:nvCxnSpPr>
        <p:spPr>
          <a:xfrm>
            <a:off x="8058516" y="3302367"/>
            <a:ext cx="0" cy="21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324E664A-B1CE-451C-B2AB-2D35A34ADAAE}"/>
              </a:ext>
            </a:extLst>
          </p:cNvPr>
          <p:cNvCxnSpPr>
            <a:stCxn id="24" idx="2"/>
            <a:endCxn id="20" idx="0"/>
          </p:cNvCxnSpPr>
          <p:nvPr/>
        </p:nvCxnSpPr>
        <p:spPr>
          <a:xfrm flipH="1">
            <a:off x="8058515" y="4311651"/>
            <a:ext cx="1" cy="104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xmlns="" id="{CFF7FDE9-8A28-4195-9552-1F3AC92529ED}"/>
              </a:ext>
            </a:extLst>
          </p:cNvPr>
          <p:cNvCxnSpPr>
            <a:stCxn id="20" idx="2"/>
            <a:endCxn id="21" idx="0"/>
          </p:cNvCxnSpPr>
          <p:nvPr/>
        </p:nvCxnSpPr>
        <p:spPr>
          <a:xfrm flipH="1">
            <a:off x="8046427" y="4706449"/>
            <a:ext cx="12088" cy="123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xmlns="" id="{7DA5A12A-5B51-4D6D-820D-9261DD660F44}"/>
              </a:ext>
            </a:extLst>
          </p:cNvPr>
          <p:cNvCxnSpPr>
            <a:stCxn id="21" idx="2"/>
            <a:endCxn id="19" idx="0"/>
          </p:cNvCxnSpPr>
          <p:nvPr/>
        </p:nvCxnSpPr>
        <p:spPr>
          <a:xfrm>
            <a:off x="8046427" y="5119688"/>
            <a:ext cx="0" cy="123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xmlns="" id="{AB912D8D-D37A-4D52-83A7-3432CEB748A9}"/>
              </a:ext>
            </a:extLst>
          </p:cNvPr>
          <p:cNvCxnSpPr>
            <a:stCxn id="19" idx="2"/>
            <a:endCxn id="18" idx="0"/>
          </p:cNvCxnSpPr>
          <p:nvPr/>
        </p:nvCxnSpPr>
        <p:spPr>
          <a:xfrm>
            <a:off x="8046427" y="5532927"/>
            <a:ext cx="0" cy="120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5523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p:txBody>
          <a:bodyPr/>
          <a:lstStyle/>
          <a:p>
            <a:r>
              <a:rPr lang="en-IN" dirty="0"/>
              <a:t>Firstly, data is collected and sorted for relevancy from various sources. </a:t>
            </a:r>
          </a:p>
          <a:p>
            <a:r>
              <a:rPr lang="en-IN" dirty="0"/>
              <a:t>Then analysis is carried out on the collected data by understanding their attributes values, reducing errors by replacing null values, selecting specific features for taking input and output for earthquake prediction and finally we calculated statistical measure of each attributes.</a:t>
            </a:r>
            <a:endParaRPr lang="en-US" dirty="0"/>
          </a:p>
          <a:p>
            <a:pPr marL="0" indent="0">
              <a:buNone/>
            </a:pPr>
            <a:r>
              <a:rPr lang="en-US" dirty="0"/>
              <a:t> </a:t>
            </a:r>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921251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F80E8-8253-4AAC-BBC8-1C36AE0BD37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xmlns="" id="{DF3EFC0C-1944-425E-B238-81B9BC72F355}"/>
              </a:ext>
            </a:extLst>
          </p:cNvPr>
          <p:cNvSpPr>
            <a:spLocks noGrp="1"/>
          </p:cNvSpPr>
          <p:nvPr>
            <p:ph idx="1"/>
          </p:nvPr>
        </p:nvSpPr>
        <p:spPr/>
        <p:txBody>
          <a:bodyPr/>
          <a:lstStyle/>
          <a:p>
            <a:r>
              <a:rPr lang="en-IN" dirty="0"/>
              <a:t>Secondly prediction is carried out on sorted dataset, here the obtained data is initially separated into training and testing purpose.</a:t>
            </a:r>
          </a:p>
          <a:p>
            <a:r>
              <a:rPr lang="en-IN" dirty="0"/>
              <a:t> A simple ANN is designed and a suitable algorithm yielding best accuracy is chosen to predict the magnitude value. </a:t>
            </a:r>
          </a:p>
          <a:p>
            <a:r>
              <a:rPr lang="en-IN" dirty="0"/>
              <a:t>At last the visualization of the calculated output with different attributes is to be carried out and illustrated in the graphical format.</a:t>
            </a:r>
            <a:endParaRPr lang="en-US" dirty="0"/>
          </a:p>
          <a:p>
            <a:pPr marL="0" indent="0">
              <a:buNone/>
            </a:pPr>
            <a:endParaRPr lang="en-US" dirty="0"/>
          </a:p>
        </p:txBody>
      </p:sp>
      <p:sp>
        <p:nvSpPr>
          <p:cNvPr id="4" name="Footer Placeholder 3">
            <a:extLst>
              <a:ext uri="{FF2B5EF4-FFF2-40B4-BE49-F238E27FC236}">
                <a16:creationId xmlns:a16="http://schemas.microsoft.com/office/drawing/2014/main" xmlns="" id="{184FA413-106E-4DBA-87C1-C7F998FB1435}"/>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260A7A67-8440-4D95-BD53-DEE25AAF419D}"/>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646902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185"/>
            <a:ext cx="10515600" cy="997560"/>
          </a:xfrm>
        </p:spPr>
        <p:txBody>
          <a:bodyPr>
            <a:normAutofit/>
          </a:bodyPr>
          <a:lstStyle/>
          <a:p>
            <a:r>
              <a:rPr lang="en-US" dirty="0"/>
              <a:t>Results:</a:t>
            </a:r>
          </a:p>
        </p:txBody>
      </p:sp>
      <p:sp>
        <p:nvSpPr>
          <p:cNvPr id="3" name="Content Placeholder 2"/>
          <p:cNvSpPr>
            <a:spLocks noGrp="1"/>
          </p:cNvSpPr>
          <p:nvPr>
            <p:ph idx="1"/>
          </p:nvPr>
        </p:nvSpPr>
        <p:spPr>
          <a:xfrm>
            <a:off x="814754" y="1445479"/>
            <a:ext cx="10515600" cy="4928943"/>
          </a:xfrm>
        </p:spPr>
        <p:txBody>
          <a:bodyPr/>
          <a:lstStyle/>
          <a:p>
            <a:pPr algn="just">
              <a:buFont typeface="Wingdings" panose="05000000000000000000" pitchFamily="2" charset="2"/>
              <a:buChar char="Ø"/>
            </a:pPr>
            <a:r>
              <a:rPr lang="en-US" dirty="0"/>
              <a:t>Analysis :</a:t>
            </a:r>
          </a:p>
          <a:p>
            <a:pPr algn="just"/>
            <a:r>
              <a:rPr lang="en-IN" dirty="0"/>
              <a:t>In this project, the factors are taken for data analysis are: Date, Time, Latitude, Longitude, Depth, </a:t>
            </a:r>
            <a:r>
              <a:rPr lang="en-IN" dirty="0" smtClean="0"/>
              <a:t>Depth Error, </a:t>
            </a:r>
            <a:r>
              <a:rPr lang="en-IN" dirty="0"/>
              <a:t>magnitude.</a:t>
            </a:r>
          </a:p>
          <a:p>
            <a:pPr algn="just"/>
            <a:r>
              <a:rPr lang="en-IN" dirty="0"/>
              <a:t>Figure: Information about significant dataset.</a:t>
            </a:r>
            <a:endParaRPr lang="en-US" dirty="0"/>
          </a:p>
          <a:p>
            <a:pPr algn="just"/>
            <a:endParaRPr lang="en-US" dirty="0"/>
          </a:p>
          <a:p>
            <a:pPr algn="just"/>
            <a:endParaRPr lang="en-IN"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28</a:t>
            </a:fld>
            <a:endParaRPr lang="en-US" dirty="0"/>
          </a:p>
        </p:txBody>
      </p:sp>
      <p:pic>
        <p:nvPicPr>
          <p:cNvPr id="6" name="Picture 5" descr="C:\Users\Harsh Patel\Desktop\Final Earthquake Project\Final Earthquake Project\1.Anaylsis\Part 1.jpg">
            <a:extLst>
              <a:ext uri="{FF2B5EF4-FFF2-40B4-BE49-F238E27FC236}">
                <a16:creationId xmlns:a16="http://schemas.microsoft.com/office/drawing/2014/main" xmlns="" id="{530D8032-31E2-42CB-9FF0-7D80812E8601}"/>
              </a:ext>
            </a:extLst>
          </p:cNvPr>
          <p:cNvPicPr/>
          <p:nvPr/>
        </p:nvPicPr>
        <p:blipFill rotWithShape="1">
          <a:blip r:embed="rId2">
            <a:extLst>
              <a:ext uri="{28A0092B-C50C-407E-A947-70E740481C1C}">
                <a14:useLocalDpi xmlns:a14="http://schemas.microsoft.com/office/drawing/2010/main" val="0"/>
              </a:ext>
            </a:extLst>
          </a:blip>
          <a:srcRect l="3709" t="13335" r="4164" b="11726"/>
          <a:stretch/>
        </p:blipFill>
        <p:spPr bwMode="auto">
          <a:xfrm>
            <a:off x="2759710" y="3244361"/>
            <a:ext cx="5393690" cy="29102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8695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EEB38-E231-4671-96E1-E17CDCB05610}"/>
              </a:ext>
            </a:extLst>
          </p:cNvPr>
          <p:cNvSpPr>
            <a:spLocks noGrp="1"/>
          </p:cNvSpPr>
          <p:nvPr>
            <p:ph type="title"/>
          </p:nvPr>
        </p:nvSpPr>
        <p:spPr>
          <a:xfrm>
            <a:off x="838200" y="365125"/>
            <a:ext cx="10515600" cy="1101725"/>
          </a:xfrm>
        </p:spPr>
        <p:txBody>
          <a:bodyPr>
            <a:normAutofit/>
          </a:bodyPr>
          <a:lstStyle/>
          <a:p>
            <a:r>
              <a:rPr lang="en-US" dirty="0"/>
              <a:t>Results :</a:t>
            </a:r>
          </a:p>
        </p:txBody>
      </p:sp>
      <p:sp>
        <p:nvSpPr>
          <p:cNvPr id="4" name="Footer Placeholder 3">
            <a:extLst>
              <a:ext uri="{FF2B5EF4-FFF2-40B4-BE49-F238E27FC236}">
                <a16:creationId xmlns:a16="http://schemas.microsoft.com/office/drawing/2014/main" xmlns="" id="{2180DBA5-12EC-4152-AA2C-52C3F679E4DE}"/>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36F93F6F-E15E-4BBE-8F5B-D4D5DB20F7C7}"/>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8" name="Content Placeholder 7">
            <a:extLst>
              <a:ext uri="{FF2B5EF4-FFF2-40B4-BE49-F238E27FC236}">
                <a16:creationId xmlns:a16="http://schemas.microsoft.com/office/drawing/2014/main" xmlns="" id="{77E60205-03CE-4829-BC9A-D2DA2D597F2D}"/>
              </a:ext>
            </a:extLst>
          </p:cNvPr>
          <p:cNvSpPr>
            <a:spLocks noGrp="1"/>
          </p:cNvSpPr>
          <p:nvPr>
            <p:ph idx="1"/>
          </p:nvPr>
        </p:nvSpPr>
        <p:spPr/>
        <p:txBody>
          <a:bodyPr/>
          <a:lstStyle/>
          <a:p>
            <a:r>
              <a:rPr lang="en-IN" dirty="0"/>
              <a:t>Here in above figure, the basic statistical measures are carried out. With the type of the attribute the mathematical measures such as the mean, the mode, the standard deviation, etc.</a:t>
            </a:r>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10" name="Picture 9" descr="C:\Users\Harsh Patel\Desktop\Final Earthquake Project\Final Earthquake Project\1.Anaylsis\Part 4.jpg">
            <a:extLst>
              <a:ext uri="{FF2B5EF4-FFF2-40B4-BE49-F238E27FC236}">
                <a16:creationId xmlns:a16="http://schemas.microsoft.com/office/drawing/2014/main" xmlns="" id="{A41E7428-3163-4099-ACEF-C734E7CA0201}"/>
              </a:ext>
            </a:extLst>
          </p:cNvPr>
          <p:cNvPicPr/>
          <p:nvPr/>
        </p:nvPicPr>
        <p:blipFill rotWithShape="1">
          <a:blip r:embed="rId2">
            <a:extLst>
              <a:ext uri="{28A0092B-C50C-407E-A947-70E740481C1C}">
                <a14:useLocalDpi xmlns:a14="http://schemas.microsoft.com/office/drawing/2010/main" val="0"/>
              </a:ext>
            </a:extLst>
          </a:blip>
          <a:srcRect l="4163" t="13621" r="4062" b="18722"/>
          <a:stretch/>
        </p:blipFill>
        <p:spPr bwMode="auto">
          <a:xfrm>
            <a:off x="2215661" y="3103686"/>
            <a:ext cx="7930661" cy="30732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7555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65031" y="1496946"/>
            <a:ext cx="10515600" cy="4351338"/>
          </a:xfrm>
        </p:spPr>
        <p:txBody>
          <a:bodyPr>
            <a:normAutofit/>
          </a:bodyPr>
          <a:lstStyle/>
          <a:p>
            <a:pPr marL="0" indent="0" algn="just">
              <a:buNone/>
            </a:pPr>
            <a:r>
              <a:rPr lang="en-IN" dirty="0"/>
              <a:t>Earthquake is the major problem in this world from all the disasters. The waves with high energy are able to demolish different types of infrastructures. To the upcoming problem from many years, data analytics is well developed with the help of different kinds of prediction techniques earthquake analysis is carried out. Our project takes the data from a specified region and can predict the magnitude of the earthquake and their locations. Our project can help the government/authorities to protect and minimize the loss of life and property.</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2883556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08026" cy="1325563"/>
          </a:xfrm>
        </p:spPr>
        <p:txBody>
          <a:bodyPr/>
          <a:lstStyle/>
          <a:p>
            <a:r>
              <a:rPr lang="en-US" dirty="0"/>
              <a:t>Results:</a:t>
            </a:r>
            <a:endParaRPr lang="en-IN" dirty="0"/>
          </a:p>
        </p:txBody>
      </p:sp>
      <p:sp>
        <p:nvSpPr>
          <p:cNvPr id="3" name="Content Placeholder 2"/>
          <p:cNvSpPr>
            <a:spLocks noGrp="1"/>
          </p:cNvSpPr>
          <p:nvPr>
            <p:ph idx="1"/>
          </p:nvPr>
        </p:nvSpPr>
        <p:spPr>
          <a:xfrm>
            <a:off x="3573768" y="4158367"/>
            <a:ext cx="15386980" cy="6239757"/>
          </a:xfrm>
        </p:spPr>
        <p:txBody>
          <a:bodyPr/>
          <a:lstStyle/>
          <a:p>
            <a:endParaRPr lang="en-IN" dirty="0"/>
          </a:p>
        </p:txBody>
      </p:sp>
      <p:sp>
        <p:nvSpPr>
          <p:cNvPr id="4" name="Footer Placeholder 3"/>
          <p:cNvSpPr>
            <a:spLocks noGrp="1"/>
          </p:cNvSpPr>
          <p:nvPr>
            <p:ph type="ftr" sz="quarter" idx="11"/>
          </p:nvPr>
        </p:nvSpPr>
        <p:spPr/>
        <p:txBody>
          <a:bodyPr/>
          <a:lstStyle/>
          <a:p>
            <a:r>
              <a:rPr lang="en-US" smtClean="0"/>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30</a:t>
            </a:fld>
            <a:endParaRPr lang="en-US" dirty="0"/>
          </a:p>
        </p:txBody>
      </p:sp>
      <p:pic>
        <p:nvPicPr>
          <p:cNvPr id="1026" name="Picture 133" descr="C:\Users\Harsh Patel\Desktop\Final Earthquake Project\Final Earthquake Project\2.Prediction\Predict part 2.jpg"/>
          <p:cNvPicPr>
            <a:picLocks noChangeAspect="1" noChangeArrowheads="1"/>
          </p:cNvPicPr>
          <p:nvPr/>
        </p:nvPicPr>
        <p:blipFill>
          <a:blip r:embed="rId2">
            <a:extLst>
              <a:ext uri="{28A0092B-C50C-407E-A947-70E740481C1C}">
                <a14:useLocalDpi xmlns:a14="http://schemas.microsoft.com/office/drawing/2010/main" val="0"/>
              </a:ext>
            </a:extLst>
          </a:blip>
          <a:srcRect t="13446"/>
          <a:stretch>
            <a:fillRect/>
          </a:stretch>
        </p:blipFill>
        <p:spPr bwMode="auto">
          <a:xfrm>
            <a:off x="1003652" y="2305878"/>
            <a:ext cx="9884695" cy="423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54706" y="1238354"/>
            <a:ext cx="7157600" cy="523220"/>
          </a:xfrm>
          <a:prstGeom prst="rect">
            <a:avLst/>
          </a:prstGeom>
        </p:spPr>
        <p:txBody>
          <a:bodyPr wrap="none">
            <a:spAutoFit/>
          </a:bodyPr>
          <a:lstStyle/>
          <a:p>
            <a:pPr marL="457200" indent="-457200">
              <a:spcAft>
                <a:spcPts val="0"/>
              </a:spcAft>
              <a:buFont typeface="Arial" panose="020B0604020202020204" pitchFamily="34" charset="0"/>
              <a:buChar char="•"/>
            </a:pPr>
            <a:r>
              <a:rPr lang="en-IN" sz="2800" dirty="0" smtClean="0">
                <a:ea typeface="Times New Roman" panose="02020603050405020304" pitchFamily="18" charset="0"/>
              </a:rPr>
              <a:t> </a:t>
            </a:r>
            <a:r>
              <a:rPr lang="en-IN" sz="2800" dirty="0">
                <a:ea typeface="Times New Roman" panose="02020603050405020304" pitchFamily="18" charset="0"/>
              </a:rPr>
              <a:t>Prediction of earthquake significant dataset.</a:t>
            </a:r>
            <a:endParaRPr lang="en-IN" sz="2800" dirty="0">
              <a:effectLst/>
              <a:ea typeface="Times New Roman" panose="02020603050405020304" pitchFamily="18" charset="0"/>
            </a:endParaRPr>
          </a:p>
        </p:txBody>
      </p:sp>
    </p:spTree>
    <p:extLst>
      <p:ext uri="{BB962C8B-B14F-4D97-AF65-F5344CB8AC3E}">
        <p14:creationId xmlns:p14="http://schemas.microsoft.com/office/powerpoint/2010/main" val="3319824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DA2A0-3B7C-493A-958E-3E0A92CF7AAC}"/>
              </a:ext>
            </a:extLst>
          </p:cNvPr>
          <p:cNvSpPr>
            <a:spLocks noGrp="1"/>
          </p:cNvSpPr>
          <p:nvPr>
            <p:ph type="title"/>
          </p:nvPr>
        </p:nvSpPr>
        <p:spPr>
          <a:xfrm>
            <a:off x="838200" y="250825"/>
            <a:ext cx="10515600" cy="1325563"/>
          </a:xfrm>
        </p:spPr>
        <p:txBody>
          <a:bodyPr/>
          <a:lstStyle/>
          <a:p>
            <a:r>
              <a:rPr lang="en-US" dirty="0"/>
              <a:t>Results:</a:t>
            </a:r>
          </a:p>
        </p:txBody>
      </p:sp>
      <p:sp>
        <p:nvSpPr>
          <p:cNvPr id="4" name="Footer Placeholder 3">
            <a:extLst>
              <a:ext uri="{FF2B5EF4-FFF2-40B4-BE49-F238E27FC236}">
                <a16:creationId xmlns:a16="http://schemas.microsoft.com/office/drawing/2014/main" xmlns="" id="{B88D135D-140C-4E26-BB65-22440CE3884C}"/>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015E0728-D449-4AAE-96C2-C4F9058DC813}"/>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8" name="Content Placeholder 7">
            <a:extLst>
              <a:ext uri="{FF2B5EF4-FFF2-40B4-BE49-F238E27FC236}">
                <a16:creationId xmlns:a16="http://schemas.microsoft.com/office/drawing/2014/main" xmlns="" id="{5375D9E6-C45B-4F9B-93EC-5BC2763C87C0}"/>
              </a:ext>
            </a:extLst>
          </p:cNvPr>
          <p:cNvSpPr>
            <a:spLocks noGrp="1"/>
          </p:cNvSpPr>
          <p:nvPr>
            <p:ph idx="1"/>
          </p:nvPr>
        </p:nvSpPr>
        <p:spPr/>
        <p:txBody>
          <a:bodyPr/>
          <a:lstStyle/>
          <a:p>
            <a:r>
              <a:rPr lang="en-IN" dirty="0"/>
              <a:t>From the given figure , the histogram is plot to understand the relationship between the two parameters No of occurrences and Magnitude Size.</a:t>
            </a:r>
          </a:p>
          <a:p>
            <a:endParaRPr lang="en-US" dirty="0"/>
          </a:p>
        </p:txBody>
      </p:sp>
      <p:pic>
        <p:nvPicPr>
          <p:cNvPr id="9" name="Picture 8" descr="C:\Users\Harsh Patel\Desktop\Final Earthquake Project\Final Earthquake Project\3.Visualization\part 1.jpg">
            <a:extLst>
              <a:ext uri="{FF2B5EF4-FFF2-40B4-BE49-F238E27FC236}">
                <a16:creationId xmlns:a16="http://schemas.microsoft.com/office/drawing/2014/main" xmlns="" id="{0DB8FE8D-C1C9-4957-9116-74D997FB3A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8030" y="3033346"/>
            <a:ext cx="5644661" cy="3068516"/>
          </a:xfrm>
          <a:prstGeom prst="rect">
            <a:avLst/>
          </a:prstGeom>
          <a:noFill/>
          <a:ln>
            <a:noFill/>
          </a:ln>
        </p:spPr>
      </p:pic>
    </p:spTree>
    <p:extLst>
      <p:ext uri="{BB962C8B-B14F-4D97-AF65-F5344CB8AC3E}">
        <p14:creationId xmlns:p14="http://schemas.microsoft.com/office/powerpoint/2010/main" val="3758391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AD62AB-5673-4ABF-A949-A9291DD8544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C3AC88F2-4892-4E5D-A708-3E7D413AD8EF}"/>
              </a:ext>
            </a:extLst>
          </p:cNvPr>
          <p:cNvSpPr>
            <a:spLocks noGrp="1"/>
          </p:cNvSpPr>
          <p:nvPr>
            <p:ph idx="1"/>
          </p:nvPr>
        </p:nvSpPr>
        <p:spPr/>
        <p:txBody>
          <a:bodyPr/>
          <a:lstStyle/>
          <a:p>
            <a:r>
              <a:rPr lang="en-IN" dirty="0"/>
              <a:t>This figure  shows the relationship between Magnitude Class Vs Frequency in which bar graph represent the type of magnitude over the frequency class.</a:t>
            </a:r>
          </a:p>
          <a:p>
            <a:endParaRPr lang="en-US" dirty="0"/>
          </a:p>
        </p:txBody>
      </p:sp>
      <p:sp>
        <p:nvSpPr>
          <p:cNvPr id="4" name="Footer Placeholder 3">
            <a:extLst>
              <a:ext uri="{FF2B5EF4-FFF2-40B4-BE49-F238E27FC236}">
                <a16:creationId xmlns:a16="http://schemas.microsoft.com/office/drawing/2014/main" xmlns="" id="{A9BA1742-AAED-46A7-9A4D-AA6A062C7029}"/>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F8EFF5A1-474C-465B-AA77-F5DE1CE77BCB}"/>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6" name="Picture 5">
            <a:extLst>
              <a:ext uri="{FF2B5EF4-FFF2-40B4-BE49-F238E27FC236}">
                <a16:creationId xmlns:a16="http://schemas.microsoft.com/office/drawing/2014/main" xmlns="" id="{7B9CF33C-7FA6-4C8C-9430-00D6C12A849F}"/>
              </a:ext>
            </a:extLst>
          </p:cNvPr>
          <p:cNvPicPr/>
          <p:nvPr/>
        </p:nvPicPr>
        <p:blipFill>
          <a:blip r:embed="rId2">
            <a:extLst>
              <a:ext uri="{28A0092B-C50C-407E-A947-70E740481C1C}">
                <a14:useLocalDpi xmlns:a14="http://schemas.microsoft.com/office/drawing/2010/main" val="0"/>
              </a:ext>
            </a:extLst>
          </a:blip>
          <a:stretch>
            <a:fillRect/>
          </a:stretch>
        </p:blipFill>
        <p:spPr>
          <a:xfrm>
            <a:off x="2602524" y="3084951"/>
            <a:ext cx="6008076" cy="3092011"/>
          </a:xfrm>
          <a:prstGeom prst="rect">
            <a:avLst/>
          </a:prstGeom>
        </p:spPr>
      </p:pic>
    </p:spTree>
    <p:extLst>
      <p:ext uri="{BB962C8B-B14F-4D97-AF65-F5344CB8AC3E}">
        <p14:creationId xmlns:p14="http://schemas.microsoft.com/office/powerpoint/2010/main" val="336704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C221BF-3A17-4752-AAE0-4AF509CEC8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F7823F4-B9FB-4FC7-9CAA-35A0EB843F1E}"/>
              </a:ext>
            </a:extLst>
          </p:cNvPr>
          <p:cNvSpPr>
            <a:spLocks noGrp="1"/>
          </p:cNvSpPr>
          <p:nvPr>
            <p:ph idx="1"/>
          </p:nvPr>
        </p:nvSpPr>
        <p:spPr/>
        <p:txBody>
          <a:bodyPr/>
          <a:lstStyle/>
          <a:p>
            <a:r>
              <a:rPr lang="en-IN" dirty="0"/>
              <a:t>This graph gives the brief information about the geological locations which are plotted in the form of coordinates.</a:t>
            </a:r>
          </a:p>
          <a:p>
            <a:endParaRPr lang="en-US" dirty="0"/>
          </a:p>
        </p:txBody>
      </p:sp>
      <p:sp>
        <p:nvSpPr>
          <p:cNvPr id="4" name="Footer Placeholder 3">
            <a:extLst>
              <a:ext uri="{FF2B5EF4-FFF2-40B4-BE49-F238E27FC236}">
                <a16:creationId xmlns:a16="http://schemas.microsoft.com/office/drawing/2014/main" xmlns="" id="{EB9444E2-368B-4AA2-B73A-870FC63603DE}"/>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62C26DAA-3DCA-4C1D-BF97-EAA837429225}"/>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6" name="Picture 5" descr="C:\Users\Harsh Patel\Desktop\Final Earthquake Project\Final Earthquake Project\3.Visualization\part 3.jpg">
            <a:extLst>
              <a:ext uri="{FF2B5EF4-FFF2-40B4-BE49-F238E27FC236}">
                <a16:creationId xmlns:a16="http://schemas.microsoft.com/office/drawing/2014/main" xmlns="" id="{1AAEA28F-E312-40D7-B4DC-29B8A32172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3492" y="2875086"/>
            <a:ext cx="4914899" cy="3206872"/>
          </a:xfrm>
          <a:prstGeom prst="rect">
            <a:avLst/>
          </a:prstGeom>
          <a:noFill/>
          <a:ln>
            <a:noFill/>
          </a:ln>
        </p:spPr>
      </p:pic>
    </p:spTree>
    <p:extLst>
      <p:ext uri="{BB962C8B-B14F-4D97-AF65-F5344CB8AC3E}">
        <p14:creationId xmlns:p14="http://schemas.microsoft.com/office/powerpoint/2010/main" val="2301919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B939A-1F96-444F-A2FF-75510655686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B59C11BB-BE85-4307-977C-2FEF1465571D}"/>
              </a:ext>
            </a:extLst>
          </p:cNvPr>
          <p:cNvSpPr>
            <a:spLocks noGrp="1"/>
          </p:cNvSpPr>
          <p:nvPr>
            <p:ph idx="1"/>
          </p:nvPr>
        </p:nvSpPr>
        <p:spPr/>
        <p:txBody>
          <a:bodyPr/>
          <a:lstStyle/>
          <a:p>
            <a:r>
              <a:rPr lang="en-IN" dirty="0"/>
              <a:t>Now, the significant earthquakes occurred over the world is illustrated here from 1965 to 2016.</a:t>
            </a:r>
          </a:p>
          <a:p>
            <a:endParaRPr lang="en-US" dirty="0"/>
          </a:p>
        </p:txBody>
      </p:sp>
      <p:sp>
        <p:nvSpPr>
          <p:cNvPr id="4" name="Footer Placeholder 3">
            <a:extLst>
              <a:ext uri="{FF2B5EF4-FFF2-40B4-BE49-F238E27FC236}">
                <a16:creationId xmlns:a16="http://schemas.microsoft.com/office/drawing/2014/main" xmlns="" id="{E220DB78-582D-4496-BBCD-2978252A339F}"/>
              </a:ext>
            </a:extLst>
          </p:cNvPr>
          <p:cNvSpPr>
            <a:spLocks noGrp="1"/>
          </p:cNvSpPr>
          <p:nvPr>
            <p:ph type="ftr" sz="quarter" idx="11"/>
          </p:nvPr>
        </p:nvSpPr>
        <p:spPr/>
        <p:txBody>
          <a:bodyPr/>
          <a:lstStyle/>
          <a:p>
            <a:r>
              <a:rPr lang="en-US"/>
              <a:t>Department of Computer Engineering</a:t>
            </a:r>
            <a:endParaRPr lang="en-US" dirty="0"/>
          </a:p>
        </p:txBody>
      </p:sp>
      <p:sp>
        <p:nvSpPr>
          <p:cNvPr id="5" name="Slide Number Placeholder 4">
            <a:extLst>
              <a:ext uri="{FF2B5EF4-FFF2-40B4-BE49-F238E27FC236}">
                <a16:creationId xmlns:a16="http://schemas.microsoft.com/office/drawing/2014/main" xmlns="" id="{211CE969-67E6-4D27-ADF6-898710C16405}"/>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6" name="Picture 5" descr="C:\Users\Harsh Patel\Desktop\Final Earthquake Project\Final Earthquake Project\3.Visualization\part 4.jpg">
            <a:extLst>
              <a:ext uri="{FF2B5EF4-FFF2-40B4-BE49-F238E27FC236}">
                <a16:creationId xmlns:a16="http://schemas.microsoft.com/office/drawing/2014/main" xmlns="" id="{A6EFDE82-95F7-4EBA-93F3-DA14C91C923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076" y="2659210"/>
            <a:ext cx="10298724" cy="3652690"/>
          </a:xfrm>
          <a:prstGeom prst="rect">
            <a:avLst/>
          </a:prstGeom>
          <a:noFill/>
          <a:ln>
            <a:noFill/>
          </a:ln>
        </p:spPr>
      </p:pic>
    </p:spTree>
    <p:extLst>
      <p:ext uri="{BB962C8B-B14F-4D97-AF65-F5344CB8AC3E}">
        <p14:creationId xmlns:p14="http://schemas.microsoft.com/office/powerpoint/2010/main" val="1094961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gn="just"/>
            <a:r>
              <a:rPr lang="en-US" dirty="0"/>
              <a:t>Here, after getting hold of such a raw dataset our first aim was to convert it into understandable format.</a:t>
            </a:r>
          </a:p>
          <a:p>
            <a:pPr algn="just"/>
            <a:r>
              <a:rPr lang="en-US" dirty="0"/>
              <a:t>Also, prediction of earthquake magnitude after giving specific date , longitude, latitude was our main task.</a:t>
            </a:r>
          </a:p>
          <a:p>
            <a:pPr algn="just"/>
            <a:r>
              <a:rPr lang="en-US" dirty="0"/>
              <a:t>Lastly, Visualization of the data with different graphs like histogram, bar graph was also the important task.  </a:t>
            </a:r>
          </a:p>
          <a:p>
            <a:r>
              <a:rPr lang="en-US" dirty="0"/>
              <a:t>Thus, we successfully design a prototype model of earthquake prediction. </a:t>
            </a: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211766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847850"/>
            <a:ext cx="10515600" cy="4351338"/>
          </a:xfrm>
        </p:spPr>
        <p:txBody>
          <a:bodyPr/>
          <a:lstStyle/>
          <a:p>
            <a:pPr lvl="0"/>
            <a:r>
              <a:rPr lang="en-IN" dirty="0"/>
              <a:t>Our project will be able to analyse and visualize the earthquake situation.</a:t>
            </a:r>
            <a:endParaRPr lang="en-US" dirty="0"/>
          </a:p>
          <a:p>
            <a:pPr lvl="0"/>
            <a:r>
              <a:rPr lang="en-IN" dirty="0"/>
              <a:t>With the help of which we will be able </a:t>
            </a:r>
            <a:r>
              <a:rPr lang="en-IN"/>
              <a:t>to help </a:t>
            </a:r>
            <a:r>
              <a:rPr lang="en-IN" dirty="0"/>
              <a:t>people know about the earthquake </a:t>
            </a:r>
            <a:r>
              <a:rPr lang="en-IN"/>
              <a:t>prone regions.</a:t>
            </a:r>
            <a:endParaRPr lang="en-US" dirty="0"/>
          </a:p>
          <a:p>
            <a:pPr lvl="0"/>
            <a:r>
              <a:rPr lang="en-US" dirty="0"/>
              <a:t>Our project can do analysis and prediction.</a:t>
            </a:r>
          </a:p>
          <a:p>
            <a:pPr lvl="0"/>
            <a:r>
              <a:rPr lang="en-US" dirty="0"/>
              <a:t>Our project cannot do ground-motion analysis.</a:t>
            </a:r>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2258998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endParaRPr lang="en-US" dirty="0"/>
          </a:p>
          <a:p>
            <a:pPr marL="0" indent="0" algn="just">
              <a:buNone/>
            </a:pPr>
            <a:r>
              <a:rPr lang="en-US" dirty="0"/>
              <a:t>[1] Amir Suratgar, “Magnitude of Earthquake Prediction using Neural Network”,2008. </a:t>
            </a:r>
          </a:p>
          <a:p>
            <a:pPr marL="0" indent="0" algn="just">
              <a:buNone/>
            </a:pPr>
            <a:r>
              <a:rPr lang="en-US" dirty="0"/>
              <a:t>[2]Gourav Gupta, “Earthquake Data Analysis and visualization using Big Data Tool”,2016. </a:t>
            </a:r>
          </a:p>
          <a:p>
            <a:pPr marL="0" indent="0" algn="just">
              <a:buNone/>
            </a:pPr>
            <a:r>
              <a:rPr lang="en-US" dirty="0"/>
              <a:t>[3]Wan-</a:t>
            </a:r>
            <a:r>
              <a:rPr lang="en-US" dirty="0" err="1"/>
              <a:t>zhen</a:t>
            </a:r>
            <a:r>
              <a:rPr lang="en-US" dirty="0"/>
              <a:t> Zhou, ”Study on Seismic Magnitude Prediction Based on combination Algorithm ”, 2017.</a:t>
            </a:r>
          </a:p>
          <a:p>
            <a:pPr marL="0" indent="0">
              <a:buNone/>
            </a:pPr>
            <a:r>
              <a:rPr lang="en-US" dirty="0"/>
              <a:t> </a:t>
            </a:r>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215687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Domain:</a:t>
            </a:r>
          </a:p>
        </p:txBody>
      </p:sp>
      <p:sp>
        <p:nvSpPr>
          <p:cNvPr id="3" name="Content Placeholder 2"/>
          <p:cNvSpPr>
            <a:spLocks noGrp="1"/>
          </p:cNvSpPr>
          <p:nvPr>
            <p:ph idx="1"/>
          </p:nvPr>
        </p:nvSpPr>
        <p:spPr/>
        <p:txBody>
          <a:bodyPr>
            <a:normAutofit lnSpcReduction="10000"/>
          </a:bodyPr>
          <a:lstStyle/>
          <a:p>
            <a:r>
              <a:rPr lang="en-US" dirty="0"/>
              <a:t>Machine learning is the scientific study of algorithms and statistical models which enables computer system to get into a mode of self learning without being explicitly programmed.</a:t>
            </a:r>
          </a:p>
          <a:p>
            <a:r>
              <a:rPr lang="en-US" dirty="0"/>
              <a:t>Deep learning is an subset of Machine learning that has networks of capable of learning unsupervised from data that is unlabeled.</a:t>
            </a:r>
          </a:p>
          <a:p>
            <a:r>
              <a:rPr lang="en-US" dirty="0"/>
              <a:t>Data analytics is a field where data analyst can perform various analysis which can benefit the companies/organizations to gain more profit.</a:t>
            </a:r>
          </a:p>
          <a:p>
            <a:r>
              <a:rPr lang="en-US" dirty="0"/>
              <a:t>With the help of machine learning we can perform methods like cleaning, transforming and analyzing the data-set with the help of which we can design a machine learning model.</a:t>
            </a:r>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384236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Domain:</a:t>
            </a:r>
          </a:p>
        </p:txBody>
      </p:sp>
      <p:sp>
        <p:nvSpPr>
          <p:cNvPr id="3" name="Content Placeholder 2"/>
          <p:cNvSpPr>
            <a:spLocks noGrp="1"/>
          </p:cNvSpPr>
          <p:nvPr>
            <p:ph idx="1"/>
          </p:nvPr>
        </p:nvSpPr>
        <p:spPr/>
        <p:txBody>
          <a:bodyPr/>
          <a:lstStyle/>
          <a:p>
            <a:pPr marL="0" indent="0">
              <a:buNone/>
            </a:pPr>
            <a:r>
              <a:rPr lang="en-US" b="1" dirty="0"/>
              <a:t>Example:</a:t>
            </a:r>
          </a:p>
          <a:p>
            <a:r>
              <a:rPr lang="en-US" dirty="0"/>
              <a:t>In Data-Analysis , here we use various functions like bar plot , plot </a:t>
            </a:r>
            <a:r>
              <a:rPr lang="en-US" dirty="0" err="1"/>
              <a:t>etc</a:t>
            </a:r>
            <a:r>
              <a:rPr lang="en-US" dirty="0"/>
              <a:t> and libraries on the data-set to get the required output in the form of graphs.</a:t>
            </a:r>
          </a:p>
          <a:p>
            <a:r>
              <a:rPr lang="en-US" dirty="0"/>
              <a:t>We gather data from various sources and apply various data analysis functions to visualize and sort the data.</a:t>
            </a:r>
          </a:p>
          <a:p>
            <a:r>
              <a:rPr lang="en-US" dirty="0"/>
              <a:t>Algorithm is then applied to the sorted data to give the required output.</a:t>
            </a: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025649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a:t>
            </a:r>
          </a:p>
        </p:txBody>
      </p:sp>
      <p:sp>
        <p:nvSpPr>
          <p:cNvPr id="3" name="Content Placeholder 2"/>
          <p:cNvSpPr>
            <a:spLocks noGrp="1"/>
          </p:cNvSpPr>
          <p:nvPr>
            <p:ph idx="1"/>
          </p:nvPr>
        </p:nvSpPr>
        <p:spPr/>
        <p:txBody>
          <a:bodyPr/>
          <a:lstStyle/>
          <a:p>
            <a:r>
              <a:rPr lang="en-US" dirty="0"/>
              <a:t>Earthquakes are among the natural disasters created by sliding of the large land plates</a:t>
            </a:r>
          </a:p>
          <a:p>
            <a:r>
              <a:rPr lang="en-US" dirty="0"/>
              <a:t>Here we choose the previously tested problem statement.</a:t>
            </a:r>
          </a:p>
          <a:p>
            <a:r>
              <a:rPr lang="en-US" dirty="0"/>
              <a:t>In this case , we can show the maximum number of magnitude as well as the prediction with the help of graph and functions.</a:t>
            </a:r>
          </a:p>
          <a:p>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441517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p>
        </p:txBody>
      </p:sp>
      <p:sp>
        <p:nvSpPr>
          <p:cNvPr id="3" name="Content Placeholder 2"/>
          <p:cNvSpPr>
            <a:spLocks noGrp="1"/>
          </p:cNvSpPr>
          <p:nvPr>
            <p:ph idx="1"/>
          </p:nvPr>
        </p:nvSpPr>
        <p:spPr/>
        <p:txBody>
          <a:bodyPr/>
          <a:lstStyle/>
          <a:p>
            <a:r>
              <a:rPr lang="en-US" dirty="0"/>
              <a:t>The main idea of our project is to help people know earlier about the most prone areas where earthquake may occur and what measures can be taken by the governing authorities.</a:t>
            </a:r>
          </a:p>
          <a:p>
            <a:r>
              <a:rPr lang="en-US" dirty="0"/>
              <a:t>In our project we took the dataset from the sites and implemented the functions for data pre-processing ,and get the output in form graph.</a:t>
            </a:r>
          </a:p>
          <a:p>
            <a:endParaRPr lang="en-US" dirty="0"/>
          </a:p>
          <a:p>
            <a:pPr marL="0"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029080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Objectives: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Our main objective is to show the magnitude-scale of the earthquake.</a:t>
            </a:r>
          </a:p>
          <a:p>
            <a:r>
              <a:rPr lang="en-US" dirty="0"/>
              <a:t>To show our results in graphical manner.</a:t>
            </a:r>
          </a:p>
          <a:p>
            <a:r>
              <a:rPr lang="en-US" dirty="0"/>
              <a:t>To predict the earthquake prone areas.</a:t>
            </a:r>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002336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Scope:</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Advantages:</a:t>
            </a:r>
          </a:p>
          <a:p>
            <a:r>
              <a:rPr lang="en-US" dirty="0"/>
              <a:t>Our project can do analysis and prediction.</a:t>
            </a:r>
          </a:p>
          <a:p>
            <a:pPr>
              <a:buFont typeface="Wingdings" panose="05000000000000000000" pitchFamily="2" charset="2"/>
              <a:buChar char="Ø"/>
            </a:pPr>
            <a:r>
              <a:rPr lang="en-US" dirty="0"/>
              <a:t>Drawbacks:</a:t>
            </a:r>
          </a:p>
          <a:p>
            <a:r>
              <a:rPr lang="en-US" dirty="0"/>
              <a:t>Our project cannot do ground-motion analysis.</a:t>
            </a:r>
          </a:p>
          <a:p>
            <a:pPr marL="0" indent="0">
              <a:buNone/>
            </a:pPr>
            <a:endParaRPr lang="en-US" dirty="0"/>
          </a:p>
          <a:p>
            <a:pPr>
              <a:buFont typeface="Wingdings" panose="05000000000000000000" pitchFamily="2" charset="2"/>
              <a:buChar char="Ø"/>
            </a:pPr>
            <a:r>
              <a:rPr lang="en-US" dirty="0"/>
              <a:t>The scope of our project follows the necessary steps:</a:t>
            </a:r>
          </a:p>
          <a:p>
            <a:r>
              <a:rPr lang="en-US" dirty="0"/>
              <a:t> Analysis</a:t>
            </a:r>
          </a:p>
          <a:p>
            <a:r>
              <a:rPr lang="en-US" dirty="0"/>
              <a:t> Visualization</a:t>
            </a:r>
          </a:p>
          <a:p>
            <a:r>
              <a:rPr lang="en-US" dirty="0"/>
              <a:t> Prediction</a:t>
            </a:r>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954532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1652</Words>
  <Application>Microsoft Office PowerPoint</Application>
  <PresentationFormat>Widescreen</PresentationFormat>
  <Paragraphs>328</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Earthquake Prediction</vt:lpstr>
      <vt:lpstr>Contents:</vt:lpstr>
      <vt:lpstr>Abstract:</vt:lpstr>
      <vt:lpstr>Introduction to Domain:</vt:lpstr>
      <vt:lpstr>Introduction to Domain:</vt:lpstr>
      <vt:lpstr>Problem Statement:</vt:lpstr>
      <vt:lpstr>Proposed System:</vt:lpstr>
      <vt:lpstr>  Objectives:  </vt:lpstr>
      <vt:lpstr>   Scope:   </vt:lpstr>
      <vt:lpstr>    Literature Survey I:    </vt:lpstr>
      <vt:lpstr>    Literature Survey I:    </vt:lpstr>
      <vt:lpstr>    Literature Survey I:    </vt:lpstr>
      <vt:lpstr>    Literature Survey II:    </vt:lpstr>
      <vt:lpstr>    Literature Survey II:    </vt:lpstr>
      <vt:lpstr>    Literature Survey III:    </vt:lpstr>
      <vt:lpstr>    Literature Survey III:    </vt:lpstr>
      <vt:lpstr>Requirement Analysis:</vt:lpstr>
      <vt:lpstr>Requirement Analysis:</vt:lpstr>
      <vt:lpstr>Requirement Analysis:</vt:lpstr>
      <vt:lpstr>Requirement Analysis:</vt:lpstr>
      <vt:lpstr>System Architecture:</vt:lpstr>
      <vt:lpstr>System Design:</vt:lpstr>
      <vt:lpstr>System Design:</vt:lpstr>
      <vt:lpstr>System Design:</vt:lpstr>
      <vt:lpstr>System Design:</vt:lpstr>
      <vt:lpstr>Observations:</vt:lpstr>
      <vt:lpstr>Observations:</vt:lpstr>
      <vt:lpstr>Results:</vt:lpstr>
      <vt:lpstr>Results :</vt:lpstr>
      <vt:lpstr>Results:</vt:lpstr>
      <vt:lpstr>Results:</vt:lpstr>
      <vt:lpstr>Results:</vt:lpstr>
      <vt:lpstr>Results:</vt:lpstr>
      <vt:lpstr>Results:</vt:lpstr>
      <vt:lpstr>Conclusion:</vt:lpstr>
      <vt:lpstr>Future Scope: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ram1</dc:creator>
  <cp:lastModifiedBy>Harsh Patel</cp:lastModifiedBy>
  <cp:revision>301</cp:revision>
  <cp:lastPrinted>2019-04-24T05:01:53Z</cp:lastPrinted>
  <dcterms:created xsi:type="dcterms:W3CDTF">2019-01-11T04:28:45Z</dcterms:created>
  <dcterms:modified xsi:type="dcterms:W3CDTF">2019-04-24T05:14:27Z</dcterms:modified>
</cp:coreProperties>
</file>