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27"/>
    <p:restoredTop sz="96327"/>
  </p:normalViewPr>
  <p:slideViewPr>
    <p:cSldViewPr snapToGrid="0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76" r:id="rId10"/>
    <p:sldLayoutId id="2147483671" r:id="rId11"/>
    <p:sldLayoutId id="2147483673" r:id="rId12"/>
    <p:sldLayoutId id="2147483672" r:id="rId13"/>
    <p:sldLayoutId id="2147483674" r:id="rId14"/>
    <p:sldLayoutId id="2147483675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4/27/24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Social Media on Mental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Harsh Deep </a:t>
            </a:r>
            <a:r>
              <a:rPr lang="en-US"/>
              <a:t>&amp; Uday Raj Singh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271A5A-1695-B95F-1676-002130D140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" r="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0FB2C-3652-185F-D0C0-75DDE600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Statistics on Social Media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47E95-1751-8E3C-E81B-867E72AB4FB3}"/>
              </a:ext>
            </a:extLst>
          </p:cNvPr>
          <p:cNvSpPr>
            <a:spLocks/>
          </p:cNvSpPr>
          <p:nvPr/>
        </p:nvSpPr>
        <p:spPr>
          <a:xfrm>
            <a:off x="1772416" y="2001902"/>
            <a:ext cx="5674957" cy="483446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1CC45-CC30-1332-70AB-33F372D58C3F}"/>
              </a:ext>
            </a:extLst>
          </p:cNvPr>
          <p:cNvSpPr>
            <a:spLocks/>
          </p:cNvSpPr>
          <p:nvPr/>
        </p:nvSpPr>
        <p:spPr>
          <a:xfrm>
            <a:off x="1772415" y="2499763"/>
            <a:ext cx="5674958" cy="572280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95% of young adults are active on social media.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E79FE-DA66-4797-2E82-34ABCBFA7E55}"/>
              </a:ext>
            </a:extLst>
          </p:cNvPr>
          <p:cNvSpPr>
            <a:spLocks/>
          </p:cNvSpPr>
          <p:nvPr/>
        </p:nvSpPr>
        <p:spPr>
          <a:xfrm>
            <a:off x="2276880" y="3249695"/>
            <a:ext cx="4997825" cy="483446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Daily Usage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7C13D-D3C6-F5BF-8EBE-F37700E96D64}"/>
              </a:ext>
            </a:extLst>
          </p:cNvPr>
          <p:cNvSpPr>
            <a:spLocks/>
          </p:cNvSpPr>
          <p:nvPr/>
        </p:nvSpPr>
        <p:spPr>
          <a:xfrm>
            <a:off x="2276880" y="3747557"/>
            <a:ext cx="4997824" cy="572280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87% of people use social media daily.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45DFF-4CFC-E237-2C23-12524CDEC9ED}"/>
              </a:ext>
            </a:extLst>
          </p:cNvPr>
          <p:cNvSpPr>
            <a:spLocks/>
          </p:cNvSpPr>
          <p:nvPr/>
        </p:nvSpPr>
        <p:spPr>
          <a:xfrm>
            <a:off x="1772417" y="4530942"/>
            <a:ext cx="5674957" cy="483446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Behavior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89665-0D56-97EF-DD75-80FD8661D982}"/>
              </a:ext>
            </a:extLst>
          </p:cNvPr>
          <p:cNvSpPr>
            <a:spLocks/>
          </p:cNvSpPr>
          <p:nvPr/>
        </p:nvSpPr>
        <p:spPr>
          <a:xfrm>
            <a:off x="1772417" y="5028803"/>
            <a:ext cx="5674956" cy="572280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of users admit that they have been mean at least once on social media.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412CD29-8E2B-A3E1-464B-05D0229B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09" r="16809"/>
          <a:stretch>
            <a:fillRect/>
          </a:stretch>
        </p:blipFill>
        <p:spPr>
          <a:xfrm>
            <a:off x="7447374" y="2344342"/>
            <a:ext cx="2972211" cy="2972211"/>
          </a:xfrm>
          <a:prstGeom prst="ellipse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8B92AD-2FED-40FD-754E-847C31A56923}"/>
              </a:ext>
            </a:extLst>
          </p:cNvPr>
          <p:cNvSpPr>
            <a:spLocks/>
          </p:cNvSpPr>
          <p:nvPr/>
        </p:nvSpPr>
        <p:spPr>
          <a:xfrm>
            <a:off x="7779241" y="6014115"/>
            <a:ext cx="2640344" cy="148624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5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300DB-A530-7158-C598-64E9C7A8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Effects of Social Media on Mental Health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AB61-AF1D-C519-4013-B7A170F712E4}"/>
              </a:ext>
            </a:extLst>
          </p:cNvPr>
          <p:cNvSpPr>
            <a:spLocks/>
          </p:cNvSpPr>
          <p:nvPr/>
        </p:nvSpPr>
        <p:spPr>
          <a:xfrm>
            <a:off x="4441823" y="2152667"/>
            <a:ext cx="3308355" cy="569097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Impact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591F-2EA1-1858-8E04-00782C45A393}"/>
              </a:ext>
            </a:extLst>
          </p:cNvPr>
          <p:cNvSpPr>
            <a:spLocks/>
          </p:cNvSpPr>
          <p:nvPr/>
        </p:nvSpPr>
        <p:spPr>
          <a:xfrm>
            <a:off x="4441823" y="2738733"/>
            <a:ext cx="3308353" cy="796029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 anxiety, depression, and loneliness.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1D9FF-71B7-C04C-1856-0B66E3517218}"/>
              </a:ext>
            </a:extLst>
          </p:cNvPr>
          <p:cNvSpPr>
            <a:spLocks/>
          </p:cNvSpPr>
          <p:nvPr/>
        </p:nvSpPr>
        <p:spPr>
          <a:xfrm>
            <a:off x="7908922" y="2152667"/>
            <a:ext cx="3308355" cy="569097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Indirect Impact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96B65-9D50-770A-2791-606994EB0A35}"/>
              </a:ext>
            </a:extLst>
          </p:cNvPr>
          <p:cNvSpPr>
            <a:spLocks/>
          </p:cNvSpPr>
          <p:nvPr/>
        </p:nvSpPr>
        <p:spPr>
          <a:xfrm>
            <a:off x="7908922" y="2738733"/>
            <a:ext cx="3308353" cy="796029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Comparison, fear of missing out, and cyberbullying.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09B072-5270-A2E4-BDFC-7C46E0F02BC5}"/>
              </a:ext>
            </a:extLst>
          </p:cNvPr>
          <p:cNvSpPr>
            <a:spLocks/>
          </p:cNvSpPr>
          <p:nvPr/>
        </p:nvSpPr>
        <p:spPr>
          <a:xfrm>
            <a:off x="984247" y="2152666"/>
            <a:ext cx="3308355" cy="569097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Effects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1D7C44-CB22-6738-B103-E9C422510283}"/>
              </a:ext>
            </a:extLst>
          </p:cNvPr>
          <p:cNvSpPr>
            <a:spLocks/>
          </p:cNvSpPr>
          <p:nvPr/>
        </p:nvSpPr>
        <p:spPr>
          <a:xfrm>
            <a:off x="984247" y="2738732"/>
            <a:ext cx="3308353" cy="796029"/>
          </a:xfrm>
          <a:prstGeom prst="rect">
            <a:avLst/>
          </a:prstGeom>
        </p:spPr>
        <p:txBody>
          <a:bodyPr/>
          <a:lstStyle/>
          <a:p>
            <a:pPr defTabSz="43434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communities, awareness, and self-expression.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15A2DCD-AD40-144F-5028-5A05B5BE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1" r="4471"/>
          <a:stretch>
            <a:fillRect/>
          </a:stretch>
        </p:blipFill>
        <p:spPr>
          <a:xfrm>
            <a:off x="838200" y="5513880"/>
            <a:ext cx="10515600" cy="5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83C20-33FE-4EC6-3180-61FCA390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 Chart of Social Media Usage by Age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E43D-AC36-6CF2-4977-6BD3098DBD66}"/>
              </a:ext>
            </a:extLst>
          </p:cNvPr>
          <p:cNvSpPr>
            <a:spLocks/>
          </p:cNvSpPr>
          <p:nvPr/>
        </p:nvSpPr>
        <p:spPr>
          <a:xfrm>
            <a:off x="1771392" y="2011363"/>
            <a:ext cx="5636789" cy="458243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13-17 years old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D07F4-9F87-7472-0BDA-E608E85ABF68}"/>
              </a:ext>
            </a:extLst>
          </p:cNvPr>
          <p:cNvSpPr>
            <a:spLocks/>
          </p:cNvSpPr>
          <p:nvPr/>
        </p:nvSpPr>
        <p:spPr>
          <a:xfrm>
            <a:off x="1771392" y="2473020"/>
            <a:ext cx="5636788" cy="681574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89% of this age group uses social media.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686BAA5-46A4-AD19-A7F9-85796C2B8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09" r="16809"/>
          <a:stretch>
            <a:fillRect/>
          </a:stretch>
        </p:blipFill>
        <p:spPr>
          <a:xfrm>
            <a:off x="7447694" y="2352898"/>
            <a:ext cx="2972914" cy="2972915"/>
          </a:xfrm>
          <a:prstGeom prst="ellipse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C27C27-95A9-6579-8930-A81F5DC28D84}"/>
              </a:ext>
            </a:extLst>
          </p:cNvPr>
          <p:cNvSpPr>
            <a:spLocks/>
          </p:cNvSpPr>
          <p:nvPr/>
        </p:nvSpPr>
        <p:spPr>
          <a:xfrm>
            <a:off x="1922470" y="3217114"/>
            <a:ext cx="5485710" cy="507017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18-29 years old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E6E90-B26C-3FE3-DBD0-3BD03E41478B}"/>
              </a:ext>
            </a:extLst>
          </p:cNvPr>
          <p:cNvSpPr>
            <a:spLocks/>
          </p:cNvSpPr>
          <p:nvPr/>
        </p:nvSpPr>
        <p:spPr>
          <a:xfrm>
            <a:off x="1922470" y="3703662"/>
            <a:ext cx="5485710" cy="754119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92% of this age group is active on social media.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7AD1EB-21F7-5BB6-A007-E4585EBF85F0}"/>
              </a:ext>
            </a:extLst>
          </p:cNvPr>
          <p:cNvSpPr>
            <a:spLocks/>
          </p:cNvSpPr>
          <p:nvPr/>
        </p:nvSpPr>
        <p:spPr>
          <a:xfrm>
            <a:off x="2111317" y="4577475"/>
            <a:ext cx="5296863" cy="473913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30-49 years old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491091-0F88-9856-A66A-0C607FB6D224}"/>
              </a:ext>
            </a:extLst>
          </p:cNvPr>
          <p:cNvSpPr>
            <a:spLocks/>
          </p:cNvSpPr>
          <p:nvPr/>
        </p:nvSpPr>
        <p:spPr>
          <a:xfrm>
            <a:off x="2111317" y="5080156"/>
            <a:ext cx="5296862" cy="704880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r>
              <a:rPr lang="en-US" sz="145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81% of this age group uses social media.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0591D2-F5B3-8C2F-926B-448ABA45B60E}"/>
              </a:ext>
            </a:extLst>
          </p:cNvPr>
          <p:cNvSpPr>
            <a:spLocks/>
          </p:cNvSpPr>
          <p:nvPr/>
        </p:nvSpPr>
        <p:spPr>
          <a:xfrm>
            <a:off x="7795823" y="6023541"/>
            <a:ext cx="2640969" cy="148659"/>
          </a:xfrm>
          <a:prstGeom prst="rect">
            <a:avLst/>
          </a:prstGeom>
        </p:spPr>
        <p:txBody>
          <a:bodyPr/>
          <a:lstStyle/>
          <a:p>
            <a:pPr defTabSz="370332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3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03576-7C41-9E6E-E14B-B8E7A7CC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Strategies for Healthy Social Media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AFCA0-CB81-19B7-A540-AE0105006B96}"/>
              </a:ext>
            </a:extLst>
          </p:cNvPr>
          <p:cNvSpPr>
            <a:spLocks/>
          </p:cNvSpPr>
          <p:nvPr/>
        </p:nvSpPr>
        <p:spPr>
          <a:xfrm>
            <a:off x="954841" y="2028825"/>
            <a:ext cx="4993805" cy="574960"/>
          </a:xfrm>
          <a:prstGeom prst="rect">
            <a:avLst/>
          </a:prstGeom>
        </p:spPr>
        <p:txBody>
          <a:bodyPr/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Screen Time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A182C-8F38-E949-7B99-41373E4F4D4A}"/>
              </a:ext>
            </a:extLst>
          </p:cNvPr>
          <p:cNvSpPr>
            <a:spLocks/>
          </p:cNvSpPr>
          <p:nvPr/>
        </p:nvSpPr>
        <p:spPr>
          <a:xfrm>
            <a:off x="954841" y="2620929"/>
            <a:ext cx="4993804" cy="855175"/>
          </a:xfrm>
          <a:prstGeom prst="rect">
            <a:avLst/>
          </a:prstGeom>
        </p:spPr>
        <p:txBody>
          <a:bodyPr/>
          <a:lstStyle/>
          <a:p>
            <a:pPr defTabSz="438912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boundaries for social media use.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6C63C-FF32-149E-2E2E-EBD88D145581}"/>
              </a:ext>
            </a:extLst>
          </p:cNvPr>
          <p:cNvSpPr>
            <a:spLocks/>
          </p:cNvSpPr>
          <p:nvPr/>
        </p:nvSpPr>
        <p:spPr>
          <a:xfrm>
            <a:off x="6245072" y="2028825"/>
            <a:ext cx="4993805" cy="574960"/>
          </a:xfrm>
          <a:prstGeom prst="rect">
            <a:avLst/>
          </a:prstGeom>
        </p:spPr>
        <p:txBody>
          <a:bodyPr/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 Positive Accounts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00FE10-8C4C-FB40-4500-41DFB4383384}"/>
              </a:ext>
            </a:extLst>
          </p:cNvPr>
          <p:cNvSpPr>
            <a:spLocks/>
          </p:cNvSpPr>
          <p:nvPr/>
        </p:nvSpPr>
        <p:spPr>
          <a:xfrm>
            <a:off x="6245072" y="2620929"/>
            <a:ext cx="4993804" cy="855175"/>
          </a:xfrm>
          <a:prstGeom prst="rect">
            <a:avLst/>
          </a:prstGeom>
        </p:spPr>
        <p:txBody>
          <a:bodyPr/>
          <a:lstStyle/>
          <a:p>
            <a:pPr defTabSz="438912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Engage with content that promotes positivity.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2D0C3E-3743-499A-4AC2-3CA4B94D6A21}"/>
              </a:ext>
            </a:extLst>
          </p:cNvPr>
          <p:cNvSpPr>
            <a:spLocks/>
          </p:cNvSpPr>
          <p:nvPr/>
        </p:nvSpPr>
        <p:spPr>
          <a:xfrm>
            <a:off x="953123" y="3797478"/>
            <a:ext cx="4993805" cy="574960"/>
          </a:xfrm>
          <a:prstGeom prst="rect">
            <a:avLst/>
          </a:prstGeom>
        </p:spPr>
        <p:txBody>
          <a:bodyPr/>
          <a:lstStyle/>
          <a:p>
            <a:pPr defTabSz="438912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Seek Support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8041DE-DDCC-56E5-E596-5A54FDD42C91}"/>
              </a:ext>
            </a:extLst>
          </p:cNvPr>
          <p:cNvSpPr>
            <a:spLocks/>
          </p:cNvSpPr>
          <p:nvPr/>
        </p:nvSpPr>
        <p:spPr>
          <a:xfrm>
            <a:off x="953123" y="4389582"/>
            <a:ext cx="4993804" cy="855175"/>
          </a:xfrm>
          <a:prstGeom prst="rect">
            <a:avLst/>
          </a:prstGeom>
        </p:spPr>
        <p:txBody>
          <a:bodyPr/>
          <a:lstStyle/>
          <a:p>
            <a:pPr defTabSz="438912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your feelings with friends or professionals.</a:t>
            </a:r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AA9C558-E487-0F5C-1E44-44A764C1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00" b="12400"/>
          <a:stretch>
            <a:fillRect/>
          </a:stretch>
        </p:blipFill>
        <p:spPr>
          <a:xfrm>
            <a:off x="6244891" y="3797643"/>
            <a:ext cx="4992268" cy="23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C75A-39B4-0C54-10BF-07ED62ED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A5724-1900-F7BB-797A-831C7511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Negative 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5B474-88C8-5809-7051-1A98919C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Real-life stories of social media leading to mental health issues.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F4E71-6488-61F8-F50D-A1AB8991BCD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/>
              <a:t>Positive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EF3C1E-77EC-633D-34ED-B378A29B070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Success stories of using social media in a healthy manner.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55B61-DDEC-B733-C704-EA1FE67D754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/>
              <a:t>Recovery and Coping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130C-DA76-383C-9787-766362D67843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Examples of overcoming social media-related mental health challenges.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94ECDD0-D880-6E3F-7184-D5BEB051712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49" r="1664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9E0F57-9A25-D00E-73C6-BA5A2557DD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28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5533-A2B8-D0D9-3304-25F66E7D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540A-61A0-214D-7ADC-B2310C99192C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/>
              <a:t>Summary of Impact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892B-7278-2EA6-F60E-49DFAD41AEBD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/>
              <a:t>Recap the overall effects of social media on mental health.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2318-7646-CBC2-36B4-925223799600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/>
              <a:t>Balanced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27F79-8BB5-D4FB-BA61-7AA079753443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/>
              <a:t>Encourage using social media responsibly and in moderation.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05B8C0-9A9B-2847-7C80-B525FFD0BFA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/>
              <a:t>Seeking Help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6CE4AE-5CDF-3BCD-A387-DF025CDD8E6A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/>
              <a:t>Provide resources for those struggling with mental health issues related to social media.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3393DB2-C6C1-8AE4-36E7-07BE5BA2B5A0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4471" r="44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690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87CD3-E649-403F-8658-11CE4AF8EC91}"/>
              </a:ext>
            </a:extLst>
          </p:cNvPr>
          <p:cNvSpPr txBox="1"/>
          <p:nvPr/>
        </p:nvSpPr>
        <p:spPr>
          <a:xfrm>
            <a:off x="2842590" y="2534476"/>
            <a:ext cx="7553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B066B-25A7-B4B3-862C-9670686FE48E}"/>
              </a:ext>
            </a:extLst>
          </p:cNvPr>
          <p:cNvSpPr txBox="1"/>
          <p:nvPr/>
        </p:nvSpPr>
        <p:spPr>
          <a:xfrm>
            <a:off x="516834" y="4969565"/>
            <a:ext cx="126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was taken from Kaggle and Google Scholar and a personal survey through google form.</a:t>
            </a:r>
          </a:p>
        </p:txBody>
      </p:sp>
    </p:spTree>
    <p:extLst>
      <p:ext uri="{BB962C8B-B14F-4D97-AF65-F5344CB8AC3E}">
        <p14:creationId xmlns:p14="http://schemas.microsoft.com/office/powerpoint/2010/main" val="12628815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53D81A-6BD9-4548-8166-32326F7A228E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112</TotalTime>
  <Words>291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Vapor Trail</vt:lpstr>
      <vt:lpstr>1_Office Theme</vt:lpstr>
      <vt:lpstr>Impact of Social Media on Mental Health</vt:lpstr>
      <vt:lpstr>Statistics on Social Media Usage</vt:lpstr>
      <vt:lpstr>Effects of Social Media on Mental Health</vt:lpstr>
      <vt:lpstr>Pie Chart of Social Media Usage by Age Group</vt:lpstr>
      <vt:lpstr>Strategies for Healthy Social Media Use</vt:lpstr>
      <vt:lpstr>Case Studies</vt:lpstr>
      <vt:lpstr>Conclusion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creator>HARSH DEEP</dc:creator>
  <cp:lastModifiedBy>HARSH DEEP</cp:lastModifiedBy>
  <cp:revision>6</cp:revision>
  <dcterms:created xsi:type="dcterms:W3CDTF">2024-03-21T17:11:21Z</dcterms:created>
  <dcterms:modified xsi:type="dcterms:W3CDTF">2024-04-27T08:47:51Z</dcterms:modified>
</cp:coreProperties>
</file>