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413" r:id="rId2"/>
    <p:sldId id="424" r:id="rId3"/>
    <p:sldId id="260" r:id="rId4"/>
    <p:sldId id="259" r:id="rId5"/>
    <p:sldId id="436" r:id="rId6"/>
    <p:sldId id="437" r:id="rId7"/>
    <p:sldId id="438" r:id="rId8"/>
    <p:sldId id="439" r:id="rId9"/>
    <p:sldId id="440" r:id="rId10"/>
    <p:sldId id="441" r:id="rId11"/>
    <p:sldId id="415" r:id="rId12"/>
    <p:sldId id="283" r:id="rId13"/>
    <p:sldId id="266" r:id="rId14"/>
    <p:sldId id="282" r:id="rId15"/>
    <p:sldId id="406" r:id="rId16"/>
    <p:sldId id="417" r:id="rId17"/>
    <p:sldId id="416" r:id="rId18"/>
    <p:sldId id="418" r:id="rId19"/>
    <p:sldId id="420" r:id="rId20"/>
    <p:sldId id="425" r:id="rId21"/>
    <p:sldId id="421" r:id="rId22"/>
    <p:sldId id="419" r:id="rId23"/>
    <p:sldId id="427" r:id="rId24"/>
    <p:sldId id="412" r:id="rId25"/>
    <p:sldId id="429" r:id="rId26"/>
    <p:sldId id="430" r:id="rId27"/>
    <p:sldId id="431" r:id="rId28"/>
    <p:sldId id="426" r:id="rId29"/>
    <p:sldId id="432" r:id="rId30"/>
    <p:sldId id="278" r:id="rId31"/>
    <p:sldId id="433" r:id="rId32"/>
    <p:sldId id="268" r:id="rId33"/>
    <p:sldId id="435" r:id="rId34"/>
    <p:sldId id="306" r:id="rId35"/>
    <p:sldId id="277" r:id="rId36"/>
    <p:sldId id="301" r:id="rId37"/>
    <p:sldId id="409" r:id="rId38"/>
    <p:sldId id="279" r:id="rId39"/>
    <p:sldId id="410" r:id="rId40"/>
    <p:sldId id="411" r:id="rId41"/>
    <p:sldId id="281" r:id="rId42"/>
    <p:sldId id="43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94660"/>
  </p:normalViewPr>
  <p:slideViewPr>
    <p:cSldViewPr>
      <p:cViewPr>
        <p:scale>
          <a:sx n="68" d="100"/>
          <a:sy n="68" d="100"/>
        </p:scale>
        <p:origin x="-132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4AE17D-C830-433F-8D17-4BDE80A3E293}" type="datetimeFigureOut">
              <a:rPr lang="en-US" smtClean="0"/>
              <a:pPr/>
              <a:t>8/26/2014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C9207-B396-41AD-808B-3A703AAA466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EC9207-B396-41AD-808B-3A703AAA466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457CB-6143-4405-89B5-3494A336DCBE}" type="datetime1">
              <a:rPr lang="en-US" smtClean="0"/>
              <a:t>8/26/2014</a:t>
            </a:fld>
            <a:endParaRPr lang="en-US"/>
          </a:p>
        </p:txBody>
      </p:sp>
      <p:sp>
        <p:nvSpPr>
          <p:cNvPr id="5" name="Footer Placeholder 4"/>
          <p:cNvSpPr>
            <a:spLocks noGrp="1"/>
          </p:cNvSpPr>
          <p:nvPr>
            <p:ph type="ftr" sz="quarter" idx="11"/>
          </p:nvPr>
        </p:nvSpPr>
        <p:spPr/>
        <p:txBody>
          <a:bodyPr/>
          <a:lstStyle/>
          <a:p>
            <a:r>
              <a:rPr lang="en-US" smtClean="0"/>
              <a:t>weyes57</a:t>
            </a:r>
            <a:endParaRPr lang="en-US"/>
          </a:p>
        </p:txBody>
      </p:sp>
      <p:sp>
        <p:nvSpPr>
          <p:cNvPr id="6" name="Slide Number Placeholder 5"/>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4DF84-5A8D-4C22-8588-671390A0CFDA}" type="datetime1">
              <a:rPr lang="en-US" smtClean="0"/>
              <a:t>8/26/2014</a:t>
            </a:fld>
            <a:endParaRPr lang="en-US"/>
          </a:p>
        </p:txBody>
      </p:sp>
      <p:sp>
        <p:nvSpPr>
          <p:cNvPr id="5" name="Footer Placeholder 4"/>
          <p:cNvSpPr>
            <a:spLocks noGrp="1"/>
          </p:cNvSpPr>
          <p:nvPr>
            <p:ph type="ftr" sz="quarter" idx="11"/>
          </p:nvPr>
        </p:nvSpPr>
        <p:spPr/>
        <p:txBody>
          <a:bodyPr/>
          <a:lstStyle/>
          <a:p>
            <a:r>
              <a:rPr lang="en-US" smtClean="0"/>
              <a:t>weyes57</a:t>
            </a:r>
            <a:endParaRPr lang="en-US"/>
          </a:p>
        </p:txBody>
      </p:sp>
      <p:sp>
        <p:nvSpPr>
          <p:cNvPr id="6" name="Slide Number Placeholder 5"/>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A3208-FDC7-4D62-A8A5-E7B53AFB2DFF}" type="datetime1">
              <a:rPr lang="en-US" smtClean="0"/>
              <a:t>8/26/2014</a:t>
            </a:fld>
            <a:endParaRPr lang="en-US"/>
          </a:p>
        </p:txBody>
      </p:sp>
      <p:sp>
        <p:nvSpPr>
          <p:cNvPr id="5" name="Footer Placeholder 4"/>
          <p:cNvSpPr>
            <a:spLocks noGrp="1"/>
          </p:cNvSpPr>
          <p:nvPr>
            <p:ph type="ftr" sz="quarter" idx="11"/>
          </p:nvPr>
        </p:nvSpPr>
        <p:spPr/>
        <p:txBody>
          <a:bodyPr/>
          <a:lstStyle/>
          <a:p>
            <a:r>
              <a:rPr lang="en-US" smtClean="0"/>
              <a:t>weyes57</a:t>
            </a:r>
            <a:endParaRPr lang="en-US"/>
          </a:p>
        </p:txBody>
      </p:sp>
      <p:sp>
        <p:nvSpPr>
          <p:cNvPr id="6" name="Slide Number Placeholder 5"/>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26515-8145-452F-BF6A-AE6B51560720}" type="datetime1">
              <a:rPr lang="en-US" smtClean="0"/>
              <a:t>8/26/2014</a:t>
            </a:fld>
            <a:endParaRPr lang="en-US"/>
          </a:p>
        </p:txBody>
      </p:sp>
      <p:sp>
        <p:nvSpPr>
          <p:cNvPr id="5" name="Footer Placeholder 4"/>
          <p:cNvSpPr>
            <a:spLocks noGrp="1"/>
          </p:cNvSpPr>
          <p:nvPr>
            <p:ph type="ftr" sz="quarter" idx="11"/>
          </p:nvPr>
        </p:nvSpPr>
        <p:spPr/>
        <p:txBody>
          <a:bodyPr/>
          <a:lstStyle/>
          <a:p>
            <a:r>
              <a:rPr lang="en-US" smtClean="0"/>
              <a:t>weyes57</a:t>
            </a:r>
            <a:endParaRPr lang="en-US"/>
          </a:p>
        </p:txBody>
      </p:sp>
      <p:sp>
        <p:nvSpPr>
          <p:cNvPr id="6" name="Slide Number Placeholder 5"/>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54FEC-2EDD-4144-BDAB-8E198B94EC6B}" type="datetime1">
              <a:rPr lang="en-US" smtClean="0"/>
              <a:t>8/26/2014</a:t>
            </a:fld>
            <a:endParaRPr lang="en-US"/>
          </a:p>
        </p:txBody>
      </p:sp>
      <p:sp>
        <p:nvSpPr>
          <p:cNvPr id="5" name="Footer Placeholder 4"/>
          <p:cNvSpPr>
            <a:spLocks noGrp="1"/>
          </p:cNvSpPr>
          <p:nvPr>
            <p:ph type="ftr" sz="quarter" idx="11"/>
          </p:nvPr>
        </p:nvSpPr>
        <p:spPr/>
        <p:txBody>
          <a:bodyPr/>
          <a:lstStyle/>
          <a:p>
            <a:r>
              <a:rPr lang="en-US" smtClean="0"/>
              <a:t>weyes57</a:t>
            </a:r>
            <a:endParaRPr lang="en-US"/>
          </a:p>
        </p:txBody>
      </p:sp>
      <p:sp>
        <p:nvSpPr>
          <p:cNvPr id="6" name="Slide Number Placeholder 5"/>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CD83D-006A-4217-B87F-B4312838FA19}" type="datetime1">
              <a:rPr lang="en-US" smtClean="0"/>
              <a:t>8/26/2014</a:t>
            </a:fld>
            <a:endParaRPr lang="en-US"/>
          </a:p>
        </p:txBody>
      </p:sp>
      <p:sp>
        <p:nvSpPr>
          <p:cNvPr id="6" name="Footer Placeholder 5"/>
          <p:cNvSpPr>
            <a:spLocks noGrp="1"/>
          </p:cNvSpPr>
          <p:nvPr>
            <p:ph type="ftr" sz="quarter" idx="11"/>
          </p:nvPr>
        </p:nvSpPr>
        <p:spPr/>
        <p:txBody>
          <a:bodyPr/>
          <a:lstStyle/>
          <a:p>
            <a:r>
              <a:rPr lang="en-US" smtClean="0"/>
              <a:t>weyes57</a:t>
            </a:r>
            <a:endParaRPr lang="en-US"/>
          </a:p>
        </p:txBody>
      </p:sp>
      <p:sp>
        <p:nvSpPr>
          <p:cNvPr id="7" name="Slide Number Placeholder 6"/>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832AF-10A3-4C20-9B06-4C12A08EE17B}" type="datetime1">
              <a:rPr lang="en-US" smtClean="0"/>
              <a:t>8/26/2014</a:t>
            </a:fld>
            <a:endParaRPr lang="en-US"/>
          </a:p>
        </p:txBody>
      </p:sp>
      <p:sp>
        <p:nvSpPr>
          <p:cNvPr id="8" name="Footer Placeholder 7"/>
          <p:cNvSpPr>
            <a:spLocks noGrp="1"/>
          </p:cNvSpPr>
          <p:nvPr>
            <p:ph type="ftr" sz="quarter" idx="11"/>
          </p:nvPr>
        </p:nvSpPr>
        <p:spPr/>
        <p:txBody>
          <a:bodyPr/>
          <a:lstStyle/>
          <a:p>
            <a:r>
              <a:rPr lang="en-US" smtClean="0"/>
              <a:t>weyes57</a:t>
            </a:r>
            <a:endParaRPr lang="en-US"/>
          </a:p>
        </p:txBody>
      </p:sp>
      <p:sp>
        <p:nvSpPr>
          <p:cNvPr id="9" name="Slide Number Placeholder 8"/>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4D7DE-F303-4B1D-B8FD-39D0F391094A}" type="datetime1">
              <a:rPr lang="en-US" smtClean="0"/>
              <a:t>8/26/2014</a:t>
            </a:fld>
            <a:endParaRPr lang="en-US"/>
          </a:p>
        </p:txBody>
      </p:sp>
      <p:sp>
        <p:nvSpPr>
          <p:cNvPr id="4" name="Footer Placeholder 3"/>
          <p:cNvSpPr>
            <a:spLocks noGrp="1"/>
          </p:cNvSpPr>
          <p:nvPr>
            <p:ph type="ftr" sz="quarter" idx="11"/>
          </p:nvPr>
        </p:nvSpPr>
        <p:spPr/>
        <p:txBody>
          <a:bodyPr/>
          <a:lstStyle/>
          <a:p>
            <a:r>
              <a:rPr lang="en-US" smtClean="0"/>
              <a:t>weyes57</a:t>
            </a:r>
            <a:endParaRPr lang="en-US"/>
          </a:p>
        </p:txBody>
      </p:sp>
      <p:sp>
        <p:nvSpPr>
          <p:cNvPr id="5" name="Slide Number Placeholder 4"/>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BA83D-26CA-4E3A-8EEF-F41C51326423}" type="datetime1">
              <a:rPr lang="en-US" smtClean="0"/>
              <a:t>8/26/2014</a:t>
            </a:fld>
            <a:endParaRPr lang="en-US"/>
          </a:p>
        </p:txBody>
      </p:sp>
      <p:sp>
        <p:nvSpPr>
          <p:cNvPr id="3" name="Footer Placeholder 2"/>
          <p:cNvSpPr>
            <a:spLocks noGrp="1"/>
          </p:cNvSpPr>
          <p:nvPr>
            <p:ph type="ftr" sz="quarter" idx="11"/>
          </p:nvPr>
        </p:nvSpPr>
        <p:spPr/>
        <p:txBody>
          <a:bodyPr/>
          <a:lstStyle/>
          <a:p>
            <a:r>
              <a:rPr lang="en-US" smtClean="0"/>
              <a:t>weyes57</a:t>
            </a:r>
            <a:endParaRPr lang="en-US"/>
          </a:p>
        </p:txBody>
      </p:sp>
      <p:sp>
        <p:nvSpPr>
          <p:cNvPr id="4" name="Slide Number Placeholder 3"/>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9B578-E569-4465-84A3-0A07EEA0274F}" type="datetime1">
              <a:rPr lang="en-US" smtClean="0"/>
              <a:t>8/26/2014</a:t>
            </a:fld>
            <a:endParaRPr lang="en-US"/>
          </a:p>
        </p:txBody>
      </p:sp>
      <p:sp>
        <p:nvSpPr>
          <p:cNvPr id="6" name="Footer Placeholder 5"/>
          <p:cNvSpPr>
            <a:spLocks noGrp="1"/>
          </p:cNvSpPr>
          <p:nvPr>
            <p:ph type="ftr" sz="quarter" idx="11"/>
          </p:nvPr>
        </p:nvSpPr>
        <p:spPr/>
        <p:txBody>
          <a:bodyPr/>
          <a:lstStyle/>
          <a:p>
            <a:r>
              <a:rPr lang="en-US" smtClean="0"/>
              <a:t>weyes57</a:t>
            </a:r>
            <a:endParaRPr lang="en-US"/>
          </a:p>
        </p:txBody>
      </p:sp>
      <p:sp>
        <p:nvSpPr>
          <p:cNvPr id="7" name="Slide Number Placeholder 6"/>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F9D139-59FE-4012-9B54-30959A14846C}" type="datetime1">
              <a:rPr lang="en-US" smtClean="0"/>
              <a:t>8/26/2014</a:t>
            </a:fld>
            <a:endParaRPr lang="en-US"/>
          </a:p>
        </p:txBody>
      </p:sp>
      <p:sp>
        <p:nvSpPr>
          <p:cNvPr id="6" name="Footer Placeholder 5"/>
          <p:cNvSpPr>
            <a:spLocks noGrp="1"/>
          </p:cNvSpPr>
          <p:nvPr>
            <p:ph type="ftr" sz="quarter" idx="11"/>
          </p:nvPr>
        </p:nvSpPr>
        <p:spPr/>
        <p:txBody>
          <a:bodyPr/>
          <a:lstStyle/>
          <a:p>
            <a:r>
              <a:rPr lang="en-US" smtClean="0"/>
              <a:t>weyes57</a:t>
            </a:r>
            <a:endParaRPr lang="en-US"/>
          </a:p>
        </p:txBody>
      </p:sp>
      <p:sp>
        <p:nvSpPr>
          <p:cNvPr id="7" name="Slide Number Placeholder 6"/>
          <p:cNvSpPr>
            <a:spLocks noGrp="1"/>
          </p:cNvSpPr>
          <p:nvPr>
            <p:ph type="sldNum" sz="quarter" idx="12"/>
          </p:nvPr>
        </p:nvSpPr>
        <p:spPr/>
        <p:txBody>
          <a:bodyPr/>
          <a:lstStyle/>
          <a:p>
            <a:fld id="{42E61FC0-818F-4018-A0C9-FBEF5E65E99B}" type="slidenum">
              <a:rPr lang="en-US" smtClean="0"/>
              <a:pPr/>
              <a:t>‹#›</a:t>
            </a:fld>
            <a:endParaRPr lang="en-US"/>
          </a:p>
        </p:txBody>
      </p:sp>
    </p:spTree>
  </p:cSld>
  <p:clrMapOvr>
    <a:masterClrMapping/>
  </p:clrMapOvr>
  <p:transition spd="slow">
    <p:wheel spokes="3"/>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0850D-934E-49F3-B1B6-3AC787881400}" type="datetime1">
              <a:rPr lang="en-US" smtClean="0"/>
              <a:t>8/26/2014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weyes57</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61FC0-818F-4018-A0C9-FBEF5E65E9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heel spokes="3"/>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noCrop="1"/>
          </p:cNvPicPr>
          <p:nvPr/>
        </p:nvPicPr>
        <p:blipFill>
          <a:blip r:embed="rId2" cstate="print">
            <a:lum bright="10000" contrast="-40000"/>
          </a:blip>
          <a:srcRect/>
          <a:stretch>
            <a:fillRect/>
          </a:stretch>
        </p:blipFill>
        <p:spPr bwMode="auto">
          <a:xfrm>
            <a:off x="0" y="0"/>
            <a:ext cx="9144000" cy="6858000"/>
          </a:xfrm>
          <a:prstGeom prst="rect">
            <a:avLst/>
          </a:prstGeom>
          <a:noFill/>
          <a:ln w="9525">
            <a:noFill/>
            <a:miter lim="800000"/>
            <a:headEnd/>
            <a:tailEnd/>
          </a:ln>
          <a:effectLst>
            <a:softEdge rad="635000"/>
          </a:effectLst>
        </p:spPr>
      </p:pic>
      <p:sp>
        <p:nvSpPr>
          <p:cNvPr id="4" name="Rectangle 3"/>
          <p:cNvSpPr/>
          <p:nvPr/>
        </p:nvSpPr>
        <p:spPr>
          <a:xfrm>
            <a:off x="838200" y="3124200"/>
            <a:ext cx="7543800" cy="769441"/>
          </a:xfrm>
          <a:prstGeom prst="rect">
            <a:avLst/>
          </a:prstGeom>
        </p:spPr>
        <p:txBody>
          <a:bodyPr wrap="square">
            <a:spAutoFit/>
          </a:bodyPr>
          <a:lstStyle/>
          <a:p>
            <a:pPr algn="ctr"/>
            <a:r>
              <a:rPr lang="en-US" sz="44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BAND THEORY OF SOLIDS</a:t>
            </a:r>
            <a:endParaRPr lang="en-US" sz="4400" b="1"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sp>
        <p:nvSpPr>
          <p:cNvPr id="8" name="Slide Number Placeholder 7"/>
          <p:cNvSpPr>
            <a:spLocks noGrp="1"/>
          </p:cNvSpPr>
          <p:nvPr>
            <p:ph type="sldNum" sz="quarter" idx="12"/>
          </p:nvPr>
        </p:nvSpPr>
        <p:spPr/>
        <p:txBody>
          <a:bodyPr/>
          <a:lstStyle/>
          <a:p>
            <a:fld id="{42E61FC0-818F-4018-A0C9-FBEF5E65E99B}" type="slidenum">
              <a:rPr lang="en-US" smtClean="0"/>
              <a:pPr/>
              <a:t>1</a:t>
            </a:fld>
            <a:endParaRPr lang="en-US"/>
          </a:p>
        </p:txBody>
      </p:sp>
    </p:spTree>
  </p:cSld>
  <p:clrMapOvr>
    <a:masterClrMapping/>
  </p:clrMapOvr>
  <p:transition spd="slow">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File0870"/>
          <p:cNvPicPr>
            <a:picLocks noChangeAspect="1" noChangeArrowheads="1"/>
          </p:cNvPicPr>
          <p:nvPr/>
        </p:nvPicPr>
        <p:blipFill>
          <a:blip r:embed="rId2" cstate="print"/>
          <a:srcRect/>
          <a:stretch>
            <a:fillRect/>
          </a:stretch>
        </p:blipFill>
        <p:spPr bwMode="auto">
          <a:xfrm>
            <a:off x="2868613" y="2151063"/>
            <a:ext cx="4597400" cy="3449637"/>
          </a:xfrm>
          <a:prstGeom prst="rect">
            <a:avLst/>
          </a:prstGeom>
          <a:noFill/>
        </p:spPr>
      </p:pic>
      <p:sp>
        <p:nvSpPr>
          <p:cNvPr id="113667" name="Text Box 3"/>
          <p:cNvSpPr txBox="1">
            <a:spLocks noChangeArrowheads="1"/>
          </p:cNvSpPr>
          <p:nvPr/>
        </p:nvSpPr>
        <p:spPr bwMode="auto">
          <a:xfrm>
            <a:off x="822325" y="4419600"/>
            <a:ext cx="2149475" cy="412750"/>
          </a:xfrm>
          <a:prstGeom prst="rect">
            <a:avLst/>
          </a:prstGeom>
          <a:noFill/>
          <a:ln w="9525" algn="ctr">
            <a:noFill/>
            <a:miter lim="800000"/>
            <a:headEnd/>
            <a:tailEnd/>
          </a:ln>
          <a:effectLst/>
        </p:spPr>
        <p:txBody>
          <a:bodyPr>
            <a:spAutoFit/>
          </a:bodyPr>
          <a:lstStyle/>
          <a:p>
            <a:r>
              <a:rPr lang="en-US" sz="2100">
                <a:solidFill>
                  <a:srgbClr val="000000"/>
                </a:solidFill>
                <a:latin typeface="Arial" pitchFamily="34" charset="0"/>
              </a:rPr>
              <a:t>6 atoms</a:t>
            </a:r>
          </a:p>
        </p:txBody>
      </p:sp>
      <p:sp>
        <p:nvSpPr>
          <p:cNvPr id="4" name="Slide Number Placeholder 3"/>
          <p:cNvSpPr>
            <a:spLocks noGrp="1"/>
          </p:cNvSpPr>
          <p:nvPr>
            <p:ph type="sldNum" sz="quarter" idx="12"/>
          </p:nvPr>
        </p:nvSpPr>
        <p:spPr/>
        <p:txBody>
          <a:bodyPr/>
          <a:lstStyle/>
          <a:p>
            <a:fld id="{42E61FC0-818F-4018-A0C9-FBEF5E65E99B}" type="slidenum">
              <a:rPr lang="en-US" smtClean="0"/>
              <a:pPr/>
              <a:t>10</a:t>
            </a:fld>
            <a:endParaRPr lang="en-US"/>
          </a:p>
        </p:txBody>
      </p:sp>
    </p:spTree>
  </p:cSld>
  <p:clrMapOvr>
    <a:masterClrMapping/>
  </p:clrMapOvr>
  <p:transition spd="slow">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024769724030041309S600x600Q85.jpg"/>
          <p:cNvPicPr>
            <a:picLocks noChangeAspect="1"/>
          </p:cNvPicPr>
          <p:nvPr/>
        </p:nvPicPr>
        <p:blipFill>
          <a:blip r:embed="rId2" cstate="print">
            <a:lum bright="10000" contrast="-40000"/>
          </a:blip>
          <a:srcRect t="23333"/>
          <a:stretch>
            <a:fillRect/>
          </a:stretch>
        </p:blipFill>
        <p:spPr>
          <a:xfrm>
            <a:off x="0" y="0"/>
            <a:ext cx="9144000" cy="6858000"/>
          </a:xfrm>
          <a:prstGeom prst="rect">
            <a:avLst/>
          </a:prstGeom>
          <a:effectLst>
            <a:softEdge rad="635000"/>
          </a:effectLst>
        </p:spPr>
      </p:pic>
      <p:pic>
        <p:nvPicPr>
          <p:cNvPr id="6147" name="Picture 3"/>
          <p:cNvPicPr>
            <a:picLocks noChangeAspect="1" noChangeArrowheads="1"/>
          </p:cNvPicPr>
          <p:nvPr/>
        </p:nvPicPr>
        <p:blipFill>
          <a:blip r:embed="rId3" cstate="print">
            <a:clrChange>
              <a:clrFrom>
                <a:srgbClr val="FFFFFF"/>
              </a:clrFrom>
              <a:clrTo>
                <a:srgbClr val="FFFFFF">
                  <a:alpha val="0"/>
                </a:srgbClr>
              </a:clrTo>
            </a:clrChange>
          </a:blip>
          <a:srcRect b="13636"/>
          <a:stretch>
            <a:fillRect/>
          </a:stretch>
        </p:blipFill>
        <p:spPr bwMode="auto">
          <a:xfrm>
            <a:off x="1905000" y="1295400"/>
            <a:ext cx="6324600" cy="4343400"/>
          </a:xfrm>
          <a:prstGeom prst="rect">
            <a:avLst/>
          </a:prstGeom>
          <a:noFill/>
          <a:ln w="9525">
            <a:noFill/>
            <a:miter lim="800000"/>
            <a:headEnd/>
            <a:tailEnd/>
          </a:ln>
          <a:effectLst/>
        </p:spPr>
      </p:pic>
      <p:sp>
        <p:nvSpPr>
          <p:cNvPr id="4" name="TextBox 3"/>
          <p:cNvSpPr txBox="1"/>
          <p:nvPr/>
        </p:nvSpPr>
        <p:spPr>
          <a:xfrm>
            <a:off x="1143000" y="533400"/>
            <a:ext cx="6838732" cy="584775"/>
          </a:xfrm>
          <a:prstGeom prst="rect">
            <a:avLst/>
          </a:prstGeom>
          <a:noFill/>
        </p:spPr>
        <p:txBody>
          <a:bodyPr wrap="none" rtlCol="0">
            <a:spAutoFit/>
          </a:bodyPr>
          <a:lstStyle/>
          <a:p>
            <a:r>
              <a:rPr lang="en-US" sz="3200" b="1" dirty="0" smtClean="0"/>
              <a:t>Electron arrangement in a silicon  atom</a:t>
            </a:r>
            <a:endParaRPr lang="en-US" sz="3200" b="1"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11</a:t>
            </a:fld>
            <a:endParaRPr lang="en-US"/>
          </a:p>
        </p:txBody>
      </p:sp>
    </p:spTree>
  </p:cSld>
  <p:clrMapOvr>
    <a:masterClrMapping/>
  </p:clrMapOvr>
  <p:transition spd="slow">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70267030041309S600x600Q85.jpg"/>
          <p:cNvPicPr>
            <a:picLocks noChangeAspect="1"/>
          </p:cNvPicPr>
          <p:nvPr/>
        </p:nvPicPr>
        <p:blipFill>
          <a:blip r:embed="rId2" cstate="print">
            <a:lum bright="30000" contrast="-40000"/>
          </a:blip>
          <a:srcRect t="23333"/>
          <a:stretch>
            <a:fillRect/>
          </a:stretch>
        </p:blipFill>
        <p:spPr>
          <a:xfrm>
            <a:off x="0" y="0"/>
            <a:ext cx="9144000" cy="6858000"/>
          </a:xfrm>
          <a:prstGeom prst="rect">
            <a:avLst/>
          </a:prstGeom>
          <a:effectLst>
            <a:softEdge rad="635000"/>
          </a:effectLst>
        </p:spPr>
      </p:pic>
      <p:sp>
        <p:nvSpPr>
          <p:cNvPr id="3" name="TextBox 2"/>
          <p:cNvSpPr txBox="1"/>
          <p:nvPr/>
        </p:nvSpPr>
        <p:spPr>
          <a:xfrm>
            <a:off x="381000" y="914401"/>
            <a:ext cx="8229600" cy="5293757"/>
          </a:xfrm>
          <a:prstGeom prst="rect">
            <a:avLst/>
          </a:prstGeom>
          <a:noFill/>
        </p:spPr>
        <p:txBody>
          <a:bodyPr wrap="square" rtlCol="0">
            <a:spAutoFit/>
          </a:bodyPr>
          <a:lstStyle/>
          <a:p>
            <a:r>
              <a:rPr lang="en-US" sz="3200" b="1" dirty="0" smtClean="0"/>
              <a:t>The completely filled levels are called core levels and the electrons filling these levels are called core electrons.</a:t>
            </a:r>
          </a:p>
          <a:p>
            <a:endParaRPr lang="en-US" sz="3200" b="1" dirty="0" smtClean="0"/>
          </a:p>
          <a:p>
            <a:r>
              <a:rPr lang="en-US" sz="3200" b="1" dirty="0" smtClean="0"/>
              <a:t>The electrons in the outermost level are called valence electrons.</a:t>
            </a:r>
          </a:p>
          <a:p>
            <a:endParaRPr lang="en-US" sz="3200" b="1" dirty="0" smtClean="0"/>
          </a:p>
          <a:p>
            <a:r>
              <a:rPr lang="en-US" sz="3200" b="1" dirty="0" smtClean="0"/>
              <a:t>The partially filled outermost level is called valence level and the permitted levels which are vacant are known as conduction levels.</a:t>
            </a:r>
          </a:p>
          <a:p>
            <a:endParaRPr lang="en-US"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12</a:t>
            </a:fld>
            <a:endParaRPr lang="en-US"/>
          </a:p>
        </p:txBody>
      </p:sp>
    </p:spTree>
  </p:cSld>
  <p:clrMapOvr>
    <a:masterClrMapping/>
  </p:clrMapOvr>
  <p:transition spd="slow">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128577340100208584S600x600Q85.jpg"/>
          <p:cNvPicPr>
            <a:picLocks noChangeAspect="1"/>
          </p:cNvPicPr>
          <p:nvPr/>
        </p:nvPicPr>
        <p:blipFill>
          <a:blip r:embed="rId2" cstate="print">
            <a:lum bright="40000" contrast="-40000"/>
          </a:blip>
          <a:stretch>
            <a:fillRect/>
          </a:stretch>
        </p:blipFill>
        <p:spPr>
          <a:xfrm>
            <a:off x="0" y="0"/>
            <a:ext cx="9144000" cy="6858000"/>
          </a:xfrm>
          <a:prstGeom prst="rect">
            <a:avLst/>
          </a:prstGeom>
          <a:effectLst>
            <a:softEdge rad="635000"/>
          </a:effectLst>
        </p:spPr>
      </p:pic>
      <p:pic>
        <p:nvPicPr>
          <p:cNvPr id="4" name="Picture 2"/>
          <p:cNvPicPr>
            <a:picLocks noChangeAspect="1" noChangeArrowheads="1"/>
          </p:cNvPicPr>
          <p:nvPr/>
        </p:nvPicPr>
        <p:blipFill>
          <a:blip r:embed="rId3" cstate="print"/>
          <a:srcRect l="4167" t="2965" r="5556" b="6469"/>
          <a:stretch>
            <a:fillRect/>
          </a:stretch>
        </p:blipFill>
        <p:spPr bwMode="auto">
          <a:xfrm>
            <a:off x="1905000" y="3733800"/>
            <a:ext cx="5486400" cy="2667000"/>
          </a:xfrm>
          <a:prstGeom prst="rect">
            <a:avLst/>
          </a:prstGeom>
          <a:noFill/>
          <a:ln w="9525">
            <a:noFill/>
            <a:miter lim="800000"/>
            <a:headEnd/>
            <a:tailEnd/>
          </a:ln>
          <a:effectLst>
            <a:softEdge rad="635000"/>
          </a:effectLst>
        </p:spPr>
      </p:pic>
      <p:sp>
        <p:nvSpPr>
          <p:cNvPr id="5" name="TextBox 4"/>
          <p:cNvSpPr txBox="1"/>
          <p:nvPr/>
        </p:nvSpPr>
        <p:spPr>
          <a:xfrm>
            <a:off x="1371601" y="762000"/>
            <a:ext cx="7467600" cy="3046988"/>
          </a:xfrm>
          <a:prstGeom prst="rect">
            <a:avLst/>
          </a:prstGeom>
          <a:noFill/>
        </p:spPr>
        <p:txBody>
          <a:bodyPr wrap="square" rtlCol="0">
            <a:spAutoFit/>
          </a:bodyPr>
          <a:lstStyle/>
          <a:p>
            <a:r>
              <a:rPr lang="en-US" sz="3200" b="1" dirty="0" smtClean="0"/>
              <a:t>In solids , the atoms are arranged in a systematic space lattice and each atom is influenced by neighbouring atoms.</a:t>
            </a:r>
          </a:p>
          <a:p>
            <a:r>
              <a:rPr lang="en-US" sz="3200" b="1" dirty="0" smtClean="0"/>
              <a:t>The closeness of atoms results in the intermixing of electrons of neighbourring atoms.</a:t>
            </a:r>
            <a:endParaRPr lang="en-US" sz="3200" b="1" dirty="0"/>
          </a:p>
        </p:txBody>
      </p:sp>
      <p:sp>
        <p:nvSpPr>
          <p:cNvPr id="9" name="Slide Number Placeholder 8"/>
          <p:cNvSpPr>
            <a:spLocks noGrp="1"/>
          </p:cNvSpPr>
          <p:nvPr>
            <p:ph type="sldNum" sz="quarter" idx="12"/>
          </p:nvPr>
        </p:nvSpPr>
        <p:spPr/>
        <p:txBody>
          <a:bodyPr/>
          <a:lstStyle/>
          <a:p>
            <a:fld id="{42E61FC0-818F-4018-A0C9-FBEF5E65E99B}" type="slidenum">
              <a:rPr lang="en-US" smtClean="0"/>
              <a:pPr/>
              <a:t>13</a:t>
            </a:fld>
            <a:endParaRPr lang="en-US"/>
          </a:p>
        </p:txBody>
      </p:sp>
    </p:spTree>
  </p:cSld>
  <p:clrMapOvr>
    <a:masterClrMapping/>
  </p:clrMapOvr>
  <p:transition spd="slow">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69530030041309S600x600Q85.jpg"/>
          <p:cNvPicPr>
            <a:picLocks noChangeAspect="1"/>
          </p:cNvPicPr>
          <p:nvPr/>
        </p:nvPicPr>
        <p:blipFill>
          <a:blip r:embed="rId3" cstate="print">
            <a:lum bright="10000" contrast="-40000"/>
          </a:blip>
          <a:srcRect b="19333"/>
          <a:stretch>
            <a:fillRect/>
          </a:stretch>
        </p:blipFill>
        <p:spPr>
          <a:xfrm>
            <a:off x="0" y="0"/>
            <a:ext cx="9144000" cy="6858000"/>
          </a:xfrm>
          <a:prstGeom prst="rect">
            <a:avLst/>
          </a:prstGeom>
          <a:effectLst>
            <a:softEdge rad="635000"/>
          </a:effectLst>
        </p:spPr>
      </p:pic>
      <p:sp>
        <p:nvSpPr>
          <p:cNvPr id="4" name="TextBox 3"/>
          <p:cNvSpPr txBox="1"/>
          <p:nvPr/>
        </p:nvSpPr>
        <p:spPr>
          <a:xfrm>
            <a:off x="533400" y="1447800"/>
            <a:ext cx="8001000" cy="4031873"/>
          </a:xfrm>
          <a:prstGeom prst="rect">
            <a:avLst/>
          </a:prstGeom>
          <a:noFill/>
        </p:spPr>
        <p:txBody>
          <a:bodyPr wrap="square" rtlCol="0">
            <a:spAutoFit/>
          </a:bodyPr>
          <a:lstStyle/>
          <a:p>
            <a:r>
              <a:rPr lang="en-US" sz="3200" b="1" dirty="0" smtClean="0"/>
              <a:t>Due to inter mixing of electrons, the number of permissible energy levels increases.</a:t>
            </a:r>
          </a:p>
          <a:p>
            <a:endParaRPr lang="en-US" sz="3200" b="1" dirty="0" smtClean="0"/>
          </a:p>
          <a:p>
            <a:r>
              <a:rPr lang="en-US" sz="3200" b="1" dirty="0" smtClean="0"/>
              <a:t> Instead of a single energy level , there will be bands of energy levels.</a:t>
            </a:r>
          </a:p>
          <a:p>
            <a:endParaRPr lang="en-US" sz="3200" b="1" dirty="0" smtClean="0"/>
          </a:p>
          <a:p>
            <a:r>
              <a:rPr lang="en-US" sz="3200" b="1" dirty="0" smtClean="0"/>
              <a:t>A set of such closely packed energy levels is called  an energy band.</a:t>
            </a:r>
            <a:endParaRPr lang="en-US" sz="3200" b="1"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14</a:t>
            </a:fld>
            <a:endParaRPr lang="en-US"/>
          </a:p>
        </p:txBody>
      </p:sp>
    </p:spTree>
  </p:cSld>
  <p:clrMapOvr>
    <a:masterClrMapping/>
  </p:clrMapOvr>
  <p:transition spd="slow">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ghQuailtyLandscapePhotosByFlop28.jpg"/>
          <p:cNvPicPr>
            <a:picLocks noChangeAspect="1"/>
          </p:cNvPicPr>
          <p:nvPr/>
        </p:nvPicPr>
        <p:blipFill>
          <a:blip r:embed="rId2" cstate="print">
            <a:lum bright="40000" contrast="-40000"/>
          </a:blip>
          <a:stretch>
            <a:fillRect/>
          </a:stretch>
        </p:blipFill>
        <p:spPr>
          <a:xfrm>
            <a:off x="0" y="1"/>
            <a:ext cx="9144000" cy="6858000"/>
          </a:xfrm>
          <a:prstGeom prst="rect">
            <a:avLst/>
          </a:prstGeom>
          <a:effectLst>
            <a:softEdge rad="635000"/>
          </a:effectLst>
        </p:spPr>
      </p:pic>
      <p:pic>
        <p:nvPicPr>
          <p:cNvPr id="3" name="Picture 2" descr="C:\Documents and Settings\Mani\Desktop\energieniveaus.gif"/>
          <p:cNvPicPr>
            <a:picLocks noChangeAspect="1" noChangeArrowheads="1"/>
          </p:cNvPicPr>
          <p:nvPr/>
        </p:nvPicPr>
        <p:blipFill>
          <a:blip r:embed="rId3" cstate="print">
            <a:lum bright="-40000" contrast="40000"/>
          </a:blip>
          <a:srcRect/>
          <a:stretch>
            <a:fillRect/>
          </a:stretch>
        </p:blipFill>
        <p:spPr bwMode="auto">
          <a:xfrm>
            <a:off x="609600" y="762000"/>
            <a:ext cx="7924800" cy="5410200"/>
          </a:xfrm>
          <a:prstGeom prst="rect">
            <a:avLst/>
          </a:prstGeom>
          <a:noFill/>
        </p:spPr>
      </p:pic>
      <p:sp>
        <p:nvSpPr>
          <p:cNvPr id="5" name="TextBox 4"/>
          <p:cNvSpPr txBox="1"/>
          <p:nvPr/>
        </p:nvSpPr>
        <p:spPr>
          <a:xfrm>
            <a:off x="457200" y="762000"/>
            <a:ext cx="990600" cy="369332"/>
          </a:xfrm>
          <a:prstGeom prst="rect">
            <a:avLst/>
          </a:prstGeom>
          <a:solidFill>
            <a:schemeClr val="bg1"/>
          </a:solidFill>
        </p:spPr>
        <p:txBody>
          <a:bodyPr wrap="square" rtlCol="0">
            <a:spAutoFit/>
          </a:bodyPr>
          <a:lstStyle/>
          <a:p>
            <a:r>
              <a:rPr lang="en-US" b="1" dirty="0" smtClean="0"/>
              <a:t>ENERGY</a:t>
            </a:r>
            <a:endParaRPr lang="en-US" b="1" dirty="0"/>
          </a:p>
        </p:txBody>
      </p:sp>
      <p:sp>
        <p:nvSpPr>
          <p:cNvPr id="6" name="TextBox 5"/>
          <p:cNvSpPr txBox="1"/>
          <p:nvPr/>
        </p:nvSpPr>
        <p:spPr>
          <a:xfrm>
            <a:off x="7848600" y="1905000"/>
            <a:ext cx="914400" cy="369332"/>
          </a:xfrm>
          <a:prstGeom prst="rect">
            <a:avLst/>
          </a:prstGeom>
          <a:solidFill>
            <a:schemeClr val="bg1"/>
          </a:solidFill>
        </p:spPr>
        <p:txBody>
          <a:bodyPr wrap="square" rtlCol="0">
            <a:spAutoFit/>
          </a:bodyPr>
          <a:lstStyle/>
          <a:p>
            <a:r>
              <a:rPr lang="en-US" b="1" dirty="0" smtClean="0"/>
              <a:t>ATOMS</a:t>
            </a:r>
            <a:endParaRPr lang="en-US" b="1" dirty="0"/>
          </a:p>
        </p:txBody>
      </p:sp>
      <p:sp>
        <p:nvSpPr>
          <p:cNvPr id="7" name="TextBox 6"/>
          <p:cNvSpPr txBox="1"/>
          <p:nvPr/>
        </p:nvSpPr>
        <p:spPr>
          <a:xfrm>
            <a:off x="7315200" y="5715000"/>
            <a:ext cx="914400" cy="369332"/>
          </a:xfrm>
          <a:prstGeom prst="rect">
            <a:avLst/>
          </a:prstGeom>
          <a:solidFill>
            <a:schemeClr val="bg1"/>
          </a:solidFill>
        </p:spPr>
        <p:txBody>
          <a:bodyPr wrap="square" rtlCol="0">
            <a:spAutoFit/>
          </a:bodyPr>
          <a:lstStyle/>
          <a:p>
            <a:r>
              <a:rPr lang="en-US" b="1" dirty="0" smtClean="0"/>
              <a:t>ATOMS</a:t>
            </a:r>
            <a:endParaRPr lang="en-US" b="1" dirty="0"/>
          </a:p>
        </p:txBody>
      </p:sp>
      <p:sp>
        <p:nvSpPr>
          <p:cNvPr id="8" name="TextBox 7"/>
          <p:cNvSpPr txBox="1"/>
          <p:nvPr/>
        </p:nvSpPr>
        <p:spPr>
          <a:xfrm>
            <a:off x="1828800" y="609600"/>
            <a:ext cx="6140784" cy="738664"/>
          </a:xfrm>
          <a:prstGeom prst="rect">
            <a:avLst/>
          </a:prstGeom>
          <a:noFill/>
        </p:spPr>
        <p:txBody>
          <a:bodyPr wrap="none" rtlCol="0">
            <a:spAutoFit/>
          </a:bodyPr>
          <a:lstStyle/>
          <a:p>
            <a:r>
              <a:rPr lang="en-US" sz="2400" b="1" dirty="0" smtClean="0"/>
              <a:t>28 Gram of silicon contains 6.023 x 10</a:t>
            </a:r>
            <a:r>
              <a:rPr lang="en-US" sz="2400" b="1" baseline="30000" dirty="0" smtClean="0"/>
              <a:t>23  </a:t>
            </a:r>
            <a:r>
              <a:rPr lang="en-US" sz="2400" b="1" dirty="0" smtClean="0"/>
              <a:t> atoms</a:t>
            </a:r>
          </a:p>
          <a:p>
            <a:endParaRPr lang="en-US" dirty="0"/>
          </a:p>
        </p:txBody>
      </p:sp>
      <p:sp>
        <p:nvSpPr>
          <p:cNvPr id="12" name="Slide Number Placeholder 11"/>
          <p:cNvSpPr>
            <a:spLocks noGrp="1"/>
          </p:cNvSpPr>
          <p:nvPr>
            <p:ph type="sldNum" sz="quarter" idx="12"/>
          </p:nvPr>
        </p:nvSpPr>
        <p:spPr/>
        <p:txBody>
          <a:bodyPr/>
          <a:lstStyle/>
          <a:p>
            <a:fld id="{42E61FC0-818F-4018-A0C9-FBEF5E65E99B}" type="slidenum">
              <a:rPr lang="en-US" smtClean="0"/>
              <a:pPr/>
              <a:t>15</a:t>
            </a:fld>
            <a:endParaRPr lang="en-US"/>
          </a:p>
        </p:txBody>
      </p:sp>
    </p:spTree>
  </p:cSld>
  <p:clrMapOvr>
    <a:masterClrMapping/>
  </p:clrMapOvr>
  <p:transition spd="slow">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70267030041309S600x600Q85.jpg"/>
          <p:cNvPicPr>
            <a:picLocks noChangeAspect="1"/>
          </p:cNvPicPr>
          <p:nvPr/>
        </p:nvPicPr>
        <p:blipFill>
          <a:blip r:embed="rId2" cstate="print">
            <a:lum bright="30000" contrast="-40000"/>
          </a:blip>
          <a:srcRect t="23333"/>
          <a:stretch>
            <a:fillRect/>
          </a:stretch>
        </p:blipFill>
        <p:spPr>
          <a:xfrm>
            <a:off x="0" y="0"/>
            <a:ext cx="9144000" cy="6858000"/>
          </a:xfrm>
          <a:prstGeom prst="rect">
            <a:avLst/>
          </a:prstGeom>
          <a:effectLst>
            <a:softEdge rad="635000"/>
          </a:effectLst>
        </p:spPr>
      </p:pic>
      <p:sp>
        <p:nvSpPr>
          <p:cNvPr id="3" name="TextBox 2"/>
          <p:cNvSpPr txBox="1"/>
          <p:nvPr/>
        </p:nvSpPr>
        <p:spPr>
          <a:xfrm>
            <a:off x="381000" y="1371600"/>
            <a:ext cx="8229600" cy="4031873"/>
          </a:xfrm>
          <a:prstGeom prst="rect">
            <a:avLst/>
          </a:prstGeom>
          <a:noFill/>
        </p:spPr>
        <p:txBody>
          <a:bodyPr wrap="square" rtlCol="0">
            <a:spAutoFit/>
          </a:bodyPr>
          <a:lstStyle/>
          <a:p>
            <a:r>
              <a:rPr lang="en-US" sz="3200" b="1" dirty="0" smtClean="0"/>
              <a:t>A band which is occupied by the valence electrons or a band having highest energy is defined as valence band. </a:t>
            </a:r>
          </a:p>
          <a:p>
            <a:endParaRPr lang="en-US" sz="3200" b="1" dirty="0" smtClean="0"/>
          </a:p>
          <a:p>
            <a:r>
              <a:rPr lang="en-US" sz="3200" b="1" dirty="0" smtClean="0"/>
              <a:t>The valence band may be partially or completely filled.</a:t>
            </a:r>
          </a:p>
          <a:p>
            <a:endParaRPr lang="en-US" sz="3200" b="1" dirty="0" smtClean="0"/>
          </a:p>
          <a:p>
            <a:r>
              <a:rPr lang="en-US" sz="3200" b="1" dirty="0" smtClean="0"/>
              <a:t> This band can never be empty.</a:t>
            </a:r>
            <a:endParaRPr lang="en-US" sz="3200" b="1"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16</a:t>
            </a:fld>
            <a:endParaRPr lang="en-US"/>
          </a:p>
        </p:txBody>
      </p:sp>
    </p:spTree>
  </p:cSld>
  <p:clrMapOvr>
    <a:masterClrMapping/>
  </p:clrMapOvr>
  <p:transition spd="slow">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70267030041309S600x600Q85.jpg"/>
          <p:cNvPicPr>
            <a:picLocks noChangeAspect="1"/>
          </p:cNvPicPr>
          <p:nvPr/>
        </p:nvPicPr>
        <p:blipFill>
          <a:blip r:embed="rId2" cstate="print">
            <a:lum bright="30000" contrast="-40000"/>
          </a:blip>
          <a:srcRect t="23333"/>
          <a:stretch>
            <a:fillRect/>
          </a:stretch>
        </p:blipFill>
        <p:spPr>
          <a:xfrm>
            <a:off x="0" y="0"/>
            <a:ext cx="9144000" cy="6858000"/>
          </a:xfrm>
          <a:prstGeom prst="rect">
            <a:avLst/>
          </a:prstGeom>
          <a:effectLst>
            <a:softEdge rad="635000"/>
          </a:effectLst>
        </p:spPr>
      </p:pic>
      <p:sp>
        <p:nvSpPr>
          <p:cNvPr id="4" name="TextBox 3"/>
          <p:cNvSpPr txBox="1"/>
          <p:nvPr/>
        </p:nvSpPr>
        <p:spPr>
          <a:xfrm>
            <a:off x="609600" y="1295400"/>
            <a:ext cx="7696199" cy="4031873"/>
          </a:xfrm>
          <a:prstGeom prst="rect">
            <a:avLst/>
          </a:prstGeom>
          <a:noFill/>
        </p:spPr>
        <p:txBody>
          <a:bodyPr wrap="square" rtlCol="0">
            <a:spAutoFit/>
          </a:bodyPr>
          <a:lstStyle/>
          <a:p>
            <a:r>
              <a:rPr lang="en-US" sz="3200" b="1" dirty="0" smtClean="0"/>
              <a:t>In some materials valence electrons are loosely attached to the nucleus.</a:t>
            </a:r>
          </a:p>
          <a:p>
            <a:endParaRPr lang="en-US" sz="3200" b="1" dirty="0" smtClean="0"/>
          </a:p>
          <a:p>
            <a:r>
              <a:rPr lang="en-US" sz="3200" b="1" dirty="0" smtClean="0"/>
              <a:t>Even at room temperature , some of the valence electrons leave the valence band.</a:t>
            </a:r>
          </a:p>
          <a:p>
            <a:endParaRPr lang="en-US" sz="3200" b="1" dirty="0" smtClean="0"/>
          </a:p>
          <a:p>
            <a:r>
              <a:rPr lang="en-US" sz="3200" b="1" dirty="0" smtClean="0"/>
              <a:t>They are called free electrons. </a:t>
            </a:r>
          </a:p>
          <a:p>
            <a:endParaRPr lang="en-US" sz="3200"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17</a:t>
            </a:fld>
            <a:endParaRPr lang="en-US"/>
          </a:p>
        </p:txBody>
      </p:sp>
    </p:spTree>
  </p:cSld>
  <p:clrMapOvr>
    <a:masterClrMapping/>
  </p:clrMapOvr>
  <p:transition spd="slow">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70267030041309S600x600Q85.jpg"/>
          <p:cNvPicPr>
            <a:picLocks noChangeAspect="1"/>
          </p:cNvPicPr>
          <p:nvPr/>
        </p:nvPicPr>
        <p:blipFill>
          <a:blip r:embed="rId2" cstate="print">
            <a:lum bright="30000" contrast="-40000"/>
          </a:blip>
          <a:srcRect t="23333"/>
          <a:stretch>
            <a:fillRect/>
          </a:stretch>
        </p:blipFill>
        <p:spPr>
          <a:xfrm>
            <a:off x="0" y="0"/>
            <a:ext cx="9144000" cy="6858000"/>
          </a:xfrm>
          <a:prstGeom prst="rect">
            <a:avLst/>
          </a:prstGeom>
          <a:effectLst>
            <a:softEdge rad="635000"/>
          </a:effectLst>
        </p:spPr>
      </p:pic>
      <p:sp>
        <p:nvSpPr>
          <p:cNvPr id="4" name="TextBox 3"/>
          <p:cNvSpPr txBox="1"/>
          <p:nvPr/>
        </p:nvSpPr>
        <p:spPr>
          <a:xfrm>
            <a:off x="533400" y="1600200"/>
            <a:ext cx="7696199" cy="4031873"/>
          </a:xfrm>
          <a:prstGeom prst="rect">
            <a:avLst/>
          </a:prstGeom>
          <a:noFill/>
        </p:spPr>
        <p:txBody>
          <a:bodyPr wrap="square" rtlCol="0">
            <a:spAutoFit/>
          </a:bodyPr>
          <a:lstStyle/>
          <a:p>
            <a:r>
              <a:rPr lang="en-US" sz="3200" b="1" dirty="0" smtClean="0"/>
              <a:t>They are responsible for conduction and so they are called Conduction electrons. </a:t>
            </a:r>
          </a:p>
          <a:p>
            <a:endParaRPr lang="en-US" sz="3200" b="1" dirty="0" smtClean="0"/>
          </a:p>
          <a:p>
            <a:r>
              <a:rPr lang="en-US" sz="3200" b="1" dirty="0" smtClean="0"/>
              <a:t>The band occupied by this electrons are called conduction Band. </a:t>
            </a:r>
          </a:p>
          <a:p>
            <a:endParaRPr lang="en-US" sz="3200" b="1" dirty="0" smtClean="0"/>
          </a:p>
          <a:p>
            <a:r>
              <a:rPr lang="en-US" sz="3200" b="1" dirty="0" smtClean="0"/>
              <a:t>This band may be empty or partially filled.</a:t>
            </a:r>
          </a:p>
          <a:p>
            <a:endParaRPr lang="en-US" sz="3200"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18</a:t>
            </a:fld>
            <a:endParaRPr lang="en-US"/>
          </a:p>
        </p:txBody>
      </p:sp>
    </p:spTree>
  </p:cSld>
  <p:clrMapOvr>
    <a:masterClrMapping/>
  </p:clrMapOvr>
  <p:transition spd="slow">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ghQuailtyLandscapePhotosByFlop28.jpg"/>
          <p:cNvPicPr>
            <a:picLocks noChangeAspect="1"/>
          </p:cNvPicPr>
          <p:nvPr/>
        </p:nvPicPr>
        <p:blipFill>
          <a:blip r:embed="rId2" cstate="print">
            <a:lum bright="40000" contrast="-40000"/>
          </a:blip>
          <a:stretch>
            <a:fillRect/>
          </a:stretch>
        </p:blipFill>
        <p:spPr>
          <a:xfrm>
            <a:off x="0" y="1"/>
            <a:ext cx="9144000" cy="6858000"/>
          </a:xfrm>
          <a:prstGeom prst="rect">
            <a:avLst/>
          </a:prstGeom>
          <a:effectLst>
            <a:softEdge rad="635000"/>
          </a:effectLst>
        </p:spPr>
      </p:pic>
      <p:sp>
        <p:nvSpPr>
          <p:cNvPr id="9" name="Rectangle 8"/>
          <p:cNvSpPr/>
          <p:nvPr/>
        </p:nvSpPr>
        <p:spPr>
          <a:xfrm>
            <a:off x="1828800" y="609600"/>
            <a:ext cx="5275547" cy="584775"/>
          </a:xfrm>
          <a:prstGeom prst="rect">
            <a:avLst/>
          </a:prstGeom>
        </p:spPr>
        <p:txBody>
          <a:bodyPr wrap="none">
            <a:spAutoFit/>
          </a:bodyPr>
          <a:lstStyle/>
          <a:p>
            <a:r>
              <a:rPr lang="en-US" sz="3200" b="1" dirty="0" smtClean="0"/>
              <a:t>Energy bands in Silicon crystal</a:t>
            </a:r>
            <a:endParaRPr lang="en-US" sz="3200" b="1" dirty="0"/>
          </a:p>
        </p:txBody>
      </p:sp>
      <p:sp>
        <p:nvSpPr>
          <p:cNvPr id="10" name="TextBox 9"/>
          <p:cNvSpPr txBox="1"/>
          <p:nvPr/>
        </p:nvSpPr>
        <p:spPr>
          <a:xfrm>
            <a:off x="4495800" y="2819400"/>
            <a:ext cx="3352800" cy="646331"/>
          </a:xfrm>
          <a:prstGeom prst="rect">
            <a:avLst/>
          </a:prstGeom>
          <a:noFill/>
        </p:spPr>
        <p:txBody>
          <a:bodyPr wrap="square" rtlCol="0">
            <a:spAutoFit/>
          </a:bodyPr>
          <a:lstStyle/>
          <a:p>
            <a:endParaRPr lang="en-US" b="1" dirty="0" smtClean="0"/>
          </a:p>
          <a:p>
            <a:endParaRPr lang="en-US" b="1" dirty="0"/>
          </a:p>
        </p:txBody>
      </p:sp>
      <p:cxnSp>
        <p:nvCxnSpPr>
          <p:cNvPr id="14" name="Straight Connector 13"/>
          <p:cNvCxnSpPr/>
          <p:nvPr/>
        </p:nvCxnSpPr>
        <p:spPr>
          <a:xfrm rot="5400000">
            <a:off x="-2019697" y="3696097"/>
            <a:ext cx="51061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 y="5791200"/>
            <a:ext cx="419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5105400"/>
            <a:ext cx="419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 y="4114800"/>
            <a:ext cx="41910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33400" y="4648200"/>
            <a:ext cx="419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3400" y="3733800"/>
            <a:ext cx="419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3400" y="3352800"/>
            <a:ext cx="4191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33400" y="1447800"/>
            <a:ext cx="4191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57800" y="5715000"/>
            <a:ext cx="2113464" cy="369332"/>
          </a:xfrm>
          <a:prstGeom prst="rect">
            <a:avLst/>
          </a:prstGeom>
          <a:noFill/>
        </p:spPr>
        <p:txBody>
          <a:bodyPr wrap="none" rtlCol="0">
            <a:spAutoFit/>
          </a:bodyPr>
          <a:lstStyle/>
          <a:p>
            <a:r>
              <a:rPr lang="en-US" b="1" dirty="0" smtClean="0"/>
              <a:t>1s Completely Filled</a:t>
            </a:r>
            <a:endParaRPr lang="en-US" b="1" dirty="0"/>
          </a:p>
        </p:txBody>
      </p:sp>
      <p:sp>
        <p:nvSpPr>
          <p:cNvPr id="25" name="TextBox 24"/>
          <p:cNvSpPr txBox="1"/>
          <p:nvPr/>
        </p:nvSpPr>
        <p:spPr>
          <a:xfrm>
            <a:off x="5181600" y="5029200"/>
            <a:ext cx="2113464" cy="369332"/>
          </a:xfrm>
          <a:prstGeom prst="rect">
            <a:avLst/>
          </a:prstGeom>
          <a:noFill/>
        </p:spPr>
        <p:txBody>
          <a:bodyPr wrap="none" rtlCol="0">
            <a:spAutoFit/>
          </a:bodyPr>
          <a:lstStyle/>
          <a:p>
            <a:r>
              <a:rPr lang="en-US" b="1" dirty="0" smtClean="0"/>
              <a:t>2s Completely Filled</a:t>
            </a:r>
            <a:endParaRPr lang="en-US" b="1" dirty="0"/>
          </a:p>
        </p:txBody>
      </p:sp>
      <p:sp>
        <p:nvSpPr>
          <p:cNvPr id="26" name="TextBox 25"/>
          <p:cNvSpPr txBox="1"/>
          <p:nvPr/>
        </p:nvSpPr>
        <p:spPr>
          <a:xfrm>
            <a:off x="5105400" y="4572000"/>
            <a:ext cx="2127890" cy="369332"/>
          </a:xfrm>
          <a:prstGeom prst="rect">
            <a:avLst/>
          </a:prstGeom>
          <a:noFill/>
        </p:spPr>
        <p:txBody>
          <a:bodyPr wrap="none" rtlCol="0">
            <a:spAutoFit/>
          </a:bodyPr>
          <a:lstStyle/>
          <a:p>
            <a:r>
              <a:rPr lang="en-US" b="1" dirty="0" smtClean="0"/>
              <a:t>2p Completely Filled</a:t>
            </a:r>
            <a:endParaRPr lang="en-US" b="1" dirty="0"/>
          </a:p>
        </p:txBody>
      </p:sp>
      <p:sp>
        <p:nvSpPr>
          <p:cNvPr id="27" name="TextBox 26"/>
          <p:cNvSpPr txBox="1"/>
          <p:nvPr/>
        </p:nvSpPr>
        <p:spPr>
          <a:xfrm>
            <a:off x="5105400" y="3581400"/>
            <a:ext cx="2113464" cy="369332"/>
          </a:xfrm>
          <a:prstGeom prst="rect">
            <a:avLst/>
          </a:prstGeom>
          <a:noFill/>
        </p:spPr>
        <p:txBody>
          <a:bodyPr wrap="none" rtlCol="0">
            <a:spAutoFit/>
          </a:bodyPr>
          <a:lstStyle/>
          <a:p>
            <a:r>
              <a:rPr lang="en-US" b="1" dirty="0" smtClean="0"/>
              <a:t>3s Completely Filled</a:t>
            </a:r>
            <a:endParaRPr lang="en-US" b="1" dirty="0"/>
          </a:p>
        </p:txBody>
      </p:sp>
      <p:sp>
        <p:nvSpPr>
          <p:cNvPr id="28" name="TextBox 27"/>
          <p:cNvSpPr txBox="1"/>
          <p:nvPr/>
        </p:nvSpPr>
        <p:spPr>
          <a:xfrm>
            <a:off x="5105400" y="3276600"/>
            <a:ext cx="1829668" cy="369332"/>
          </a:xfrm>
          <a:prstGeom prst="rect">
            <a:avLst/>
          </a:prstGeom>
          <a:noFill/>
        </p:spPr>
        <p:txBody>
          <a:bodyPr wrap="none" rtlCol="0">
            <a:spAutoFit/>
          </a:bodyPr>
          <a:lstStyle/>
          <a:p>
            <a:r>
              <a:rPr lang="en-US" b="1" dirty="0" smtClean="0"/>
              <a:t>3p Partially Filled</a:t>
            </a:r>
            <a:endParaRPr lang="en-US" b="1" dirty="0"/>
          </a:p>
        </p:txBody>
      </p:sp>
      <p:sp>
        <p:nvSpPr>
          <p:cNvPr id="30" name="Rectangle 29"/>
          <p:cNvSpPr/>
          <p:nvPr/>
        </p:nvSpPr>
        <p:spPr>
          <a:xfrm>
            <a:off x="533400" y="2819400"/>
            <a:ext cx="4191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105400" y="2895600"/>
            <a:ext cx="2315249" cy="369332"/>
          </a:xfrm>
          <a:prstGeom prst="rect">
            <a:avLst/>
          </a:prstGeom>
          <a:noFill/>
        </p:spPr>
        <p:txBody>
          <a:bodyPr wrap="none" rtlCol="0">
            <a:spAutoFit/>
          </a:bodyPr>
          <a:lstStyle/>
          <a:p>
            <a:r>
              <a:rPr lang="en-US" b="1" dirty="0" smtClean="0"/>
              <a:t>3 d Completely Vacant</a:t>
            </a:r>
            <a:endParaRPr lang="en-US" b="1" dirty="0"/>
          </a:p>
        </p:txBody>
      </p:sp>
      <p:sp>
        <p:nvSpPr>
          <p:cNvPr id="32" name="Right Brace 31"/>
          <p:cNvSpPr/>
          <p:nvPr/>
        </p:nvSpPr>
        <p:spPr>
          <a:xfrm>
            <a:off x="7315200" y="4495800"/>
            <a:ext cx="228600"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7848600" y="4800600"/>
            <a:ext cx="819391" cy="646331"/>
          </a:xfrm>
          <a:prstGeom prst="rect">
            <a:avLst/>
          </a:prstGeom>
          <a:noFill/>
        </p:spPr>
        <p:txBody>
          <a:bodyPr wrap="none" rtlCol="0">
            <a:spAutoFit/>
          </a:bodyPr>
          <a:lstStyle/>
          <a:p>
            <a:r>
              <a:rPr lang="en-US" b="1" dirty="0" smtClean="0"/>
              <a:t>Core</a:t>
            </a:r>
          </a:p>
          <a:p>
            <a:r>
              <a:rPr lang="en-US" b="1" dirty="0" smtClean="0"/>
              <a:t> Levels</a:t>
            </a:r>
            <a:endParaRPr lang="en-US" b="1" dirty="0"/>
          </a:p>
        </p:txBody>
      </p:sp>
      <p:sp>
        <p:nvSpPr>
          <p:cNvPr id="34" name="Right Brace 33"/>
          <p:cNvSpPr/>
          <p:nvPr/>
        </p:nvSpPr>
        <p:spPr>
          <a:xfrm>
            <a:off x="7315200" y="3352800"/>
            <a:ext cx="152400" cy="914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7848600" y="3352800"/>
            <a:ext cx="928524" cy="646331"/>
          </a:xfrm>
          <a:prstGeom prst="rect">
            <a:avLst/>
          </a:prstGeom>
          <a:noFill/>
        </p:spPr>
        <p:txBody>
          <a:bodyPr wrap="none" rtlCol="0">
            <a:spAutoFit/>
          </a:bodyPr>
          <a:lstStyle/>
          <a:p>
            <a:r>
              <a:rPr lang="en-US" b="1" dirty="0" smtClean="0"/>
              <a:t>Valence</a:t>
            </a:r>
          </a:p>
          <a:p>
            <a:r>
              <a:rPr lang="en-US" b="1" dirty="0" smtClean="0"/>
              <a:t> Levels</a:t>
            </a:r>
            <a:endParaRPr lang="en-US" b="1" dirty="0"/>
          </a:p>
        </p:txBody>
      </p:sp>
      <p:sp>
        <p:nvSpPr>
          <p:cNvPr id="36" name="Right Brace 35"/>
          <p:cNvSpPr/>
          <p:nvPr/>
        </p:nvSpPr>
        <p:spPr>
          <a:xfrm>
            <a:off x="7239000" y="1219200"/>
            <a:ext cx="381000" cy="1981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7696200" y="1981200"/>
            <a:ext cx="1279517" cy="646331"/>
          </a:xfrm>
          <a:prstGeom prst="rect">
            <a:avLst/>
          </a:prstGeom>
          <a:noFill/>
        </p:spPr>
        <p:txBody>
          <a:bodyPr wrap="none" rtlCol="0">
            <a:spAutoFit/>
          </a:bodyPr>
          <a:lstStyle/>
          <a:p>
            <a:r>
              <a:rPr lang="en-US" b="1" dirty="0" smtClean="0"/>
              <a:t>Conduction</a:t>
            </a:r>
          </a:p>
          <a:p>
            <a:r>
              <a:rPr lang="en-US" b="1" dirty="0" smtClean="0"/>
              <a:t>Levels</a:t>
            </a:r>
            <a:endParaRPr lang="en-US" b="1" dirty="0"/>
          </a:p>
        </p:txBody>
      </p:sp>
      <p:sp>
        <p:nvSpPr>
          <p:cNvPr id="38" name="TextBox 37"/>
          <p:cNvSpPr txBox="1"/>
          <p:nvPr/>
        </p:nvSpPr>
        <p:spPr>
          <a:xfrm>
            <a:off x="5029200" y="1447800"/>
            <a:ext cx="1374479" cy="923330"/>
          </a:xfrm>
          <a:prstGeom prst="rect">
            <a:avLst/>
          </a:prstGeom>
          <a:noFill/>
        </p:spPr>
        <p:txBody>
          <a:bodyPr wrap="none" rtlCol="0">
            <a:spAutoFit/>
          </a:bodyPr>
          <a:lstStyle/>
          <a:p>
            <a:r>
              <a:rPr lang="en-US" b="1" dirty="0" smtClean="0"/>
              <a:t>4s,4p,4d,4f</a:t>
            </a:r>
          </a:p>
          <a:p>
            <a:r>
              <a:rPr lang="en-US" b="1" dirty="0" smtClean="0"/>
              <a:t> Completely </a:t>
            </a:r>
          </a:p>
          <a:p>
            <a:r>
              <a:rPr lang="en-US" b="1" dirty="0" smtClean="0"/>
              <a:t>Vacant</a:t>
            </a:r>
            <a:endParaRPr lang="en-US" b="1" dirty="0"/>
          </a:p>
        </p:txBody>
      </p:sp>
      <p:sp>
        <p:nvSpPr>
          <p:cNvPr id="39" name="Slide Number Placeholder 38"/>
          <p:cNvSpPr>
            <a:spLocks noGrp="1"/>
          </p:cNvSpPr>
          <p:nvPr>
            <p:ph type="sldNum" sz="quarter" idx="12"/>
          </p:nvPr>
        </p:nvSpPr>
        <p:spPr/>
        <p:txBody>
          <a:bodyPr/>
          <a:lstStyle/>
          <a:p>
            <a:fld id="{42E61FC0-818F-4018-A0C9-FBEF5E65E99B}" type="slidenum">
              <a:rPr lang="en-US" smtClean="0"/>
              <a:pPr/>
              <a:t>19</a:t>
            </a:fld>
            <a:endParaRPr lang="en-US"/>
          </a:p>
        </p:txBody>
      </p:sp>
    </p:spTree>
  </p:cSld>
  <p:clrMapOvr>
    <a:masterClrMapping/>
  </p:clrMapOvr>
  <p:transition spd="slow">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noCrop="1"/>
          </p:cNvPicPr>
          <p:nvPr/>
        </p:nvPicPr>
        <p:blipFill>
          <a:blip r:embed="rId2" cstate="print">
            <a:lum bright="10000" contrast="-40000"/>
          </a:blip>
          <a:srcRect/>
          <a:stretch>
            <a:fillRect/>
          </a:stretch>
        </p:blipFill>
        <p:spPr bwMode="auto">
          <a:xfrm>
            <a:off x="0" y="0"/>
            <a:ext cx="9144000" cy="6858000"/>
          </a:xfrm>
          <a:prstGeom prst="rect">
            <a:avLst/>
          </a:prstGeom>
          <a:noFill/>
          <a:ln w="9525">
            <a:noFill/>
            <a:miter lim="800000"/>
            <a:headEnd/>
            <a:tailEnd/>
          </a:ln>
          <a:effectLst>
            <a:softEdge rad="635000"/>
          </a:effectLst>
        </p:spPr>
      </p:pic>
      <p:sp>
        <p:nvSpPr>
          <p:cNvPr id="4" name="Rectangle 3"/>
          <p:cNvSpPr/>
          <p:nvPr/>
        </p:nvSpPr>
        <p:spPr>
          <a:xfrm>
            <a:off x="1066800" y="457200"/>
            <a:ext cx="7543800" cy="6247864"/>
          </a:xfrm>
          <a:prstGeom prst="rect">
            <a:avLst/>
          </a:prstGeom>
          <a:ln>
            <a:noFill/>
          </a:ln>
        </p:spPr>
        <p:txBody>
          <a:bodyPr wrap="square">
            <a:spAutoFit/>
          </a:bodyPr>
          <a:lstStyle/>
          <a:p>
            <a:r>
              <a:rPr lang="en-US" sz="4400" b="1" dirty="0" smtClean="0">
                <a:ln w="18000">
                  <a:noFill/>
                  <a:prstDash val="solid"/>
                  <a:miter lim="800000"/>
                </a:ln>
                <a:solidFill>
                  <a:srgbClr val="FFFF00"/>
                </a:solidFill>
                <a:effectLst>
                  <a:outerShdw blurRad="25500" dist="23000" dir="7020000" algn="tl">
                    <a:srgbClr val="000000">
                      <a:alpha val="50000"/>
                    </a:srgbClr>
                  </a:outerShdw>
                </a:effectLst>
              </a:rPr>
              <a:t>Content</a:t>
            </a:r>
          </a:p>
          <a:p>
            <a:endParaRPr lang="en-US" sz="4400" b="1" dirty="0" smtClean="0">
              <a:ln w="18000">
                <a:noFill/>
                <a:prstDash val="solid"/>
                <a:miter lim="800000"/>
              </a:ln>
              <a:solidFill>
                <a:srgbClr val="FFFF00"/>
              </a:solidFill>
              <a:effectLst>
                <a:outerShdw blurRad="25500" dist="23000" dir="7020000" algn="tl">
                  <a:srgbClr val="000000">
                    <a:alpha val="50000"/>
                  </a:srgbClr>
                </a:outerShdw>
              </a:effectLst>
            </a:endParaRP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1.Introduction</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2.Semiconductors</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3.Energy band in solids</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4. Conduction band, Valance band and Forbidden gap</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5.Insulators, Conductors and Semiconductors</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6.Electrons and holes in semi conductors</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7.Intrinsic semiconductor</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8.Doping of a semiconductor</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9.Extrinsic semi conductors</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10.N-type semi conductor</a:t>
            </a:r>
          </a:p>
          <a:p>
            <a:r>
              <a:rPr lang="en-US" sz="2400" b="1" dirty="0" smtClean="0">
                <a:ln w="18000">
                  <a:noFill/>
                  <a:prstDash val="solid"/>
                  <a:miter lim="800000"/>
                </a:ln>
                <a:solidFill>
                  <a:srgbClr val="FFFF00"/>
                </a:solidFill>
                <a:effectLst>
                  <a:outerShdw blurRad="25500" dist="23000" dir="7020000" algn="tl">
                    <a:srgbClr val="000000">
                      <a:alpha val="50000"/>
                    </a:srgbClr>
                  </a:outerShdw>
                </a:effectLst>
              </a:rPr>
              <a:t>11.P-Type semiconductor</a:t>
            </a:r>
          </a:p>
          <a:p>
            <a:endParaRPr lang="en-US" sz="24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a:p>
            <a:endParaRPr lang="en-US" sz="2400" b="1"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sp>
        <p:nvSpPr>
          <p:cNvPr id="8" name="Slide Number Placeholder 7"/>
          <p:cNvSpPr>
            <a:spLocks noGrp="1"/>
          </p:cNvSpPr>
          <p:nvPr>
            <p:ph type="sldNum" sz="quarter" idx="12"/>
          </p:nvPr>
        </p:nvSpPr>
        <p:spPr/>
        <p:txBody>
          <a:bodyPr/>
          <a:lstStyle/>
          <a:p>
            <a:fld id="{42E61FC0-818F-4018-A0C9-FBEF5E65E99B}" type="slidenum">
              <a:rPr lang="en-US" smtClean="0"/>
              <a:pPr/>
              <a:t>2</a:t>
            </a:fld>
            <a:endParaRPr lang="en-US"/>
          </a:p>
        </p:txBody>
      </p:sp>
    </p:spTree>
  </p:cSld>
  <p:clrMapOvr>
    <a:masterClrMapping/>
  </p:clrMapOvr>
  <p:transition spd="slow">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ghQuailtyLandscapePhotosByFlop28.jpg"/>
          <p:cNvPicPr>
            <a:picLocks noChangeAspect="1"/>
          </p:cNvPicPr>
          <p:nvPr/>
        </p:nvPicPr>
        <p:blipFill>
          <a:blip r:embed="rId2" cstate="print">
            <a:lum bright="40000" contrast="-40000"/>
          </a:blip>
          <a:stretch>
            <a:fillRect/>
          </a:stretch>
        </p:blipFill>
        <p:spPr>
          <a:xfrm>
            <a:off x="0" y="1"/>
            <a:ext cx="9144000" cy="6858000"/>
          </a:xfrm>
          <a:prstGeom prst="rect">
            <a:avLst/>
          </a:prstGeom>
          <a:effectLst>
            <a:softEdge rad="635000"/>
          </a:effectLst>
        </p:spPr>
      </p:pic>
      <p:sp>
        <p:nvSpPr>
          <p:cNvPr id="9" name="Rectangle 8"/>
          <p:cNvSpPr/>
          <p:nvPr/>
        </p:nvSpPr>
        <p:spPr>
          <a:xfrm>
            <a:off x="1828800" y="762000"/>
            <a:ext cx="5275547" cy="584775"/>
          </a:xfrm>
          <a:prstGeom prst="rect">
            <a:avLst/>
          </a:prstGeom>
        </p:spPr>
        <p:txBody>
          <a:bodyPr wrap="none">
            <a:spAutoFit/>
          </a:bodyPr>
          <a:lstStyle/>
          <a:p>
            <a:r>
              <a:rPr lang="en-US" sz="3200" b="1" dirty="0" smtClean="0"/>
              <a:t>Energy bands in Silicon crystal</a:t>
            </a:r>
            <a:endParaRPr lang="en-US" sz="3200" b="1" dirty="0"/>
          </a:p>
        </p:txBody>
      </p:sp>
      <p:sp>
        <p:nvSpPr>
          <p:cNvPr id="6" name="Rectangle 5"/>
          <p:cNvSpPr/>
          <p:nvPr/>
        </p:nvSpPr>
        <p:spPr>
          <a:xfrm>
            <a:off x="990600" y="5410200"/>
            <a:ext cx="3352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4191000"/>
            <a:ext cx="3276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2971800"/>
            <a:ext cx="3276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95800" y="2819400"/>
            <a:ext cx="3352800" cy="646331"/>
          </a:xfrm>
          <a:prstGeom prst="rect">
            <a:avLst/>
          </a:prstGeom>
          <a:noFill/>
        </p:spPr>
        <p:txBody>
          <a:bodyPr wrap="square" rtlCol="0">
            <a:spAutoFit/>
          </a:bodyPr>
          <a:lstStyle/>
          <a:p>
            <a:r>
              <a:rPr lang="en-US" b="1" dirty="0" smtClean="0"/>
              <a:t>Conduction Band ( Empty or Partially filled Band)</a:t>
            </a:r>
            <a:endParaRPr lang="en-US" b="1" dirty="0"/>
          </a:p>
        </p:txBody>
      </p:sp>
      <p:sp>
        <p:nvSpPr>
          <p:cNvPr id="11" name="Rectangle 10"/>
          <p:cNvSpPr/>
          <p:nvPr/>
        </p:nvSpPr>
        <p:spPr>
          <a:xfrm>
            <a:off x="4495800" y="4114800"/>
            <a:ext cx="3200400" cy="646331"/>
          </a:xfrm>
          <a:prstGeom prst="rect">
            <a:avLst/>
          </a:prstGeom>
        </p:spPr>
        <p:txBody>
          <a:bodyPr wrap="square">
            <a:spAutoFit/>
          </a:bodyPr>
          <a:lstStyle/>
          <a:p>
            <a:r>
              <a:rPr lang="en-US" b="1" dirty="0" smtClean="0"/>
              <a:t>Valence Band Fully or Partially filled Band)</a:t>
            </a:r>
            <a:endParaRPr lang="en-US" b="1" dirty="0"/>
          </a:p>
        </p:txBody>
      </p:sp>
      <p:sp>
        <p:nvSpPr>
          <p:cNvPr id="12" name="Rectangle 11"/>
          <p:cNvSpPr/>
          <p:nvPr/>
        </p:nvSpPr>
        <p:spPr>
          <a:xfrm>
            <a:off x="4648200" y="5257800"/>
            <a:ext cx="2819400" cy="369332"/>
          </a:xfrm>
          <a:prstGeom prst="rect">
            <a:avLst/>
          </a:prstGeom>
        </p:spPr>
        <p:txBody>
          <a:bodyPr wrap="square">
            <a:spAutoFit/>
          </a:bodyPr>
          <a:lstStyle/>
          <a:p>
            <a:r>
              <a:rPr lang="en-US" b="1" dirty="0" smtClean="0"/>
              <a:t>Completely filled Band</a:t>
            </a:r>
            <a:endParaRPr lang="en-US" b="1" dirty="0"/>
          </a:p>
        </p:txBody>
      </p:sp>
      <p:cxnSp>
        <p:nvCxnSpPr>
          <p:cNvPr id="14" name="Straight Connector 13"/>
          <p:cNvCxnSpPr/>
          <p:nvPr/>
        </p:nvCxnSpPr>
        <p:spPr>
          <a:xfrm rot="5400000">
            <a:off x="-1143794" y="4114800"/>
            <a:ext cx="42679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42E61FC0-818F-4018-A0C9-FBEF5E65E99B}" type="slidenum">
              <a:rPr lang="en-US" smtClean="0"/>
              <a:pPr/>
              <a:t>20</a:t>
            </a:fld>
            <a:endParaRPr lang="en-US"/>
          </a:p>
        </p:txBody>
      </p:sp>
    </p:spTree>
  </p:cSld>
  <p:clrMapOvr>
    <a:masterClrMapping/>
  </p:clrMapOvr>
  <p:transition spd="slow">
    <p:wheel spokes="3"/>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ghQuailtyLandscapePhotosByFlop28.jpg"/>
          <p:cNvPicPr>
            <a:picLocks noChangeAspect="1"/>
          </p:cNvPicPr>
          <p:nvPr/>
        </p:nvPicPr>
        <p:blipFill>
          <a:blip r:embed="rId2" cstate="print">
            <a:lum bright="30000" contrast="-40000"/>
          </a:blip>
          <a:stretch>
            <a:fillRect/>
          </a:stretch>
        </p:blipFill>
        <p:spPr>
          <a:xfrm>
            <a:off x="0" y="1"/>
            <a:ext cx="9144000" cy="6858000"/>
          </a:xfrm>
          <a:prstGeom prst="rect">
            <a:avLst/>
          </a:prstGeom>
          <a:effectLst>
            <a:softEdge rad="635000"/>
          </a:effectLst>
        </p:spPr>
      </p:pic>
      <p:sp>
        <p:nvSpPr>
          <p:cNvPr id="9" name="Rectangle 8"/>
          <p:cNvSpPr/>
          <p:nvPr/>
        </p:nvSpPr>
        <p:spPr>
          <a:xfrm>
            <a:off x="1828800" y="762000"/>
            <a:ext cx="5275547" cy="584775"/>
          </a:xfrm>
          <a:prstGeom prst="rect">
            <a:avLst/>
          </a:prstGeom>
        </p:spPr>
        <p:txBody>
          <a:bodyPr wrap="none">
            <a:spAutoFit/>
          </a:bodyPr>
          <a:lstStyle/>
          <a:p>
            <a:r>
              <a:rPr lang="en-US" sz="3200" b="1" dirty="0" smtClean="0"/>
              <a:t>Energy bands in Silicon crystal</a:t>
            </a:r>
            <a:endParaRPr lang="en-US" sz="3200" b="1" dirty="0"/>
          </a:p>
        </p:txBody>
      </p:sp>
      <p:sp>
        <p:nvSpPr>
          <p:cNvPr id="6" name="Rectangle 5"/>
          <p:cNvSpPr/>
          <p:nvPr/>
        </p:nvSpPr>
        <p:spPr>
          <a:xfrm>
            <a:off x="1905000" y="5181600"/>
            <a:ext cx="4953000" cy="5334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352800" y="5181600"/>
            <a:ext cx="2374368" cy="461665"/>
          </a:xfrm>
          <a:prstGeom prst="rect">
            <a:avLst/>
          </a:prstGeom>
        </p:spPr>
        <p:txBody>
          <a:bodyPr wrap="square">
            <a:spAutoFit/>
          </a:bodyPr>
          <a:lstStyle/>
          <a:p>
            <a:r>
              <a:rPr lang="en-US" sz="2400" b="1" dirty="0" smtClean="0"/>
              <a:t>Conduction Band</a:t>
            </a:r>
            <a:endParaRPr lang="en-US" sz="2400" b="1" dirty="0"/>
          </a:p>
        </p:txBody>
      </p:sp>
      <p:sp>
        <p:nvSpPr>
          <p:cNvPr id="10" name="TextBox 9"/>
          <p:cNvSpPr txBox="1"/>
          <p:nvPr/>
        </p:nvSpPr>
        <p:spPr>
          <a:xfrm>
            <a:off x="1828800" y="2590800"/>
            <a:ext cx="4953000" cy="461665"/>
          </a:xfrm>
          <a:prstGeom prst="rect">
            <a:avLst/>
          </a:prstGeom>
          <a:noFill/>
          <a:ln w="28575">
            <a:solidFill>
              <a:schemeClr val="tx1"/>
            </a:solidFill>
          </a:ln>
        </p:spPr>
        <p:txBody>
          <a:bodyPr wrap="square" rtlCol="0">
            <a:spAutoFit/>
          </a:bodyPr>
          <a:lstStyle/>
          <a:p>
            <a:pPr algn="ctr"/>
            <a:r>
              <a:rPr lang="en-US" sz="2400" b="1" dirty="0" smtClean="0"/>
              <a:t>Valence Band</a:t>
            </a:r>
            <a:endParaRPr lang="en-US" sz="2400" b="1" dirty="0"/>
          </a:p>
        </p:txBody>
      </p:sp>
      <p:cxnSp>
        <p:nvCxnSpPr>
          <p:cNvPr id="12" name="Straight Arrow Connector 11"/>
          <p:cNvCxnSpPr/>
          <p:nvPr/>
        </p:nvCxnSpPr>
        <p:spPr>
          <a:xfrm rot="5400000">
            <a:off x="2057400" y="4191000"/>
            <a:ext cx="18288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3886200"/>
            <a:ext cx="4030912" cy="461665"/>
          </a:xfrm>
          <a:prstGeom prst="rect">
            <a:avLst/>
          </a:prstGeom>
          <a:noFill/>
        </p:spPr>
        <p:txBody>
          <a:bodyPr wrap="none" rtlCol="0">
            <a:spAutoFit/>
          </a:bodyPr>
          <a:lstStyle/>
          <a:p>
            <a:r>
              <a:rPr lang="en-US" sz="2400" b="1" dirty="0" smtClean="0"/>
              <a:t>Forbidden Energy Gap 1.11 eV</a:t>
            </a:r>
            <a:endParaRPr lang="en-US" sz="2400" b="1" dirty="0"/>
          </a:p>
        </p:txBody>
      </p:sp>
      <p:cxnSp>
        <p:nvCxnSpPr>
          <p:cNvPr id="15" name="Straight Arrow Connector 14"/>
          <p:cNvCxnSpPr/>
          <p:nvPr/>
        </p:nvCxnSpPr>
        <p:spPr>
          <a:xfrm rot="16200000" flipV="1">
            <a:off x="-152400" y="3733800"/>
            <a:ext cx="4038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42E61FC0-818F-4018-A0C9-FBEF5E65E99B}" type="slidenum">
              <a:rPr lang="en-US" smtClean="0"/>
              <a:pPr/>
              <a:t>21</a:t>
            </a:fld>
            <a:endParaRPr lang="en-US"/>
          </a:p>
        </p:txBody>
      </p:sp>
    </p:spTree>
  </p:cSld>
  <p:clrMapOvr>
    <a:masterClrMapping/>
  </p:clrMapOvr>
  <p:transition spd="slow">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4770267030041309S600x600Q85.jpg"/>
          <p:cNvPicPr>
            <a:picLocks noChangeAspect="1"/>
          </p:cNvPicPr>
          <p:nvPr/>
        </p:nvPicPr>
        <p:blipFill>
          <a:blip r:embed="rId2" cstate="print">
            <a:lum bright="30000" contrast="-40000"/>
          </a:blip>
          <a:srcRect t="23333"/>
          <a:stretch>
            <a:fillRect/>
          </a:stretch>
        </p:blipFill>
        <p:spPr>
          <a:xfrm>
            <a:off x="0" y="0"/>
            <a:ext cx="9144000" cy="6858000"/>
          </a:xfrm>
          <a:prstGeom prst="rect">
            <a:avLst/>
          </a:prstGeom>
          <a:effectLst>
            <a:softEdge rad="635000"/>
          </a:effectLst>
        </p:spPr>
      </p:pic>
      <p:sp>
        <p:nvSpPr>
          <p:cNvPr id="4" name="TextBox 3"/>
          <p:cNvSpPr txBox="1"/>
          <p:nvPr/>
        </p:nvSpPr>
        <p:spPr>
          <a:xfrm>
            <a:off x="457200" y="1447800"/>
            <a:ext cx="7696199" cy="4031873"/>
          </a:xfrm>
          <a:prstGeom prst="rect">
            <a:avLst/>
          </a:prstGeom>
          <a:noFill/>
        </p:spPr>
        <p:txBody>
          <a:bodyPr wrap="square" rtlCol="0">
            <a:spAutoFit/>
          </a:bodyPr>
          <a:lstStyle/>
          <a:p>
            <a:r>
              <a:rPr lang="en-US" sz="3200" b="1" dirty="0" smtClean="0"/>
              <a:t>The separation between valence band and conduction band is known as forbidden energy gap.</a:t>
            </a:r>
          </a:p>
          <a:p>
            <a:endParaRPr lang="en-US" sz="3200" b="1" dirty="0" smtClean="0"/>
          </a:p>
          <a:p>
            <a:r>
              <a:rPr lang="en-US" sz="3200" b="1" dirty="0" smtClean="0"/>
              <a:t>If an electron is to be transferred from valence band to conduction band, external energy is required, which is equal to the forbidden energy gap.</a:t>
            </a:r>
            <a:endParaRPr lang="en-US" sz="3200" b="1"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22</a:t>
            </a:fld>
            <a:endParaRPr lang="en-US"/>
          </a:p>
        </p:txBody>
      </p:sp>
    </p:spTree>
  </p:cSld>
  <p:clrMapOvr>
    <a:masterClrMapping/>
  </p:clrMapOvr>
  <p:transition spd="slow">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3048000" y="228600"/>
            <a:ext cx="2743200" cy="584775"/>
          </a:xfrm>
          <a:prstGeom prst="rect">
            <a:avLst/>
          </a:prstGeom>
        </p:spPr>
        <p:txBody>
          <a:bodyPr wrap="square">
            <a:spAutoFit/>
          </a:bodyPr>
          <a:lstStyle/>
          <a:p>
            <a:r>
              <a:rPr lang="en-US" sz="3200" b="1" dirty="0" smtClean="0"/>
              <a:t>Insulators</a:t>
            </a:r>
            <a:endParaRPr lang="en-US" sz="3200" b="1" dirty="0"/>
          </a:p>
        </p:txBody>
      </p:sp>
      <p:cxnSp>
        <p:nvCxnSpPr>
          <p:cNvPr id="9" name="Straight Arrow Connector 8"/>
          <p:cNvCxnSpPr/>
          <p:nvPr/>
        </p:nvCxnSpPr>
        <p:spPr>
          <a:xfrm rot="5400000" flipH="1" flipV="1">
            <a:off x="-1828800" y="3200400"/>
            <a:ext cx="5334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8200" y="5867400"/>
            <a:ext cx="3276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200" y="38862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Valence Band</a:t>
            </a:r>
            <a:endParaRPr lang="en-US" b="1" dirty="0"/>
          </a:p>
        </p:txBody>
      </p:sp>
      <p:sp>
        <p:nvSpPr>
          <p:cNvPr id="17" name="Rectangle 16"/>
          <p:cNvSpPr/>
          <p:nvPr/>
        </p:nvSpPr>
        <p:spPr>
          <a:xfrm>
            <a:off x="838200" y="9144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Conduction Band</a:t>
            </a:r>
            <a:endParaRPr lang="en-US" b="1" dirty="0"/>
          </a:p>
        </p:txBody>
      </p:sp>
      <p:cxnSp>
        <p:nvCxnSpPr>
          <p:cNvPr id="19" name="Straight Arrow Connector 18"/>
          <p:cNvCxnSpPr/>
          <p:nvPr/>
        </p:nvCxnSpPr>
        <p:spPr>
          <a:xfrm rot="5400000">
            <a:off x="343694" y="2856706"/>
            <a:ext cx="19050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47800" y="2590800"/>
            <a:ext cx="1784399" cy="369332"/>
          </a:xfrm>
          <a:prstGeom prst="rect">
            <a:avLst/>
          </a:prstGeom>
          <a:noFill/>
        </p:spPr>
        <p:txBody>
          <a:bodyPr wrap="none" rtlCol="0">
            <a:spAutoFit/>
          </a:bodyPr>
          <a:lstStyle/>
          <a:p>
            <a:r>
              <a:rPr lang="en-US" b="1" dirty="0" smtClean="0"/>
              <a:t>FORBIDDEN GAP</a:t>
            </a:r>
            <a:endParaRPr lang="en-US" b="1" dirty="0"/>
          </a:p>
        </p:txBody>
      </p:sp>
      <p:sp>
        <p:nvSpPr>
          <p:cNvPr id="21" name="TextBox 20"/>
          <p:cNvSpPr txBox="1"/>
          <p:nvPr/>
        </p:nvSpPr>
        <p:spPr>
          <a:xfrm rot="16200000">
            <a:off x="32266" y="4158734"/>
            <a:ext cx="1066799" cy="369332"/>
          </a:xfrm>
          <a:prstGeom prst="rect">
            <a:avLst/>
          </a:prstGeom>
          <a:noFill/>
        </p:spPr>
        <p:txBody>
          <a:bodyPr wrap="square" rtlCol="0">
            <a:spAutoFit/>
          </a:bodyPr>
          <a:lstStyle/>
          <a:p>
            <a:r>
              <a:rPr lang="en-US" b="1" dirty="0" smtClean="0"/>
              <a:t>Energy</a:t>
            </a:r>
            <a:endParaRPr lang="en-US" b="1" dirty="0"/>
          </a:p>
        </p:txBody>
      </p:sp>
      <p:sp>
        <p:nvSpPr>
          <p:cNvPr id="23" name="TextBox 22"/>
          <p:cNvSpPr txBox="1"/>
          <p:nvPr/>
        </p:nvSpPr>
        <p:spPr>
          <a:xfrm>
            <a:off x="4267200" y="1066800"/>
            <a:ext cx="4648200" cy="4832092"/>
          </a:xfrm>
          <a:prstGeom prst="rect">
            <a:avLst/>
          </a:prstGeom>
          <a:noFill/>
        </p:spPr>
        <p:txBody>
          <a:bodyPr wrap="square" rtlCol="0">
            <a:spAutoFit/>
          </a:bodyPr>
          <a:lstStyle/>
          <a:p>
            <a:r>
              <a:rPr lang="en-US" sz="2800" b="1" dirty="0" smtClean="0"/>
              <a:t>In an insulator, the forbidden gap is very large and in general is more than 3eV.</a:t>
            </a:r>
          </a:p>
          <a:p>
            <a:endParaRPr lang="en-US" sz="2800" b="1" dirty="0" smtClean="0"/>
          </a:p>
          <a:p>
            <a:r>
              <a:rPr lang="en-US" sz="2800" b="1" dirty="0" smtClean="0"/>
              <a:t>No electron is available for conduction.</a:t>
            </a:r>
          </a:p>
          <a:p>
            <a:endParaRPr lang="en-US" sz="2800" b="1" dirty="0" smtClean="0"/>
          </a:p>
          <a:p>
            <a:r>
              <a:rPr lang="en-US" sz="2800" b="1" dirty="0" smtClean="0"/>
              <a:t>Large amount of energy is needed to move electron from valance band to conduction band.</a:t>
            </a:r>
          </a:p>
        </p:txBody>
      </p:sp>
      <p:sp>
        <p:nvSpPr>
          <p:cNvPr id="22" name="Rectangle 21"/>
          <p:cNvSpPr/>
          <p:nvPr/>
        </p:nvSpPr>
        <p:spPr>
          <a:xfrm>
            <a:off x="838200" y="52578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Filled Band</a:t>
            </a:r>
            <a:endParaRPr lang="en-US" b="1" dirty="0"/>
          </a:p>
        </p:txBody>
      </p:sp>
      <p:sp>
        <p:nvSpPr>
          <p:cNvPr id="18" name="Slide Number Placeholder 17"/>
          <p:cNvSpPr>
            <a:spLocks noGrp="1"/>
          </p:cNvSpPr>
          <p:nvPr>
            <p:ph type="sldNum" sz="quarter" idx="12"/>
          </p:nvPr>
        </p:nvSpPr>
        <p:spPr/>
        <p:txBody>
          <a:bodyPr/>
          <a:lstStyle/>
          <a:p>
            <a:fld id="{42E61FC0-818F-4018-A0C9-FBEF5E65E99B}" type="slidenum">
              <a:rPr lang="en-US" smtClean="0"/>
              <a:pPr/>
              <a:t>23</a:t>
            </a:fld>
            <a:endParaRPr lang="en-US"/>
          </a:p>
        </p:txBody>
      </p:sp>
    </p:spTree>
  </p:cSld>
  <p:clrMapOvr>
    <a:masterClrMapping/>
  </p:clrMapOvr>
  <p:transition spd="slow">
    <p:wheel spokes="3"/>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3048000" y="228600"/>
            <a:ext cx="2743200" cy="584775"/>
          </a:xfrm>
          <a:prstGeom prst="rect">
            <a:avLst/>
          </a:prstGeom>
        </p:spPr>
        <p:txBody>
          <a:bodyPr wrap="square">
            <a:spAutoFit/>
          </a:bodyPr>
          <a:lstStyle/>
          <a:p>
            <a:r>
              <a:rPr lang="en-US" sz="3200" b="1" dirty="0" smtClean="0"/>
              <a:t>Insulators</a:t>
            </a:r>
            <a:endParaRPr lang="en-US" sz="3200" b="1" dirty="0"/>
          </a:p>
        </p:txBody>
      </p:sp>
      <p:cxnSp>
        <p:nvCxnSpPr>
          <p:cNvPr id="9" name="Straight Arrow Connector 8"/>
          <p:cNvCxnSpPr/>
          <p:nvPr/>
        </p:nvCxnSpPr>
        <p:spPr>
          <a:xfrm rot="5400000" flipH="1" flipV="1">
            <a:off x="-1790303" y="3238103"/>
            <a:ext cx="525780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8200" y="5867400"/>
            <a:ext cx="3276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200" y="38100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Valence Band</a:t>
            </a:r>
            <a:endParaRPr lang="en-US" b="1" dirty="0"/>
          </a:p>
        </p:txBody>
      </p:sp>
      <p:sp>
        <p:nvSpPr>
          <p:cNvPr id="17" name="Rectangle 16"/>
          <p:cNvSpPr/>
          <p:nvPr/>
        </p:nvSpPr>
        <p:spPr>
          <a:xfrm>
            <a:off x="838200" y="9906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Conduction Band</a:t>
            </a:r>
            <a:endParaRPr lang="en-US" b="1" dirty="0"/>
          </a:p>
        </p:txBody>
      </p:sp>
      <p:cxnSp>
        <p:nvCxnSpPr>
          <p:cNvPr id="19" name="Straight Arrow Connector 18"/>
          <p:cNvCxnSpPr/>
          <p:nvPr/>
        </p:nvCxnSpPr>
        <p:spPr>
          <a:xfrm rot="5400000">
            <a:off x="457994" y="2742406"/>
            <a:ext cx="15240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1600" y="2438400"/>
            <a:ext cx="2132700" cy="646331"/>
          </a:xfrm>
          <a:prstGeom prst="rect">
            <a:avLst/>
          </a:prstGeom>
          <a:noFill/>
        </p:spPr>
        <p:txBody>
          <a:bodyPr wrap="none" rtlCol="0">
            <a:spAutoFit/>
          </a:bodyPr>
          <a:lstStyle/>
          <a:p>
            <a:r>
              <a:rPr lang="en-US" b="1" dirty="0" smtClean="0"/>
              <a:t>FORBIDDEN GAP</a:t>
            </a:r>
          </a:p>
          <a:p>
            <a:r>
              <a:rPr lang="en-US" b="1" dirty="0" smtClean="0"/>
              <a:t>Around 10eV (Glass)</a:t>
            </a:r>
            <a:endParaRPr lang="en-US" b="1" dirty="0"/>
          </a:p>
        </p:txBody>
      </p:sp>
      <p:sp>
        <p:nvSpPr>
          <p:cNvPr id="21" name="TextBox 20"/>
          <p:cNvSpPr txBox="1"/>
          <p:nvPr/>
        </p:nvSpPr>
        <p:spPr>
          <a:xfrm rot="16200000">
            <a:off x="32266" y="4158734"/>
            <a:ext cx="1066799" cy="369332"/>
          </a:xfrm>
          <a:prstGeom prst="rect">
            <a:avLst/>
          </a:prstGeom>
          <a:noFill/>
        </p:spPr>
        <p:txBody>
          <a:bodyPr wrap="square" rtlCol="0">
            <a:spAutoFit/>
          </a:bodyPr>
          <a:lstStyle/>
          <a:p>
            <a:r>
              <a:rPr lang="en-US" b="1" dirty="0" smtClean="0"/>
              <a:t>Energy</a:t>
            </a:r>
            <a:endParaRPr lang="en-US" b="1" dirty="0"/>
          </a:p>
        </p:txBody>
      </p:sp>
      <p:sp>
        <p:nvSpPr>
          <p:cNvPr id="23" name="TextBox 22"/>
          <p:cNvSpPr txBox="1"/>
          <p:nvPr/>
        </p:nvSpPr>
        <p:spPr>
          <a:xfrm>
            <a:off x="4267200" y="1295400"/>
            <a:ext cx="4648200" cy="4524315"/>
          </a:xfrm>
          <a:prstGeom prst="rect">
            <a:avLst/>
          </a:prstGeom>
          <a:noFill/>
        </p:spPr>
        <p:txBody>
          <a:bodyPr wrap="square" rtlCol="0">
            <a:spAutoFit/>
          </a:bodyPr>
          <a:lstStyle/>
          <a:p>
            <a:r>
              <a:rPr lang="en-US" sz="2400" b="1" dirty="0" smtClean="0"/>
              <a:t>In the case of materials like Glass at 0 K, valance band is completely filled and the forbidden gap energy is of the order of 10 eV.</a:t>
            </a:r>
          </a:p>
          <a:p>
            <a:endParaRPr lang="en-US" sz="2400" b="1" dirty="0" smtClean="0"/>
          </a:p>
          <a:p>
            <a:r>
              <a:rPr lang="en-US" sz="2400" b="1" dirty="0" smtClean="0"/>
              <a:t>High electric field can not move electron from valance band to conduction band. </a:t>
            </a:r>
          </a:p>
          <a:p>
            <a:endParaRPr lang="en-US" sz="2400" b="1" dirty="0" smtClean="0"/>
          </a:p>
          <a:p>
            <a:r>
              <a:rPr lang="en-US" sz="2400" b="1" dirty="0" smtClean="0"/>
              <a:t>When the electron is supplied with very high energy, then it can jump across the forbidden gap.</a:t>
            </a:r>
            <a:endParaRPr lang="en-US" sz="2400" b="1" dirty="0"/>
          </a:p>
        </p:txBody>
      </p:sp>
      <p:sp>
        <p:nvSpPr>
          <p:cNvPr id="22" name="Rectangle 21"/>
          <p:cNvSpPr/>
          <p:nvPr/>
        </p:nvSpPr>
        <p:spPr>
          <a:xfrm>
            <a:off x="838200" y="51816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Filled Band</a:t>
            </a:r>
            <a:endParaRPr lang="en-US" b="1" dirty="0"/>
          </a:p>
        </p:txBody>
      </p:sp>
      <p:sp>
        <p:nvSpPr>
          <p:cNvPr id="18" name="Slide Number Placeholder 17"/>
          <p:cNvSpPr>
            <a:spLocks noGrp="1"/>
          </p:cNvSpPr>
          <p:nvPr>
            <p:ph type="sldNum" sz="quarter" idx="12"/>
          </p:nvPr>
        </p:nvSpPr>
        <p:spPr/>
        <p:txBody>
          <a:bodyPr/>
          <a:lstStyle/>
          <a:p>
            <a:fld id="{42E61FC0-818F-4018-A0C9-FBEF5E65E99B}" type="slidenum">
              <a:rPr lang="en-US" smtClean="0"/>
              <a:pPr/>
              <a:t>24</a:t>
            </a:fld>
            <a:endParaRPr lang="en-US"/>
          </a:p>
        </p:txBody>
      </p:sp>
    </p:spTree>
  </p:cSld>
  <p:clrMapOvr>
    <a:masterClrMapping/>
  </p:clrMapOvr>
  <p:transition spd="slow">
    <p:wheel spokes="3"/>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3048000" y="228600"/>
            <a:ext cx="2743200" cy="584775"/>
          </a:xfrm>
          <a:prstGeom prst="rect">
            <a:avLst/>
          </a:prstGeom>
        </p:spPr>
        <p:txBody>
          <a:bodyPr wrap="square">
            <a:spAutoFit/>
          </a:bodyPr>
          <a:lstStyle/>
          <a:p>
            <a:r>
              <a:rPr lang="en-US" sz="3200" b="1" dirty="0" smtClean="0"/>
              <a:t>Insulators</a:t>
            </a:r>
            <a:endParaRPr lang="en-US" sz="3200" b="1" dirty="0"/>
          </a:p>
        </p:txBody>
      </p:sp>
      <p:cxnSp>
        <p:nvCxnSpPr>
          <p:cNvPr id="9" name="Straight Arrow Connector 8"/>
          <p:cNvCxnSpPr/>
          <p:nvPr/>
        </p:nvCxnSpPr>
        <p:spPr>
          <a:xfrm rot="5400000" flipH="1" flipV="1">
            <a:off x="-1714500" y="3314700"/>
            <a:ext cx="5105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8200" y="5867400"/>
            <a:ext cx="3276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200" y="40386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p:cNvSpPr/>
          <p:nvPr/>
        </p:nvSpPr>
        <p:spPr>
          <a:xfrm>
            <a:off x="838200" y="10668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9" name="Straight Arrow Connector 18"/>
          <p:cNvCxnSpPr/>
          <p:nvPr/>
        </p:nvCxnSpPr>
        <p:spPr>
          <a:xfrm rot="5400000">
            <a:off x="457994" y="3047206"/>
            <a:ext cx="1676400"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00200" y="2667000"/>
            <a:ext cx="1784399" cy="369332"/>
          </a:xfrm>
          <a:prstGeom prst="rect">
            <a:avLst/>
          </a:prstGeom>
          <a:noFill/>
        </p:spPr>
        <p:txBody>
          <a:bodyPr wrap="none" rtlCol="0">
            <a:spAutoFit/>
          </a:bodyPr>
          <a:lstStyle/>
          <a:p>
            <a:r>
              <a:rPr lang="en-US" b="1" dirty="0" smtClean="0"/>
              <a:t>FORBIDDEN GAP</a:t>
            </a:r>
            <a:endParaRPr lang="en-US" b="1" dirty="0"/>
          </a:p>
        </p:txBody>
      </p:sp>
      <p:sp>
        <p:nvSpPr>
          <p:cNvPr id="21" name="TextBox 20"/>
          <p:cNvSpPr txBox="1"/>
          <p:nvPr/>
        </p:nvSpPr>
        <p:spPr>
          <a:xfrm rot="16200000">
            <a:off x="32266" y="4158734"/>
            <a:ext cx="1066799" cy="369332"/>
          </a:xfrm>
          <a:prstGeom prst="rect">
            <a:avLst/>
          </a:prstGeom>
          <a:noFill/>
        </p:spPr>
        <p:txBody>
          <a:bodyPr wrap="square" rtlCol="0">
            <a:spAutoFit/>
          </a:bodyPr>
          <a:lstStyle/>
          <a:p>
            <a:r>
              <a:rPr lang="en-US" b="1" dirty="0" smtClean="0"/>
              <a:t>Energy</a:t>
            </a:r>
            <a:endParaRPr lang="en-US" b="1" dirty="0"/>
          </a:p>
        </p:txBody>
      </p:sp>
      <p:sp>
        <p:nvSpPr>
          <p:cNvPr id="18" name="Flowchart: Connector 17"/>
          <p:cNvSpPr/>
          <p:nvPr/>
        </p:nvSpPr>
        <p:spPr>
          <a:xfrm>
            <a:off x="1524000" y="4724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Flowchart: Connector 21"/>
          <p:cNvSpPr/>
          <p:nvPr/>
        </p:nvSpPr>
        <p:spPr>
          <a:xfrm flipH="1">
            <a:off x="2438400" y="4724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lowchart: Connector 23"/>
          <p:cNvSpPr/>
          <p:nvPr/>
        </p:nvSpPr>
        <p:spPr>
          <a:xfrm>
            <a:off x="2133600" y="4724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Connector 25"/>
          <p:cNvSpPr/>
          <p:nvPr/>
        </p:nvSpPr>
        <p:spPr>
          <a:xfrm>
            <a:off x="2895600" y="4724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4114800" y="1295400"/>
            <a:ext cx="4343400" cy="5262979"/>
          </a:xfrm>
          <a:prstGeom prst="rect">
            <a:avLst/>
          </a:prstGeom>
        </p:spPr>
        <p:txBody>
          <a:bodyPr wrap="square">
            <a:spAutoFit/>
          </a:bodyPr>
          <a:lstStyle/>
          <a:p>
            <a:r>
              <a:rPr lang="en-US" sz="2400" b="1" dirty="0" smtClean="0"/>
              <a:t>When the temperature is increased, then, some electrons will move to go to conduction band. This is the reason why certain materials which are insulators at room temperature become conductors at high temperature.</a:t>
            </a:r>
          </a:p>
          <a:p>
            <a:endParaRPr lang="en-US" sz="2400" b="1" dirty="0" smtClean="0"/>
          </a:p>
          <a:p>
            <a:r>
              <a:rPr lang="en-US" sz="2400" b="1" dirty="0" smtClean="0"/>
              <a:t>The resistivity of an insulator lies approximately between 10 </a:t>
            </a:r>
            <a:r>
              <a:rPr lang="en-US" sz="2400" b="1" baseline="30000" dirty="0" smtClean="0"/>
              <a:t>11</a:t>
            </a:r>
            <a:r>
              <a:rPr lang="en-US" sz="2400" b="1" dirty="0" smtClean="0"/>
              <a:t> and 10 </a:t>
            </a:r>
            <a:r>
              <a:rPr lang="en-US" sz="2400" b="1" baseline="30000" dirty="0" smtClean="0"/>
              <a:t>16</a:t>
            </a:r>
            <a:r>
              <a:rPr lang="en-US" sz="2400" b="1" dirty="0" smtClean="0"/>
              <a:t> Ωm</a:t>
            </a:r>
            <a:endParaRPr lang="en-US" sz="2400" dirty="0" smtClean="0"/>
          </a:p>
          <a:p>
            <a:endParaRPr lang="en-US" sz="2400" b="1" dirty="0" smtClean="0"/>
          </a:p>
          <a:p>
            <a:endParaRPr lang="en-US" sz="2400" b="1" dirty="0" smtClean="0"/>
          </a:p>
        </p:txBody>
      </p:sp>
      <p:sp>
        <p:nvSpPr>
          <p:cNvPr id="28" name="Flowchart: Connector 27"/>
          <p:cNvSpPr/>
          <p:nvPr/>
        </p:nvSpPr>
        <p:spPr>
          <a:xfrm>
            <a:off x="1905000" y="4724400"/>
            <a:ext cx="152400" cy="1524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2286001" y="4038600"/>
            <a:ext cx="1447800" cy="646331"/>
          </a:xfrm>
          <a:prstGeom prst="rect">
            <a:avLst/>
          </a:prstGeom>
        </p:spPr>
        <p:txBody>
          <a:bodyPr wrap="square">
            <a:spAutoFit/>
          </a:bodyPr>
          <a:lstStyle/>
          <a:p>
            <a:pPr algn="ctr"/>
            <a:r>
              <a:rPr lang="en-US" b="1" dirty="0" smtClean="0">
                <a:solidFill>
                  <a:schemeClr val="bg1"/>
                </a:solidFill>
              </a:rPr>
              <a:t>Valence Band</a:t>
            </a:r>
            <a:endParaRPr lang="en-US" b="1" dirty="0">
              <a:solidFill>
                <a:schemeClr val="bg1"/>
              </a:solidFill>
            </a:endParaRPr>
          </a:p>
        </p:txBody>
      </p:sp>
      <p:sp>
        <p:nvSpPr>
          <p:cNvPr id="30" name="Rectangle 29"/>
          <p:cNvSpPr/>
          <p:nvPr/>
        </p:nvSpPr>
        <p:spPr>
          <a:xfrm>
            <a:off x="1981200" y="1066800"/>
            <a:ext cx="1822935" cy="369332"/>
          </a:xfrm>
          <a:prstGeom prst="rect">
            <a:avLst/>
          </a:prstGeom>
        </p:spPr>
        <p:txBody>
          <a:bodyPr wrap="none">
            <a:spAutoFit/>
          </a:bodyPr>
          <a:lstStyle/>
          <a:p>
            <a:pPr algn="ctr"/>
            <a:r>
              <a:rPr lang="en-US" b="1" dirty="0" smtClean="0">
                <a:solidFill>
                  <a:schemeClr val="bg1"/>
                </a:solidFill>
              </a:rPr>
              <a:t>Conduction Band</a:t>
            </a:r>
            <a:endParaRPr lang="en-US" b="1" dirty="0">
              <a:solidFill>
                <a:schemeClr val="bg1"/>
              </a:solidFill>
            </a:endParaRPr>
          </a:p>
        </p:txBody>
      </p:sp>
      <p:sp>
        <p:nvSpPr>
          <p:cNvPr id="23" name="Slide Number Placeholder 22"/>
          <p:cNvSpPr>
            <a:spLocks noGrp="1"/>
          </p:cNvSpPr>
          <p:nvPr>
            <p:ph type="sldNum" sz="quarter" idx="12"/>
          </p:nvPr>
        </p:nvSpPr>
        <p:spPr/>
        <p:txBody>
          <a:bodyPr/>
          <a:lstStyle/>
          <a:p>
            <a:fld id="{42E61FC0-818F-4018-A0C9-FBEF5E65E99B}" type="slidenum">
              <a:rPr lang="en-US" smtClean="0"/>
              <a:pPr/>
              <a:t>25</a:t>
            </a:fld>
            <a:endParaRPr lang="en-US"/>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0111 L 0 -0.43293 " pathEditMode="relative" rAng="0" ptsTypes="AA">
                                      <p:cBhvr>
                                        <p:cTn id="6" dur="2000" fill="hold"/>
                                        <p:tgtEl>
                                          <p:spTgt spid="18"/>
                                        </p:tgtEl>
                                        <p:attrNameLst>
                                          <p:attrName>ppt_x</p:attrName>
                                          <p:attrName>ppt_y</p:attrName>
                                        </p:attrNameLst>
                                      </p:cBhvr>
                                      <p:rCtr x="0" y="-211"/>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3.33333E-6 -0.0111 L 3.33333E-6 -0.43293 " pathEditMode="relative" rAng="0" ptsTypes="AA">
                                      <p:cBhvr>
                                        <p:cTn id="10" dur="2000" fill="hold"/>
                                        <p:tgtEl>
                                          <p:spTgt spid="28"/>
                                        </p:tgtEl>
                                        <p:attrNameLst>
                                          <p:attrName>ppt_x</p:attrName>
                                          <p:attrName>ppt_y</p:attrName>
                                        </p:attrNameLst>
                                      </p:cBhvr>
                                      <p:rCtr x="0" y="-2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685800" y="609600"/>
            <a:ext cx="3124200" cy="584775"/>
          </a:xfrm>
          <a:prstGeom prst="rect">
            <a:avLst/>
          </a:prstGeom>
        </p:spPr>
        <p:txBody>
          <a:bodyPr wrap="square">
            <a:spAutoFit/>
          </a:bodyPr>
          <a:lstStyle/>
          <a:p>
            <a:r>
              <a:rPr lang="en-US" sz="3200" b="1" dirty="0" smtClean="0"/>
              <a:t>Semiconductors</a:t>
            </a:r>
            <a:endParaRPr lang="en-US" sz="3200" b="1" dirty="0"/>
          </a:p>
        </p:txBody>
      </p:sp>
      <p:cxnSp>
        <p:nvCxnSpPr>
          <p:cNvPr id="9" name="Straight Arrow Connector 8"/>
          <p:cNvCxnSpPr/>
          <p:nvPr/>
        </p:nvCxnSpPr>
        <p:spPr>
          <a:xfrm rot="5400000" flipH="1" flipV="1">
            <a:off x="-1447006" y="4038600"/>
            <a:ext cx="4571206"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8200" y="6324600"/>
            <a:ext cx="3276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200" y="40386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Valence Band</a:t>
            </a:r>
            <a:endParaRPr lang="en-US" b="1" dirty="0"/>
          </a:p>
        </p:txBody>
      </p:sp>
      <p:sp>
        <p:nvSpPr>
          <p:cNvPr id="17" name="Rectangle 16"/>
          <p:cNvSpPr/>
          <p:nvPr/>
        </p:nvSpPr>
        <p:spPr>
          <a:xfrm>
            <a:off x="838200" y="19812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Conduction Band</a:t>
            </a:r>
            <a:endParaRPr lang="en-US" b="1" dirty="0"/>
          </a:p>
        </p:txBody>
      </p:sp>
      <p:cxnSp>
        <p:nvCxnSpPr>
          <p:cNvPr id="19" name="Straight Arrow Connector 18"/>
          <p:cNvCxnSpPr/>
          <p:nvPr/>
        </p:nvCxnSpPr>
        <p:spPr>
          <a:xfrm rot="5400000">
            <a:off x="609600" y="3505200"/>
            <a:ext cx="1067594" cy="794"/>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47800" y="2971800"/>
            <a:ext cx="2369944" cy="923330"/>
          </a:xfrm>
          <a:prstGeom prst="rect">
            <a:avLst/>
          </a:prstGeom>
          <a:noFill/>
        </p:spPr>
        <p:txBody>
          <a:bodyPr wrap="none" rtlCol="0">
            <a:spAutoFit/>
          </a:bodyPr>
          <a:lstStyle/>
          <a:p>
            <a:r>
              <a:rPr lang="en-US" b="1" dirty="0" smtClean="0"/>
              <a:t>FORBIDDEN GAP</a:t>
            </a:r>
          </a:p>
          <a:p>
            <a:r>
              <a:rPr lang="en-US" b="1" dirty="0" smtClean="0"/>
              <a:t>Around 0.7eV (Ge) and</a:t>
            </a:r>
          </a:p>
          <a:p>
            <a:r>
              <a:rPr lang="en-US" b="1" dirty="0" smtClean="0"/>
              <a:t> 1.1 eV (Si) </a:t>
            </a:r>
            <a:endParaRPr lang="en-US" b="1" dirty="0"/>
          </a:p>
        </p:txBody>
      </p:sp>
      <p:sp>
        <p:nvSpPr>
          <p:cNvPr id="21" name="TextBox 20"/>
          <p:cNvSpPr txBox="1"/>
          <p:nvPr/>
        </p:nvSpPr>
        <p:spPr>
          <a:xfrm rot="16200000">
            <a:off x="32266" y="4158734"/>
            <a:ext cx="1066799" cy="369332"/>
          </a:xfrm>
          <a:prstGeom prst="rect">
            <a:avLst/>
          </a:prstGeom>
          <a:noFill/>
        </p:spPr>
        <p:txBody>
          <a:bodyPr wrap="square" rtlCol="0">
            <a:spAutoFit/>
          </a:bodyPr>
          <a:lstStyle/>
          <a:p>
            <a:r>
              <a:rPr lang="en-US" b="1" dirty="0" smtClean="0"/>
              <a:t>Energy</a:t>
            </a:r>
            <a:endParaRPr lang="en-US" b="1" dirty="0"/>
          </a:p>
        </p:txBody>
      </p:sp>
      <p:sp>
        <p:nvSpPr>
          <p:cNvPr id="23" name="TextBox 22"/>
          <p:cNvSpPr txBox="1"/>
          <p:nvPr/>
        </p:nvSpPr>
        <p:spPr>
          <a:xfrm>
            <a:off x="4191000" y="533400"/>
            <a:ext cx="4648200" cy="6001643"/>
          </a:xfrm>
          <a:prstGeom prst="rect">
            <a:avLst/>
          </a:prstGeom>
          <a:noFill/>
        </p:spPr>
        <p:txBody>
          <a:bodyPr wrap="square" rtlCol="0">
            <a:spAutoFit/>
          </a:bodyPr>
          <a:lstStyle/>
          <a:p>
            <a:r>
              <a:rPr lang="en-US" sz="2400" b="1" dirty="0" smtClean="0"/>
              <a:t>In the case of semiconductors the forbidden gap is very small.</a:t>
            </a:r>
          </a:p>
          <a:p>
            <a:endParaRPr lang="en-US" sz="2400" b="1" dirty="0" smtClean="0"/>
          </a:p>
          <a:p>
            <a:r>
              <a:rPr lang="en-US" sz="2400" b="1" dirty="0" smtClean="0"/>
              <a:t>At 0K the conduction band is empty and the valence band is completely filled.</a:t>
            </a:r>
          </a:p>
          <a:p>
            <a:endParaRPr lang="en-US" sz="2400" b="1" dirty="0" smtClean="0"/>
          </a:p>
          <a:p>
            <a:r>
              <a:rPr lang="en-US" sz="2400" b="1" dirty="0" smtClean="0"/>
              <a:t>When a small amount of energy is supplied, the electrons can easily jump the forbidden gap.</a:t>
            </a:r>
          </a:p>
          <a:p>
            <a:endParaRPr lang="en-US" sz="2400" b="1" dirty="0" smtClean="0"/>
          </a:p>
          <a:p>
            <a:r>
              <a:rPr lang="en-US" sz="2400" b="1" dirty="0" smtClean="0"/>
              <a:t>The conductivity of a semiconductor is of the order of </a:t>
            </a:r>
          </a:p>
          <a:p>
            <a:r>
              <a:rPr lang="en-US" sz="2400" b="1" dirty="0" smtClean="0"/>
              <a:t>10 </a:t>
            </a:r>
            <a:r>
              <a:rPr lang="en-US" sz="2400" b="1" baseline="30000" dirty="0" smtClean="0"/>
              <a:t>2</a:t>
            </a:r>
            <a:r>
              <a:rPr lang="en-US" sz="2400" b="1" dirty="0" smtClean="0"/>
              <a:t>mho m</a:t>
            </a:r>
            <a:r>
              <a:rPr lang="en-US" sz="2400" b="1" baseline="30000" dirty="0" smtClean="0"/>
              <a:t>-1</a:t>
            </a:r>
            <a:endParaRPr lang="en-US" sz="2400" dirty="0" smtClean="0"/>
          </a:p>
          <a:p>
            <a:endParaRPr lang="en-US" sz="2400" b="1" dirty="0" smtClean="0"/>
          </a:p>
          <a:p>
            <a:endParaRPr lang="en-US" sz="2400" b="1" dirty="0"/>
          </a:p>
        </p:txBody>
      </p:sp>
      <p:sp>
        <p:nvSpPr>
          <p:cNvPr id="27" name="Rectangle 26"/>
          <p:cNvSpPr/>
          <p:nvPr/>
        </p:nvSpPr>
        <p:spPr>
          <a:xfrm>
            <a:off x="838200" y="5791200"/>
            <a:ext cx="2971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Filled Band</a:t>
            </a:r>
            <a:endParaRPr lang="en-US" b="1" dirty="0"/>
          </a:p>
        </p:txBody>
      </p:sp>
      <p:sp>
        <p:nvSpPr>
          <p:cNvPr id="18" name="Slide Number Placeholder 17"/>
          <p:cNvSpPr>
            <a:spLocks noGrp="1"/>
          </p:cNvSpPr>
          <p:nvPr>
            <p:ph type="sldNum" sz="quarter" idx="12"/>
          </p:nvPr>
        </p:nvSpPr>
        <p:spPr/>
        <p:txBody>
          <a:bodyPr/>
          <a:lstStyle/>
          <a:p>
            <a:fld id="{42E61FC0-818F-4018-A0C9-FBEF5E65E99B}" type="slidenum">
              <a:rPr lang="en-US" smtClean="0"/>
              <a:pPr/>
              <a:t>26</a:t>
            </a:fld>
            <a:endParaRPr lang="en-US"/>
          </a:p>
        </p:txBody>
      </p:sp>
    </p:spTree>
  </p:cSld>
  <p:clrMapOvr>
    <a:masterClrMapping/>
  </p:clrMapOvr>
  <p:transition spd="slow">
    <p:wheel spokes="3"/>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914400" y="609600"/>
            <a:ext cx="2362200" cy="584775"/>
          </a:xfrm>
          <a:prstGeom prst="rect">
            <a:avLst/>
          </a:prstGeom>
        </p:spPr>
        <p:txBody>
          <a:bodyPr wrap="square">
            <a:spAutoFit/>
          </a:bodyPr>
          <a:lstStyle/>
          <a:p>
            <a:r>
              <a:rPr lang="en-US" sz="3200" b="1" dirty="0" smtClean="0"/>
              <a:t>Conductors</a:t>
            </a:r>
            <a:endParaRPr lang="en-US" sz="3200" b="1" dirty="0"/>
          </a:p>
        </p:txBody>
      </p:sp>
      <p:cxnSp>
        <p:nvCxnSpPr>
          <p:cNvPr id="9" name="Straight Arrow Connector 8"/>
          <p:cNvCxnSpPr/>
          <p:nvPr/>
        </p:nvCxnSpPr>
        <p:spPr>
          <a:xfrm rot="5400000" flipH="1" flipV="1">
            <a:off x="-1218406" y="3810000"/>
            <a:ext cx="4114006"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8200" y="5867400"/>
            <a:ext cx="3276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38200" y="4572000"/>
            <a:ext cx="2971800" cy="1295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Valence Band</a:t>
            </a:r>
            <a:endParaRPr lang="en-US" b="1" dirty="0">
              <a:solidFill>
                <a:sysClr val="windowText" lastClr="000000"/>
              </a:solidFill>
            </a:endParaRPr>
          </a:p>
        </p:txBody>
      </p:sp>
      <p:sp>
        <p:nvSpPr>
          <p:cNvPr id="17" name="Rectangle 16"/>
          <p:cNvSpPr/>
          <p:nvPr/>
        </p:nvSpPr>
        <p:spPr>
          <a:xfrm>
            <a:off x="838200" y="2667000"/>
            <a:ext cx="2971800"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Conduction Band</a:t>
            </a:r>
            <a:endParaRPr lang="en-US" b="1" dirty="0"/>
          </a:p>
        </p:txBody>
      </p:sp>
      <p:sp>
        <p:nvSpPr>
          <p:cNvPr id="21" name="TextBox 20"/>
          <p:cNvSpPr txBox="1"/>
          <p:nvPr/>
        </p:nvSpPr>
        <p:spPr>
          <a:xfrm rot="16200000">
            <a:off x="32266" y="4158734"/>
            <a:ext cx="1066799" cy="369332"/>
          </a:xfrm>
          <a:prstGeom prst="rect">
            <a:avLst/>
          </a:prstGeom>
          <a:noFill/>
        </p:spPr>
        <p:txBody>
          <a:bodyPr wrap="square" rtlCol="0">
            <a:spAutoFit/>
          </a:bodyPr>
          <a:lstStyle/>
          <a:p>
            <a:r>
              <a:rPr lang="en-US" b="1" dirty="0" smtClean="0"/>
              <a:t>Energy</a:t>
            </a:r>
            <a:endParaRPr lang="en-US" b="1" dirty="0"/>
          </a:p>
        </p:txBody>
      </p:sp>
      <p:sp>
        <p:nvSpPr>
          <p:cNvPr id="23" name="TextBox 22"/>
          <p:cNvSpPr txBox="1"/>
          <p:nvPr/>
        </p:nvSpPr>
        <p:spPr>
          <a:xfrm>
            <a:off x="4267200" y="990600"/>
            <a:ext cx="4648200" cy="4893647"/>
          </a:xfrm>
          <a:prstGeom prst="rect">
            <a:avLst/>
          </a:prstGeom>
          <a:noFill/>
        </p:spPr>
        <p:txBody>
          <a:bodyPr wrap="square" rtlCol="0">
            <a:spAutoFit/>
          </a:bodyPr>
          <a:lstStyle/>
          <a:p>
            <a:r>
              <a:rPr lang="en-US" sz="2400" b="1" dirty="0" smtClean="0"/>
              <a:t>In conductors there is no forbidden gap.</a:t>
            </a:r>
          </a:p>
          <a:p>
            <a:endParaRPr lang="en-US" sz="2400" b="1" dirty="0" smtClean="0"/>
          </a:p>
          <a:p>
            <a:r>
              <a:rPr lang="en-US" sz="2400" b="1" dirty="0" smtClean="0"/>
              <a:t>The valence band and the conduction band overlap.</a:t>
            </a:r>
          </a:p>
          <a:p>
            <a:endParaRPr lang="en-US" sz="2400" b="1" dirty="0" smtClean="0"/>
          </a:p>
          <a:p>
            <a:r>
              <a:rPr lang="en-US" sz="2400" b="1" dirty="0" smtClean="0"/>
              <a:t>The electrons from valence band freely enter into the conduction band due to overlapping of bands.</a:t>
            </a:r>
          </a:p>
          <a:p>
            <a:endParaRPr lang="en-US" sz="2400" b="1" dirty="0" smtClean="0"/>
          </a:p>
          <a:p>
            <a:r>
              <a:rPr lang="en-US" sz="2400" b="1" dirty="0" smtClean="0"/>
              <a:t>Therefore very low potential difference can cause continuous flow of current.</a:t>
            </a:r>
            <a:endParaRPr lang="en-US" sz="2400" b="1" dirty="0"/>
          </a:p>
        </p:txBody>
      </p:sp>
      <p:sp>
        <p:nvSpPr>
          <p:cNvPr id="18" name="Rectangle 17"/>
          <p:cNvSpPr/>
          <p:nvPr/>
        </p:nvSpPr>
        <p:spPr>
          <a:xfrm>
            <a:off x="838200" y="4114800"/>
            <a:ext cx="29718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No forbidden gap</a:t>
            </a:r>
            <a:endParaRPr lang="en-US" b="1" dirty="0">
              <a:solidFill>
                <a:sysClr val="windowText" lastClr="000000"/>
              </a:solidFill>
            </a:endParaRPr>
          </a:p>
        </p:txBody>
      </p:sp>
      <p:cxnSp>
        <p:nvCxnSpPr>
          <p:cNvPr id="24" name="Straight Connector 23"/>
          <p:cNvCxnSpPr/>
          <p:nvPr/>
        </p:nvCxnSpPr>
        <p:spPr>
          <a:xfrm rot="5400000" flipH="1" flipV="1">
            <a:off x="990600" y="3962400"/>
            <a:ext cx="15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42E61FC0-818F-4018-A0C9-FBEF5E65E99B}" type="slidenum">
              <a:rPr lang="en-US" smtClean="0"/>
              <a:pPr/>
              <a:t>27</a:t>
            </a:fld>
            <a:endParaRPr lang="en-US"/>
          </a:p>
        </p:txBody>
      </p:sp>
    </p:spTree>
  </p:cSld>
  <p:clrMapOvr>
    <a:masterClrMapping/>
  </p:clrMapOvr>
  <p:transition spd="slow">
    <p:wheel spokes="3"/>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05000" y="1143000"/>
            <a:ext cx="5334001" cy="4800600"/>
          </a:xfrm>
          <a:prstGeom prst="rect">
            <a:avLst/>
          </a:prstGeom>
          <a:noFill/>
          <a:ln w="9525">
            <a:noFill/>
            <a:miter lim="800000"/>
            <a:headEnd/>
            <a:tailEnd/>
          </a:ln>
          <a:effectLst/>
        </p:spPr>
      </p:pic>
      <p:sp>
        <p:nvSpPr>
          <p:cNvPr id="6" name="TextBox 5"/>
          <p:cNvSpPr txBox="1"/>
          <p:nvPr/>
        </p:nvSpPr>
        <p:spPr>
          <a:xfrm>
            <a:off x="381000" y="381000"/>
            <a:ext cx="8549520" cy="523220"/>
          </a:xfrm>
          <a:prstGeom prst="rect">
            <a:avLst/>
          </a:prstGeom>
          <a:noFill/>
        </p:spPr>
        <p:txBody>
          <a:bodyPr wrap="none" rtlCol="0">
            <a:spAutoFit/>
          </a:bodyPr>
          <a:lstStyle/>
          <a:p>
            <a:r>
              <a:rPr lang="en-US" sz="2800" b="1" dirty="0" smtClean="0"/>
              <a:t>Comparison of Insulator ,Semiconductor and Conductor </a:t>
            </a:r>
            <a:endParaRPr lang="en-US" sz="2800" b="1"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28</a:t>
            </a:fld>
            <a:endParaRPr lang="en-US"/>
          </a:p>
        </p:txBody>
      </p:sp>
    </p:spTree>
  </p:cSld>
  <p:clrMapOvr>
    <a:masterClrMapping/>
  </p:clrMapOvr>
  <p:transition spd="slow">
    <p:wheel spokes="3"/>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cxnSp>
        <p:nvCxnSpPr>
          <p:cNvPr id="24" name="Straight Connector 23"/>
          <p:cNvCxnSpPr/>
          <p:nvPr/>
        </p:nvCxnSpPr>
        <p:spPr>
          <a:xfrm rot="5400000" flipH="1" flipV="1">
            <a:off x="990600" y="3962400"/>
            <a:ext cx="15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0" y="457200"/>
            <a:ext cx="7511608" cy="646331"/>
          </a:xfrm>
          <a:prstGeom prst="rect">
            <a:avLst/>
          </a:prstGeom>
          <a:noFill/>
        </p:spPr>
        <p:txBody>
          <a:bodyPr wrap="none" rtlCol="0">
            <a:spAutoFit/>
          </a:bodyPr>
          <a:lstStyle/>
          <a:p>
            <a:r>
              <a:rPr lang="en-US" sz="3600" b="1" dirty="0" smtClean="0"/>
              <a:t>Electrons and holes in semiconductors</a:t>
            </a:r>
            <a:endParaRPr lang="en-US" sz="3600" b="1" dirty="0"/>
          </a:p>
        </p:txBody>
      </p:sp>
      <p:sp>
        <p:nvSpPr>
          <p:cNvPr id="20" name="TextBox 19"/>
          <p:cNvSpPr txBox="1"/>
          <p:nvPr/>
        </p:nvSpPr>
        <p:spPr>
          <a:xfrm>
            <a:off x="4191000" y="1752600"/>
            <a:ext cx="4191000" cy="2246769"/>
          </a:xfrm>
          <a:prstGeom prst="rect">
            <a:avLst/>
          </a:prstGeom>
          <a:noFill/>
        </p:spPr>
        <p:txBody>
          <a:bodyPr wrap="square" rtlCol="0">
            <a:spAutoFit/>
          </a:bodyPr>
          <a:lstStyle/>
          <a:p>
            <a:r>
              <a:rPr lang="en-US" sz="2800" b="1" dirty="0" smtClean="0"/>
              <a:t>At absolute 0 temperature, in a pure semiconductor the valence band is completely filled and the conduction band is vacant. </a:t>
            </a:r>
            <a:endParaRPr lang="en-US" sz="2800" b="1" dirty="0"/>
          </a:p>
        </p:txBody>
      </p:sp>
      <p:cxnSp>
        <p:nvCxnSpPr>
          <p:cNvPr id="25" name="Straight Arrow Connector 24"/>
          <p:cNvCxnSpPr/>
          <p:nvPr/>
        </p:nvCxnSpPr>
        <p:spPr>
          <a:xfrm>
            <a:off x="1143000" y="6019800"/>
            <a:ext cx="2743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989806" y="3885406"/>
            <a:ext cx="426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143000" y="46482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143000" y="28194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1371600" y="5486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1905000" y="5486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2438400" y="5486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2971800" y="5486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752600" y="2133600"/>
            <a:ext cx="914400" cy="400110"/>
          </a:xfrm>
          <a:prstGeom prst="rect">
            <a:avLst/>
          </a:prstGeom>
          <a:noFill/>
        </p:spPr>
        <p:txBody>
          <a:bodyPr wrap="square" rtlCol="0">
            <a:spAutoFit/>
          </a:bodyPr>
          <a:lstStyle/>
          <a:p>
            <a:r>
              <a:rPr lang="en-US" sz="2000" b="1" dirty="0" smtClean="0"/>
              <a:t>At 0 K</a:t>
            </a:r>
            <a:endParaRPr lang="en-US" sz="2000" b="1" dirty="0"/>
          </a:p>
        </p:txBody>
      </p:sp>
      <p:sp>
        <p:nvSpPr>
          <p:cNvPr id="35" name="TextBox 34"/>
          <p:cNvSpPr txBox="1"/>
          <p:nvPr/>
        </p:nvSpPr>
        <p:spPr>
          <a:xfrm>
            <a:off x="1143000" y="3200400"/>
            <a:ext cx="1822935" cy="369332"/>
          </a:xfrm>
          <a:prstGeom prst="rect">
            <a:avLst/>
          </a:prstGeom>
          <a:noFill/>
        </p:spPr>
        <p:txBody>
          <a:bodyPr wrap="none" rtlCol="0">
            <a:spAutoFit/>
          </a:bodyPr>
          <a:lstStyle/>
          <a:p>
            <a:r>
              <a:rPr lang="en-US" b="1" dirty="0" smtClean="0">
                <a:solidFill>
                  <a:schemeClr val="bg1"/>
                </a:solidFill>
              </a:rPr>
              <a:t>Conduction Band</a:t>
            </a:r>
            <a:endParaRPr lang="en-US" b="1" dirty="0">
              <a:solidFill>
                <a:schemeClr val="bg1"/>
              </a:solidFill>
            </a:endParaRPr>
          </a:p>
        </p:txBody>
      </p:sp>
      <p:sp>
        <p:nvSpPr>
          <p:cNvPr id="37" name="TextBox 36"/>
          <p:cNvSpPr txBox="1"/>
          <p:nvPr/>
        </p:nvSpPr>
        <p:spPr>
          <a:xfrm>
            <a:off x="1143000" y="4648200"/>
            <a:ext cx="1471941" cy="369332"/>
          </a:xfrm>
          <a:prstGeom prst="rect">
            <a:avLst/>
          </a:prstGeom>
          <a:noFill/>
        </p:spPr>
        <p:txBody>
          <a:bodyPr wrap="none" rtlCol="0">
            <a:spAutoFit/>
          </a:bodyPr>
          <a:lstStyle/>
          <a:p>
            <a:r>
              <a:rPr lang="en-US" b="1" dirty="0" smtClean="0">
                <a:solidFill>
                  <a:schemeClr val="bg1"/>
                </a:solidFill>
              </a:rPr>
              <a:t>Valence Band</a:t>
            </a:r>
            <a:endParaRPr lang="en-US" b="1" dirty="0">
              <a:solidFill>
                <a:schemeClr val="bg1"/>
              </a:solidFill>
            </a:endParaRPr>
          </a:p>
        </p:txBody>
      </p:sp>
      <p:sp>
        <p:nvSpPr>
          <p:cNvPr id="42" name="Rectangle 41"/>
          <p:cNvSpPr/>
          <p:nvPr/>
        </p:nvSpPr>
        <p:spPr>
          <a:xfrm>
            <a:off x="5181600" y="4724400"/>
            <a:ext cx="973728" cy="369332"/>
          </a:xfrm>
          <a:prstGeom prst="rect">
            <a:avLst/>
          </a:prstGeom>
        </p:spPr>
        <p:txBody>
          <a:bodyPr wrap="none">
            <a:spAutoFit/>
          </a:bodyPr>
          <a:lstStyle/>
          <a:p>
            <a:r>
              <a:rPr lang="en-US" b="1" dirty="0" smtClean="0"/>
              <a:t>Electron</a:t>
            </a:r>
            <a:endParaRPr lang="en-US" dirty="0"/>
          </a:p>
        </p:txBody>
      </p:sp>
      <p:sp>
        <p:nvSpPr>
          <p:cNvPr id="44" name="Flowchart: Connector 43"/>
          <p:cNvSpPr/>
          <p:nvPr/>
        </p:nvSpPr>
        <p:spPr>
          <a:xfrm>
            <a:off x="6172200" y="48006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rot="16200000">
            <a:off x="186056" y="3718411"/>
            <a:ext cx="909416" cy="400110"/>
          </a:xfrm>
          <a:prstGeom prst="rect">
            <a:avLst/>
          </a:prstGeom>
          <a:noFill/>
        </p:spPr>
        <p:txBody>
          <a:bodyPr wrap="none" rtlCol="0">
            <a:spAutoFit/>
          </a:bodyPr>
          <a:lstStyle/>
          <a:p>
            <a:r>
              <a:rPr lang="en-US" sz="2000" b="1" dirty="0" smtClean="0"/>
              <a:t>Energy</a:t>
            </a:r>
            <a:endParaRPr lang="en-US" sz="2000" b="1" dirty="0"/>
          </a:p>
        </p:txBody>
      </p:sp>
      <p:sp>
        <p:nvSpPr>
          <p:cNvPr id="23" name="Slide Number Placeholder 22"/>
          <p:cNvSpPr>
            <a:spLocks noGrp="1"/>
          </p:cNvSpPr>
          <p:nvPr>
            <p:ph type="sldNum" sz="quarter" idx="12"/>
          </p:nvPr>
        </p:nvSpPr>
        <p:spPr/>
        <p:txBody>
          <a:bodyPr/>
          <a:lstStyle/>
          <a:p>
            <a:fld id="{42E61FC0-818F-4018-A0C9-FBEF5E65E99B}" type="slidenum">
              <a:rPr lang="en-US" smtClean="0"/>
              <a:pPr/>
              <a:t>29</a:t>
            </a:fld>
            <a:endParaRPr lang="en-US"/>
          </a:p>
        </p:txBody>
      </p:sp>
    </p:spTree>
  </p:cSld>
  <p:clrMapOvr>
    <a:masterClrMapping/>
  </p:clrMapOvr>
  <p:transition spd="slow">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95136190-61509421.gif"/>
          <p:cNvPicPr>
            <a:picLocks noChangeAspect="1"/>
          </p:cNvPicPr>
          <p:nvPr/>
        </p:nvPicPr>
        <p:blipFill>
          <a:blip r:embed="rId2" cstate="print">
            <a:lum bright="10000" contrast="-30000"/>
          </a:blip>
          <a:stretch>
            <a:fillRect/>
          </a:stretch>
        </p:blipFill>
        <p:spPr>
          <a:xfrm>
            <a:off x="0" y="0"/>
            <a:ext cx="9144000" cy="6858000"/>
          </a:xfrm>
          <a:prstGeom prst="rect">
            <a:avLst/>
          </a:prstGeom>
          <a:effectLst>
            <a:softEdge rad="635000"/>
          </a:effectLst>
        </p:spPr>
      </p:pic>
      <p:sp>
        <p:nvSpPr>
          <p:cNvPr id="3" name="TextBox 2"/>
          <p:cNvSpPr txBox="1"/>
          <p:nvPr/>
        </p:nvSpPr>
        <p:spPr>
          <a:xfrm>
            <a:off x="2590800" y="304800"/>
            <a:ext cx="3446713" cy="584775"/>
          </a:xfrm>
          <a:prstGeom prst="rect">
            <a:avLst/>
          </a:prstGeom>
          <a:noFill/>
        </p:spPr>
        <p:txBody>
          <a:bodyPr wrap="none" rtlCol="0">
            <a:spAutoFit/>
          </a:bodyPr>
          <a:lstStyle/>
          <a:p>
            <a:r>
              <a:rPr lang="en-US" sz="3200" b="1" dirty="0" smtClean="0"/>
              <a:t>SEMICONDUCTORS</a:t>
            </a:r>
            <a:endParaRPr lang="en-US" sz="3200" b="1" dirty="0"/>
          </a:p>
        </p:txBody>
      </p:sp>
      <p:sp>
        <p:nvSpPr>
          <p:cNvPr id="4" name="TextBox 3"/>
          <p:cNvSpPr txBox="1"/>
          <p:nvPr/>
        </p:nvSpPr>
        <p:spPr>
          <a:xfrm>
            <a:off x="685800" y="640913"/>
            <a:ext cx="7696200" cy="5724644"/>
          </a:xfrm>
          <a:prstGeom prst="rect">
            <a:avLst/>
          </a:prstGeom>
          <a:noFill/>
        </p:spPr>
        <p:txBody>
          <a:bodyPr wrap="square" rtlCol="0">
            <a:spAutoFit/>
          </a:bodyPr>
          <a:lstStyle/>
          <a:p>
            <a:r>
              <a:rPr lang="en-US" sz="3200" b="1" dirty="0" smtClean="0"/>
              <a:t>Semiconductors have resistivity between good conductors and insulators.</a:t>
            </a:r>
          </a:p>
          <a:p>
            <a:endParaRPr lang="en-US" sz="3200" b="1" dirty="0" smtClean="0"/>
          </a:p>
          <a:p>
            <a:r>
              <a:rPr lang="en-US" sz="3200" b="1" dirty="0" smtClean="0"/>
              <a:t>The resistivity of semiconductor lies approximately in between  10 </a:t>
            </a:r>
            <a:r>
              <a:rPr lang="en-US" sz="3200" b="1" baseline="30000" dirty="0" smtClean="0"/>
              <a:t>-2 </a:t>
            </a:r>
            <a:r>
              <a:rPr lang="en-US" sz="3200" b="1" dirty="0" smtClean="0"/>
              <a:t> ohm m and 10 </a:t>
            </a:r>
            <a:r>
              <a:rPr lang="en-US" sz="3200" b="1" baseline="30000" dirty="0" smtClean="0"/>
              <a:t>4</a:t>
            </a:r>
            <a:r>
              <a:rPr lang="en-US" sz="3200" b="1" dirty="0" smtClean="0"/>
              <a:t> ohm m at room temperature.</a:t>
            </a:r>
          </a:p>
          <a:p>
            <a:endParaRPr lang="en-US" sz="3200" b="1" dirty="0" smtClean="0"/>
          </a:p>
          <a:p>
            <a:r>
              <a:rPr lang="en-US" sz="3200" b="1" dirty="0" smtClean="0"/>
              <a:t>The resistance decreases with increase of temperature over a particular temperature range in the case of a semiconductor .</a:t>
            </a:r>
          </a:p>
          <a:p>
            <a:endParaRPr lang="en-US" sz="2800" b="1" dirty="0" smtClean="0">
              <a:solidFill>
                <a:srgbClr val="FF0000"/>
              </a:solidFill>
            </a:endParaRPr>
          </a:p>
          <a:p>
            <a:endParaRPr lang="en-US"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3</a:t>
            </a:fld>
            <a:endParaRPr lang="en-US"/>
          </a:p>
        </p:txBody>
      </p:sp>
    </p:spTree>
  </p:cSld>
  <p:clrMapOvr>
    <a:masterClrMapping/>
  </p:clrMapOvr>
  <p:transition spd="slow">
    <p:wheel spokes="3"/>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457200" y="533400"/>
            <a:ext cx="8382000" cy="5714999"/>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2E61FC0-818F-4018-A0C9-FBEF5E65E99B}" type="slidenum">
              <a:rPr lang="en-US" smtClean="0"/>
              <a:pPr/>
              <a:t>30</a:t>
            </a:fld>
            <a:endParaRPr lang="en-US"/>
          </a:p>
        </p:txBody>
      </p:sp>
    </p:spTree>
  </p:cSld>
  <p:clrMapOvr>
    <a:masterClrMapping/>
  </p:clrMapOvr>
  <p:transition spd="slow">
    <p:wheel spokes="3"/>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cxnSp>
        <p:nvCxnSpPr>
          <p:cNvPr id="24" name="Straight Connector 23"/>
          <p:cNvCxnSpPr/>
          <p:nvPr/>
        </p:nvCxnSpPr>
        <p:spPr>
          <a:xfrm rot="5400000" flipH="1" flipV="1">
            <a:off x="990600" y="3962400"/>
            <a:ext cx="15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0" y="457200"/>
            <a:ext cx="7511608" cy="646331"/>
          </a:xfrm>
          <a:prstGeom prst="rect">
            <a:avLst/>
          </a:prstGeom>
          <a:noFill/>
        </p:spPr>
        <p:txBody>
          <a:bodyPr wrap="none" rtlCol="0">
            <a:spAutoFit/>
          </a:bodyPr>
          <a:lstStyle/>
          <a:p>
            <a:r>
              <a:rPr lang="en-US" sz="3600" b="1" dirty="0" smtClean="0"/>
              <a:t>Electrons and holes in semiconductors</a:t>
            </a:r>
            <a:endParaRPr lang="en-US" sz="3600" b="1" dirty="0"/>
          </a:p>
        </p:txBody>
      </p:sp>
      <p:sp>
        <p:nvSpPr>
          <p:cNvPr id="20" name="TextBox 19"/>
          <p:cNvSpPr txBox="1"/>
          <p:nvPr/>
        </p:nvSpPr>
        <p:spPr>
          <a:xfrm>
            <a:off x="4114800" y="1676400"/>
            <a:ext cx="4191000" cy="2246769"/>
          </a:xfrm>
          <a:prstGeom prst="rect">
            <a:avLst/>
          </a:prstGeom>
          <a:noFill/>
        </p:spPr>
        <p:txBody>
          <a:bodyPr wrap="square" rtlCol="0">
            <a:spAutoFit/>
          </a:bodyPr>
          <a:lstStyle/>
          <a:p>
            <a:r>
              <a:rPr lang="en-US" sz="2800" b="1" dirty="0" smtClean="0"/>
              <a:t>At room temperature some of the electrons get energy to break the covalent bond and moves in to the conduction band.</a:t>
            </a:r>
            <a:endParaRPr lang="en-US" sz="2800" b="1" dirty="0"/>
          </a:p>
        </p:txBody>
      </p:sp>
      <p:cxnSp>
        <p:nvCxnSpPr>
          <p:cNvPr id="25" name="Straight Arrow Connector 24"/>
          <p:cNvCxnSpPr/>
          <p:nvPr/>
        </p:nvCxnSpPr>
        <p:spPr>
          <a:xfrm>
            <a:off x="1143000" y="6019800"/>
            <a:ext cx="2743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989806" y="3885406"/>
            <a:ext cx="426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143000" y="46482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143000" y="25146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1295400" y="5105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1905000" y="5105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2438400" y="5105400"/>
            <a:ext cx="228600" cy="228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Flowchart: Connector 32"/>
          <p:cNvSpPr/>
          <p:nvPr/>
        </p:nvSpPr>
        <p:spPr>
          <a:xfrm>
            <a:off x="2971800" y="51054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524000" y="1676400"/>
            <a:ext cx="1752600" cy="707886"/>
          </a:xfrm>
          <a:prstGeom prst="rect">
            <a:avLst/>
          </a:prstGeom>
          <a:noFill/>
        </p:spPr>
        <p:txBody>
          <a:bodyPr wrap="square" rtlCol="0">
            <a:spAutoFit/>
          </a:bodyPr>
          <a:lstStyle/>
          <a:p>
            <a:r>
              <a:rPr lang="en-US" sz="2000" b="1" dirty="0" smtClean="0"/>
              <a:t>At Room temperature</a:t>
            </a:r>
            <a:endParaRPr lang="en-US" sz="2000" b="1" dirty="0"/>
          </a:p>
        </p:txBody>
      </p:sp>
      <p:sp>
        <p:nvSpPr>
          <p:cNvPr id="35" name="TextBox 34"/>
          <p:cNvSpPr txBox="1"/>
          <p:nvPr/>
        </p:nvSpPr>
        <p:spPr>
          <a:xfrm>
            <a:off x="1295400" y="2514600"/>
            <a:ext cx="1822935" cy="369332"/>
          </a:xfrm>
          <a:prstGeom prst="rect">
            <a:avLst/>
          </a:prstGeom>
          <a:noFill/>
        </p:spPr>
        <p:txBody>
          <a:bodyPr wrap="none" rtlCol="0">
            <a:spAutoFit/>
          </a:bodyPr>
          <a:lstStyle/>
          <a:p>
            <a:r>
              <a:rPr lang="en-US" b="1" dirty="0" smtClean="0">
                <a:solidFill>
                  <a:schemeClr val="bg1"/>
                </a:solidFill>
              </a:rPr>
              <a:t>Conduction Band</a:t>
            </a:r>
            <a:endParaRPr lang="en-US" b="1" dirty="0">
              <a:solidFill>
                <a:schemeClr val="bg1"/>
              </a:solidFill>
            </a:endParaRPr>
          </a:p>
        </p:txBody>
      </p:sp>
      <p:sp>
        <p:nvSpPr>
          <p:cNvPr id="37" name="TextBox 36"/>
          <p:cNvSpPr txBox="1"/>
          <p:nvPr/>
        </p:nvSpPr>
        <p:spPr>
          <a:xfrm>
            <a:off x="1143000" y="4648200"/>
            <a:ext cx="1471941" cy="369332"/>
          </a:xfrm>
          <a:prstGeom prst="rect">
            <a:avLst/>
          </a:prstGeom>
          <a:noFill/>
        </p:spPr>
        <p:txBody>
          <a:bodyPr wrap="none" rtlCol="0">
            <a:spAutoFit/>
          </a:bodyPr>
          <a:lstStyle/>
          <a:p>
            <a:r>
              <a:rPr lang="en-US" b="1" dirty="0" smtClean="0">
                <a:solidFill>
                  <a:schemeClr val="bg1"/>
                </a:solidFill>
              </a:rPr>
              <a:t>Valence Band</a:t>
            </a:r>
            <a:endParaRPr lang="en-US" b="1" dirty="0">
              <a:solidFill>
                <a:schemeClr val="bg1"/>
              </a:solidFill>
            </a:endParaRPr>
          </a:p>
        </p:txBody>
      </p:sp>
      <p:sp>
        <p:nvSpPr>
          <p:cNvPr id="21" name="Flowchart: Connector 20"/>
          <p:cNvSpPr/>
          <p:nvPr/>
        </p:nvSpPr>
        <p:spPr>
          <a:xfrm>
            <a:off x="2514600" y="29718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648200" y="5410200"/>
            <a:ext cx="625492" cy="369332"/>
          </a:xfrm>
          <a:prstGeom prst="rect">
            <a:avLst/>
          </a:prstGeom>
          <a:noFill/>
        </p:spPr>
        <p:txBody>
          <a:bodyPr wrap="none" rtlCol="0">
            <a:spAutoFit/>
          </a:bodyPr>
          <a:lstStyle/>
          <a:p>
            <a:r>
              <a:rPr lang="en-US" b="1" dirty="0" smtClean="0"/>
              <a:t>Hole</a:t>
            </a:r>
            <a:endParaRPr lang="en-US" b="1" dirty="0"/>
          </a:p>
        </p:txBody>
      </p:sp>
      <p:sp>
        <p:nvSpPr>
          <p:cNvPr id="44" name="Flowchart: Connector 43"/>
          <p:cNvSpPr/>
          <p:nvPr/>
        </p:nvSpPr>
        <p:spPr>
          <a:xfrm>
            <a:off x="5410200" y="5486400"/>
            <a:ext cx="228600" cy="2286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Flowchart: Connector 44"/>
          <p:cNvSpPr/>
          <p:nvPr/>
        </p:nvSpPr>
        <p:spPr>
          <a:xfrm>
            <a:off x="5638800" y="4800600"/>
            <a:ext cx="228600" cy="2286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648200" y="4724400"/>
            <a:ext cx="963212" cy="369332"/>
          </a:xfrm>
          <a:prstGeom prst="rect">
            <a:avLst/>
          </a:prstGeom>
          <a:noFill/>
        </p:spPr>
        <p:txBody>
          <a:bodyPr wrap="none" rtlCol="0">
            <a:spAutoFit/>
          </a:bodyPr>
          <a:lstStyle/>
          <a:p>
            <a:r>
              <a:rPr lang="en-US" b="1" dirty="0" smtClean="0"/>
              <a:t>Electron</a:t>
            </a:r>
            <a:endParaRPr lang="en-US" b="1" dirty="0"/>
          </a:p>
        </p:txBody>
      </p:sp>
      <p:sp>
        <p:nvSpPr>
          <p:cNvPr id="47" name="TextBox 46"/>
          <p:cNvSpPr txBox="1"/>
          <p:nvPr/>
        </p:nvSpPr>
        <p:spPr>
          <a:xfrm rot="16200000">
            <a:off x="415758" y="3564909"/>
            <a:ext cx="909416" cy="400110"/>
          </a:xfrm>
          <a:prstGeom prst="rect">
            <a:avLst/>
          </a:prstGeom>
          <a:noFill/>
        </p:spPr>
        <p:txBody>
          <a:bodyPr wrap="none" rtlCol="0">
            <a:spAutoFit/>
          </a:bodyPr>
          <a:lstStyle/>
          <a:p>
            <a:r>
              <a:rPr lang="en-US" sz="2000" b="1" dirty="0" smtClean="0"/>
              <a:t>Energy</a:t>
            </a:r>
            <a:endParaRPr lang="en-US" sz="2000" b="1" dirty="0"/>
          </a:p>
        </p:txBody>
      </p:sp>
      <p:sp>
        <p:nvSpPr>
          <p:cNvPr id="26" name="Slide Number Placeholder 25"/>
          <p:cNvSpPr>
            <a:spLocks noGrp="1"/>
          </p:cNvSpPr>
          <p:nvPr>
            <p:ph type="sldNum" sz="quarter" idx="12"/>
          </p:nvPr>
        </p:nvSpPr>
        <p:spPr/>
        <p:txBody>
          <a:bodyPr/>
          <a:lstStyle/>
          <a:p>
            <a:fld id="{42E61FC0-818F-4018-A0C9-FBEF5E65E99B}" type="slidenum">
              <a:rPr lang="en-US" smtClean="0"/>
              <a:pPr/>
              <a:t>31</a:t>
            </a:fld>
            <a:endParaRPr lang="en-US"/>
          </a:p>
        </p:txBody>
      </p:sp>
    </p:spTree>
  </p:cSld>
  <p:clrMapOvr>
    <a:masterClrMapping/>
  </p:clrMapOvr>
  <p:transition spd="slow">
    <p:wheel spokes="3"/>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457200" y="533400"/>
            <a:ext cx="8229599" cy="5867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2E61FC0-818F-4018-A0C9-FBEF5E65E99B}" type="slidenum">
              <a:rPr lang="en-US" smtClean="0"/>
              <a:pPr/>
              <a:t>32</a:t>
            </a:fld>
            <a:endParaRPr lang="en-US"/>
          </a:p>
        </p:txBody>
      </p:sp>
    </p:spTree>
  </p:cSld>
  <p:clrMapOvr>
    <a:masterClrMapping/>
  </p:clrMapOvr>
  <p:transition spd="slow">
    <p:wheel spokes="3"/>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cxnSp>
        <p:nvCxnSpPr>
          <p:cNvPr id="24" name="Straight Connector 23"/>
          <p:cNvCxnSpPr/>
          <p:nvPr/>
        </p:nvCxnSpPr>
        <p:spPr>
          <a:xfrm rot="5400000" flipH="1" flipV="1">
            <a:off x="990600" y="3962400"/>
            <a:ext cx="15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0" y="1676400"/>
            <a:ext cx="1752600" cy="400110"/>
          </a:xfrm>
          <a:prstGeom prst="rect">
            <a:avLst/>
          </a:prstGeom>
          <a:noFill/>
        </p:spPr>
        <p:txBody>
          <a:bodyPr wrap="square" rtlCol="0">
            <a:spAutoFit/>
          </a:bodyPr>
          <a:lstStyle/>
          <a:p>
            <a:r>
              <a:rPr lang="en-US" sz="2000" b="1" dirty="0" smtClean="0"/>
              <a:t> </a:t>
            </a:r>
            <a:endParaRPr lang="en-US" sz="2000" b="1" dirty="0"/>
          </a:p>
        </p:txBody>
      </p:sp>
      <p:sp>
        <p:nvSpPr>
          <p:cNvPr id="26" name="TextBox 25"/>
          <p:cNvSpPr txBox="1"/>
          <p:nvPr/>
        </p:nvSpPr>
        <p:spPr>
          <a:xfrm>
            <a:off x="533400" y="609600"/>
            <a:ext cx="8077200" cy="5293757"/>
          </a:xfrm>
          <a:prstGeom prst="rect">
            <a:avLst/>
          </a:prstGeom>
          <a:noFill/>
        </p:spPr>
        <p:txBody>
          <a:bodyPr wrap="square" rtlCol="0">
            <a:spAutoFit/>
          </a:bodyPr>
          <a:lstStyle/>
          <a:p>
            <a:r>
              <a:rPr lang="en-US" sz="3200" b="1" dirty="0" smtClean="0"/>
              <a:t>The electrons in a an intrinsic semiconductor, which moves in to the conduction band is called as intrinsic carriers.</a:t>
            </a:r>
          </a:p>
          <a:p>
            <a:endParaRPr lang="en-US" sz="3200" b="1" dirty="0" smtClean="0"/>
          </a:p>
          <a:p>
            <a:r>
              <a:rPr lang="en-US" sz="3200" b="1" dirty="0" smtClean="0"/>
              <a:t>The vacancy created in the valence band is called as Hole.</a:t>
            </a:r>
          </a:p>
          <a:p>
            <a:endParaRPr lang="en-US" sz="3200" b="1" dirty="0" smtClean="0"/>
          </a:p>
          <a:p>
            <a:r>
              <a:rPr lang="en-US" sz="3200" b="1" dirty="0" smtClean="0"/>
              <a:t>The importance of hole is that, it may serve as a carrier of electricity in the same manner as the free electron, but in opposite direction.</a:t>
            </a:r>
          </a:p>
          <a:p>
            <a:endParaRPr lang="en-US" dirty="0"/>
          </a:p>
        </p:txBody>
      </p:sp>
      <p:sp>
        <p:nvSpPr>
          <p:cNvPr id="9" name="Slide Number Placeholder 8"/>
          <p:cNvSpPr>
            <a:spLocks noGrp="1"/>
          </p:cNvSpPr>
          <p:nvPr>
            <p:ph type="sldNum" sz="quarter" idx="12"/>
          </p:nvPr>
        </p:nvSpPr>
        <p:spPr/>
        <p:txBody>
          <a:bodyPr/>
          <a:lstStyle/>
          <a:p>
            <a:fld id="{42E61FC0-818F-4018-A0C9-FBEF5E65E99B}" type="slidenum">
              <a:rPr lang="en-US" smtClean="0"/>
              <a:pPr/>
              <a:t>33</a:t>
            </a:fld>
            <a:endParaRPr lang="en-US"/>
          </a:p>
        </p:txBody>
      </p:sp>
    </p:spTree>
  </p:cSld>
  <p:clrMapOvr>
    <a:masterClrMapping/>
  </p:clrMapOvr>
  <p:transition spd="slow">
    <p:wheel spokes="3"/>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descr="C:\Documents and Settings\Mani\Desktop\BOND2.gif"/>
          <p:cNvPicPr>
            <a:picLocks noChangeAspect="1" noChangeArrowheads="1" noCrop="1"/>
          </p:cNvPicPr>
          <p:nvPr/>
        </p:nvPicPr>
        <p:blipFill>
          <a:blip r:embed="rId2" cstate="print">
            <a:clrChange>
              <a:clrFrom>
                <a:srgbClr val="FFFFFF"/>
              </a:clrFrom>
              <a:clrTo>
                <a:srgbClr val="FFFFFF">
                  <a:alpha val="0"/>
                </a:srgbClr>
              </a:clrTo>
            </a:clrChange>
            <a:lum bright="-40000" contrast="40000"/>
          </a:blip>
          <a:srcRect/>
          <a:stretch>
            <a:fillRect/>
          </a:stretch>
        </p:blipFill>
        <p:spPr bwMode="auto">
          <a:xfrm>
            <a:off x="990600" y="1143000"/>
            <a:ext cx="7239000" cy="4648199"/>
          </a:xfrm>
          <a:prstGeom prst="rect">
            <a:avLst/>
          </a:prstGeom>
          <a:noFill/>
        </p:spPr>
      </p:pic>
      <p:sp>
        <p:nvSpPr>
          <p:cNvPr id="6" name="Slide Number Placeholder 5"/>
          <p:cNvSpPr>
            <a:spLocks noGrp="1"/>
          </p:cNvSpPr>
          <p:nvPr>
            <p:ph type="sldNum" sz="quarter" idx="12"/>
          </p:nvPr>
        </p:nvSpPr>
        <p:spPr/>
        <p:txBody>
          <a:bodyPr/>
          <a:lstStyle/>
          <a:p>
            <a:fld id="{42E61FC0-818F-4018-A0C9-FBEF5E65E99B}" type="slidenum">
              <a:rPr lang="en-US" smtClean="0"/>
              <a:pPr/>
              <a:t>34</a:t>
            </a:fld>
            <a:endParaRPr lang="en-US"/>
          </a:p>
        </p:txBody>
      </p:sp>
    </p:spTree>
  </p:cSld>
  <p:clrMapOvr>
    <a:masterClrMapping/>
  </p:clrMapOvr>
  <p:transition spd="slow">
    <p:wheel spokes="3"/>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0" y="0"/>
          <a:ext cx="9144000" cy="6858001"/>
        </p:xfrm>
        <a:graphic>
          <a:graphicData uri="http://schemas.openxmlformats.org/drawingml/2006/table">
            <a:tbl>
              <a:tblPr/>
              <a:tblGrid>
                <a:gridCol w="3048000"/>
                <a:gridCol w="3048000"/>
                <a:gridCol w="3048000"/>
              </a:tblGrid>
              <a:tr h="1599598">
                <a:tc>
                  <a:txBody>
                    <a:bodyPr/>
                    <a:lstStyle/>
                    <a:p>
                      <a:pPr algn="ctr" fontAlgn="ctr"/>
                      <a:r>
                        <a:rPr lang="en-US" sz="2400" b="1" i="0" u="none" strike="noStrike" dirty="0">
                          <a:solidFill>
                            <a:srgbClr val="000000"/>
                          </a:solidFill>
                          <a:latin typeface="Calibri"/>
                        </a:rPr>
                        <a:t>Gr III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400" b="1" i="0" u="none" strike="noStrike" dirty="0">
                          <a:solidFill>
                            <a:srgbClr val="000000"/>
                          </a:solidFill>
                          <a:latin typeface="Calibri"/>
                        </a:rPr>
                        <a:t>Gr IV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ctr" fontAlgn="ctr"/>
                      <a:r>
                        <a:rPr lang="en-US" sz="2400" b="1" i="0" u="none" strike="noStrike" dirty="0">
                          <a:solidFill>
                            <a:srgbClr val="000000"/>
                          </a:solidFill>
                          <a:latin typeface="Calibri"/>
                        </a:rPr>
                        <a:t>Gr 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752801">
                <a:tc>
                  <a:txBody>
                    <a:bodyPr/>
                    <a:lstStyle/>
                    <a:p>
                      <a:pPr algn="ctr" fontAlgn="ctr"/>
                      <a:r>
                        <a:rPr lang="en-US" sz="4800" b="1" i="0" u="none" strike="noStrike" dirty="0">
                          <a:solidFill>
                            <a:srgbClr val="FF000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4800" b="1" i="0" u="none" strike="noStrike" dirty="0" smtClean="0">
                          <a:solidFill>
                            <a:srgbClr val="00B050"/>
                          </a:solidFill>
                          <a:latin typeface="Calibri"/>
                        </a:rPr>
                        <a:t>C</a:t>
                      </a:r>
                      <a:endParaRPr lang="en-US" sz="4800" b="1" i="0" u="none" strike="noStrike" dirty="0">
                        <a:solidFill>
                          <a:srgbClr val="00B05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ctr" fontAlgn="ctr"/>
                      <a:r>
                        <a:rPr lang="en-US" sz="48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752801">
                <a:tc>
                  <a:txBody>
                    <a:bodyPr/>
                    <a:lstStyle/>
                    <a:p>
                      <a:pPr algn="ctr" fontAlgn="ctr"/>
                      <a:r>
                        <a:rPr lang="en-US" sz="4800" b="1" i="0" u="none" strike="noStrike">
                          <a:solidFill>
                            <a:srgbClr val="FF0000"/>
                          </a:solidFill>
                          <a:latin typeface="Calibri"/>
                        </a:rPr>
                        <a: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4800" b="1" i="0" u="none" strike="noStrike" dirty="0">
                          <a:solidFill>
                            <a:srgbClr val="00B050"/>
                          </a:solidFill>
                          <a:latin typeface="Calibri"/>
                        </a:rPr>
                        <a:t>Si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ctr" fontAlgn="ctr"/>
                      <a:r>
                        <a:rPr lang="en-US" sz="4800" b="1" i="0" u="none" strike="noStrike">
                          <a:solidFill>
                            <a:srgbClr val="60497B"/>
                          </a:solidFill>
                          <a:latin typeface="Calibri"/>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r h="1752801">
                <a:tc>
                  <a:txBody>
                    <a:bodyPr/>
                    <a:lstStyle/>
                    <a:p>
                      <a:pPr algn="ctr" fontAlgn="ctr"/>
                      <a:r>
                        <a:rPr lang="en-US" sz="4800" b="1" i="0" u="none" strike="noStrike">
                          <a:solidFill>
                            <a:srgbClr val="FF0000"/>
                          </a:solidFill>
                          <a:latin typeface="Calibri"/>
                        </a:rPr>
                        <a:t>Ga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4800" b="1" i="0" u="none" strike="noStrike" dirty="0">
                          <a:solidFill>
                            <a:srgbClr val="00B050"/>
                          </a:solidFill>
                          <a:latin typeface="Calibri"/>
                        </a:rPr>
                        <a:t>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ctr" fontAlgn="ctr"/>
                      <a:r>
                        <a:rPr lang="en-US" sz="4800" b="1" i="0" u="none" strike="noStrike" dirty="0">
                          <a:solidFill>
                            <a:srgbClr val="60497B"/>
                          </a:solidFill>
                          <a:latin typeface="Calibri"/>
                        </a:rPr>
                        <a:t>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r>
            </a:tbl>
          </a:graphicData>
        </a:graphic>
      </p:graphicFrame>
      <p:sp>
        <p:nvSpPr>
          <p:cNvPr id="6" name="Slide Number Placeholder 5"/>
          <p:cNvSpPr>
            <a:spLocks noGrp="1"/>
          </p:cNvSpPr>
          <p:nvPr>
            <p:ph type="sldNum" sz="quarter" idx="12"/>
          </p:nvPr>
        </p:nvSpPr>
        <p:spPr/>
        <p:txBody>
          <a:bodyPr/>
          <a:lstStyle/>
          <a:p>
            <a:fld id="{42E61FC0-818F-4018-A0C9-FBEF5E65E99B}" type="slidenum">
              <a:rPr lang="en-US" smtClean="0"/>
              <a:pPr/>
              <a:t>35</a:t>
            </a:fld>
            <a:endParaRPr lang="en-US"/>
          </a:p>
        </p:txBody>
      </p:sp>
    </p:spTree>
  </p:cSld>
  <p:clrMapOvr>
    <a:masterClrMapping/>
  </p:clrMapOvr>
  <p:transition spd="slow">
    <p:wheel spokes="3"/>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304800" y="363915"/>
            <a:ext cx="8534400" cy="6001643"/>
          </a:xfrm>
          <a:prstGeom prst="rect">
            <a:avLst/>
          </a:prstGeom>
        </p:spPr>
        <p:txBody>
          <a:bodyPr wrap="square">
            <a:spAutoFit/>
          </a:bodyPr>
          <a:lstStyle/>
          <a:p>
            <a:r>
              <a:rPr lang="en-US" sz="3200" b="1" dirty="0" smtClean="0"/>
              <a:t>Group 5 atoms have one more electron in their outer shell than group 4 elements such as silicon.</a:t>
            </a:r>
          </a:p>
          <a:p>
            <a:endParaRPr lang="en-US" sz="3200" b="1" dirty="0" smtClean="0"/>
          </a:p>
          <a:p>
            <a:r>
              <a:rPr lang="en-US" sz="3200" b="1" dirty="0" smtClean="0"/>
              <a:t> Like all atoms, they have the same number of protons as electrons. </a:t>
            </a:r>
          </a:p>
          <a:p>
            <a:endParaRPr lang="en-US" sz="3200" b="1" dirty="0" smtClean="0"/>
          </a:p>
          <a:p>
            <a:r>
              <a:rPr lang="en-US" sz="3200" b="1" dirty="0" smtClean="0"/>
              <a:t>This extra electron (which is negatively charged as are all electrons) is not tightly bound into the crystal lattice of the silicon atoms and can be easily separated from its parent atom with the addition of only a little energy.</a:t>
            </a:r>
          </a:p>
          <a:p>
            <a:r>
              <a:rPr lang="en-US" sz="3200" b="1" dirty="0" smtClean="0"/>
              <a:t> </a:t>
            </a:r>
            <a:endParaRPr lang="en-US" sz="3200" b="1"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36</a:t>
            </a:fld>
            <a:endParaRPr lang="en-US"/>
          </a:p>
        </p:txBody>
      </p:sp>
    </p:spTree>
  </p:cSld>
  <p:clrMapOvr>
    <a:masterClrMapping/>
  </p:clrMapOvr>
  <p:transition spd="slow">
    <p:wheel spokes="3"/>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3" name="Rectangle 2"/>
          <p:cNvSpPr/>
          <p:nvPr/>
        </p:nvSpPr>
        <p:spPr>
          <a:xfrm>
            <a:off x="609600" y="762000"/>
            <a:ext cx="7848600" cy="2554545"/>
          </a:xfrm>
          <a:prstGeom prst="rect">
            <a:avLst/>
          </a:prstGeom>
        </p:spPr>
        <p:txBody>
          <a:bodyPr wrap="square">
            <a:spAutoFit/>
          </a:bodyPr>
          <a:lstStyle/>
          <a:p>
            <a:r>
              <a:rPr lang="en-US" sz="3200" b="1" dirty="0" smtClean="0"/>
              <a:t>The thermal energy at room temperature is easily enough to do this, meaning that the electron is essentially free to move from the moment the phosphorus atom is introduced into the silicon crystal.</a:t>
            </a:r>
            <a:endParaRPr lang="en-US" sz="3200" b="1" dirty="0"/>
          </a:p>
        </p:txBody>
      </p:sp>
      <p:pic>
        <p:nvPicPr>
          <p:cNvPr id="6" name="Picture 3" descr="C:\Documents and Settings\Mani\Desktop\BOND2.gif"/>
          <p:cNvPicPr>
            <a:picLocks noChangeAspect="1" noChangeArrowheads="1" noCrop="1"/>
          </p:cNvPicPr>
          <p:nvPr/>
        </p:nvPicPr>
        <p:blipFill>
          <a:blip r:embed="rId3" cstate="print">
            <a:clrChange>
              <a:clrFrom>
                <a:srgbClr val="FFFFFF"/>
              </a:clrFrom>
              <a:clrTo>
                <a:srgbClr val="FFFFFF">
                  <a:alpha val="0"/>
                </a:srgbClr>
              </a:clrTo>
            </a:clrChange>
            <a:lum bright="-40000" contrast="40000"/>
          </a:blip>
          <a:srcRect/>
          <a:stretch>
            <a:fillRect/>
          </a:stretch>
        </p:blipFill>
        <p:spPr bwMode="auto">
          <a:xfrm>
            <a:off x="2667000" y="3429000"/>
            <a:ext cx="4191000" cy="2691063"/>
          </a:xfrm>
          <a:prstGeom prst="rect">
            <a:avLst/>
          </a:prstGeom>
          <a:noFill/>
        </p:spPr>
      </p:pic>
      <p:sp>
        <p:nvSpPr>
          <p:cNvPr id="9" name="Slide Number Placeholder 8"/>
          <p:cNvSpPr>
            <a:spLocks noGrp="1"/>
          </p:cNvSpPr>
          <p:nvPr>
            <p:ph type="sldNum" sz="quarter" idx="12"/>
          </p:nvPr>
        </p:nvSpPr>
        <p:spPr/>
        <p:txBody>
          <a:bodyPr/>
          <a:lstStyle/>
          <a:p>
            <a:fld id="{42E61FC0-818F-4018-A0C9-FBEF5E65E99B}" type="slidenum">
              <a:rPr lang="en-US" smtClean="0"/>
              <a:pPr/>
              <a:t>37</a:t>
            </a:fld>
            <a:endParaRPr lang="en-US"/>
          </a:p>
        </p:txBody>
      </p:sp>
    </p:spTree>
  </p:cSld>
  <p:clrMapOvr>
    <a:masterClrMapping/>
  </p:clrMapOvr>
  <p:transition spd="slow">
    <p:wheel spokes="3"/>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Picture 5"/>
          <p:cNvPicPr>
            <a:picLocks noChangeAspect="1" noChangeArrowheads="1"/>
          </p:cNvPicPr>
          <p:nvPr/>
        </p:nvPicPr>
        <p:blipFill>
          <a:blip r:embed="rId2" cstate="print"/>
          <a:srcRect l="2752" t="8974" r="3670" b="7692"/>
          <a:stretch>
            <a:fillRect/>
          </a:stretch>
        </p:blipFill>
        <p:spPr bwMode="auto">
          <a:xfrm>
            <a:off x="1143000" y="1219200"/>
            <a:ext cx="7239000" cy="4953000"/>
          </a:xfrm>
          <a:prstGeom prst="rect">
            <a:avLst/>
          </a:prstGeom>
          <a:noFill/>
          <a:ln w="9525">
            <a:noFill/>
            <a:miter lim="800000"/>
            <a:headEnd/>
            <a:tailEnd/>
          </a:ln>
          <a:effectLst/>
        </p:spPr>
      </p:pic>
      <p:sp>
        <p:nvSpPr>
          <p:cNvPr id="6" name="Rectangle 5"/>
          <p:cNvSpPr/>
          <p:nvPr/>
        </p:nvSpPr>
        <p:spPr>
          <a:xfrm>
            <a:off x="1295400" y="381000"/>
            <a:ext cx="7010400" cy="523220"/>
          </a:xfrm>
          <a:prstGeom prst="rect">
            <a:avLst/>
          </a:prstGeom>
        </p:spPr>
        <p:txBody>
          <a:bodyPr wrap="square">
            <a:spAutoFit/>
          </a:bodyPr>
          <a:lstStyle/>
          <a:p>
            <a:pPr algn="ctr"/>
            <a:r>
              <a:rPr lang="en-US" sz="2800" b="1" dirty="0" smtClean="0"/>
              <a:t>FORMATION OF N - TYPE MATERIAL</a:t>
            </a:r>
            <a:endParaRPr lang="en-US" sz="2800" b="1"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38</a:t>
            </a:fld>
            <a:endParaRPr lang="en-US"/>
          </a:p>
        </p:txBody>
      </p:sp>
    </p:spTree>
  </p:cSld>
  <p:clrMapOvr>
    <a:masterClrMapping/>
  </p:clrMapOvr>
  <p:transition spd="slow">
    <p:wheel spokes="3"/>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4" name="Rectangle 3"/>
          <p:cNvSpPr/>
          <p:nvPr/>
        </p:nvSpPr>
        <p:spPr>
          <a:xfrm>
            <a:off x="838200" y="1066800"/>
            <a:ext cx="7315200" cy="4524315"/>
          </a:xfrm>
          <a:prstGeom prst="rect">
            <a:avLst/>
          </a:prstGeom>
        </p:spPr>
        <p:txBody>
          <a:bodyPr wrap="square">
            <a:spAutoFit/>
          </a:bodyPr>
          <a:lstStyle/>
          <a:p>
            <a:r>
              <a:rPr lang="en-US" sz="3200" b="1" dirty="0" smtClean="0"/>
              <a:t>Group 3 atoms have one less electron than silicon so when they are introduced into the crystal, there is a ‘hole' where one extra electron should be.</a:t>
            </a:r>
          </a:p>
          <a:p>
            <a:endParaRPr lang="en-US" sz="3200" b="1" dirty="0" smtClean="0"/>
          </a:p>
          <a:p>
            <a:r>
              <a:rPr lang="en-US" sz="3200" b="1" dirty="0" smtClean="0"/>
              <a:t> Electrons from neighbouring atoms can move into this hole, leaving a hole where they used to be which is in turn filled by another neighbouring electron.</a:t>
            </a:r>
            <a:endParaRPr lang="en-US" sz="3200"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39</a:t>
            </a:fld>
            <a:endParaRPr lang="en-US"/>
          </a:p>
        </p:txBody>
      </p:sp>
    </p:spTree>
  </p:cSld>
  <p:clrMapOvr>
    <a:masterClrMapping/>
  </p:clrMapOvr>
  <p:transition spd="slow">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DbnBk1kC6.jpg"/>
          <p:cNvPicPr>
            <a:picLocks noChangeAspect="1"/>
          </p:cNvPicPr>
          <p:nvPr/>
        </p:nvPicPr>
        <p:blipFill>
          <a:blip r:embed="rId2" cstate="print">
            <a:lum bright="10000" contrast="-40000"/>
          </a:blip>
          <a:stretch>
            <a:fillRect/>
          </a:stretch>
        </p:blipFill>
        <p:spPr>
          <a:xfrm>
            <a:off x="0" y="0"/>
            <a:ext cx="9144000" cy="6858000"/>
          </a:xfrm>
          <a:prstGeom prst="rect">
            <a:avLst/>
          </a:prstGeom>
          <a:effectLst>
            <a:softEdge rad="635000"/>
          </a:effectLst>
        </p:spPr>
      </p:pic>
      <p:sp>
        <p:nvSpPr>
          <p:cNvPr id="3" name="TextBox 2"/>
          <p:cNvSpPr txBox="1"/>
          <p:nvPr/>
        </p:nvSpPr>
        <p:spPr>
          <a:xfrm>
            <a:off x="838200" y="1143000"/>
            <a:ext cx="7010400" cy="4524315"/>
          </a:xfrm>
          <a:prstGeom prst="rect">
            <a:avLst/>
          </a:prstGeom>
          <a:noFill/>
        </p:spPr>
        <p:txBody>
          <a:bodyPr wrap="square" rtlCol="0">
            <a:spAutoFit/>
          </a:bodyPr>
          <a:lstStyle/>
          <a:p>
            <a:r>
              <a:rPr lang="en-US" sz="3200" b="1" dirty="0" smtClean="0"/>
              <a:t>This is contrary to that of metallic conductors, for which the resistance increases with increase of temperature.</a:t>
            </a:r>
          </a:p>
          <a:p>
            <a:endParaRPr lang="en-US" sz="3200" b="1" dirty="0" smtClean="0"/>
          </a:p>
          <a:p>
            <a:r>
              <a:rPr lang="en-US" sz="3200" b="1" dirty="0" smtClean="0"/>
              <a:t>The elements that are classified as semiconductors are Si.Ge,In etc.</a:t>
            </a:r>
          </a:p>
          <a:p>
            <a:endParaRPr lang="en-US" sz="3200" b="1" dirty="0" smtClean="0"/>
          </a:p>
          <a:p>
            <a:r>
              <a:rPr lang="en-US" sz="3200" b="1" dirty="0" smtClean="0"/>
              <a:t>Germanium and Silicon are most commonly used semiconductors.</a:t>
            </a:r>
            <a:endParaRPr lang="en-US" sz="3200" b="1"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4</a:t>
            </a:fld>
            <a:endParaRPr lang="en-US"/>
          </a:p>
        </p:txBody>
      </p:sp>
    </p:spTree>
  </p:cSld>
  <p:clrMapOvr>
    <a:masterClrMapping/>
  </p:clrMapOvr>
  <p:transition spd="slow">
    <p:wheel spokes="3"/>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4" name="Rectangle 3"/>
          <p:cNvSpPr/>
          <p:nvPr/>
        </p:nvSpPr>
        <p:spPr>
          <a:xfrm>
            <a:off x="838200" y="762000"/>
            <a:ext cx="7543800" cy="5016758"/>
          </a:xfrm>
          <a:prstGeom prst="rect">
            <a:avLst/>
          </a:prstGeom>
        </p:spPr>
        <p:txBody>
          <a:bodyPr wrap="square">
            <a:spAutoFit/>
          </a:bodyPr>
          <a:lstStyle/>
          <a:p>
            <a:r>
              <a:rPr lang="en-US" sz="3200" b="1" dirty="0" smtClean="0"/>
              <a:t>In this way, the hole can move through the crystal lattice.</a:t>
            </a:r>
          </a:p>
          <a:p>
            <a:endParaRPr lang="en-US" sz="3200" b="1" dirty="0" smtClean="0"/>
          </a:p>
          <a:p>
            <a:r>
              <a:rPr lang="en-US" sz="3200" b="1" dirty="0" smtClean="0"/>
              <a:t> Although the hole carries no charge, the electrons which are moving into it represent a negative charge moving in the opposite direction to the hole.</a:t>
            </a:r>
          </a:p>
          <a:p>
            <a:endParaRPr lang="en-US" sz="3200" b="1" dirty="0" smtClean="0"/>
          </a:p>
          <a:p>
            <a:r>
              <a:rPr lang="en-US" sz="3200" b="1" dirty="0" smtClean="0"/>
              <a:t> Therefore, we can think of the hole as a moving positive charge.</a:t>
            </a:r>
            <a:endParaRPr lang="en-US" sz="3200" b="1" dirty="0"/>
          </a:p>
        </p:txBody>
      </p:sp>
      <p:sp>
        <p:nvSpPr>
          <p:cNvPr id="8" name="Slide Number Placeholder 7"/>
          <p:cNvSpPr>
            <a:spLocks noGrp="1"/>
          </p:cNvSpPr>
          <p:nvPr>
            <p:ph type="sldNum" sz="quarter" idx="12"/>
          </p:nvPr>
        </p:nvSpPr>
        <p:spPr/>
        <p:txBody>
          <a:bodyPr/>
          <a:lstStyle/>
          <a:p>
            <a:fld id="{42E61FC0-818F-4018-A0C9-FBEF5E65E99B}" type="slidenum">
              <a:rPr lang="en-US" smtClean="0"/>
              <a:pPr/>
              <a:t>40</a:t>
            </a:fld>
            <a:endParaRPr lang="en-US"/>
          </a:p>
        </p:txBody>
      </p:sp>
    </p:spTree>
  </p:cSld>
  <p:clrMapOvr>
    <a:masterClrMapping/>
  </p:clrMapOvr>
  <p:transition spd="slow">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l="3739" t="5333" r="5607" b="5333"/>
          <a:stretch>
            <a:fillRect/>
          </a:stretch>
        </p:blipFill>
        <p:spPr bwMode="auto">
          <a:xfrm>
            <a:off x="1219200" y="1219200"/>
            <a:ext cx="6781800" cy="4648200"/>
          </a:xfrm>
          <a:prstGeom prst="rect">
            <a:avLst/>
          </a:prstGeom>
          <a:noFill/>
          <a:ln w="9525">
            <a:noFill/>
            <a:miter lim="800000"/>
            <a:headEnd/>
            <a:tailEnd/>
          </a:ln>
          <a:effectLst/>
        </p:spPr>
      </p:pic>
      <p:sp>
        <p:nvSpPr>
          <p:cNvPr id="3" name="TextBox 2"/>
          <p:cNvSpPr txBox="1"/>
          <p:nvPr/>
        </p:nvSpPr>
        <p:spPr>
          <a:xfrm>
            <a:off x="1371600" y="381000"/>
            <a:ext cx="6629400" cy="584775"/>
          </a:xfrm>
          <a:prstGeom prst="rect">
            <a:avLst/>
          </a:prstGeom>
          <a:noFill/>
        </p:spPr>
        <p:txBody>
          <a:bodyPr wrap="square" rtlCol="0">
            <a:spAutoFit/>
          </a:bodyPr>
          <a:lstStyle/>
          <a:p>
            <a:pPr algn="ctr"/>
            <a:r>
              <a:rPr lang="en-US" sz="3200" b="1" dirty="0" smtClean="0"/>
              <a:t>FORMATION OF P - TYPE MATERIAL</a:t>
            </a:r>
            <a:endParaRPr lang="en-US" sz="3200" b="1" dirty="0"/>
          </a:p>
        </p:txBody>
      </p:sp>
      <p:sp>
        <p:nvSpPr>
          <p:cNvPr id="7" name="Slide Number Placeholder 6"/>
          <p:cNvSpPr>
            <a:spLocks noGrp="1"/>
          </p:cNvSpPr>
          <p:nvPr>
            <p:ph type="sldNum" sz="quarter" idx="12"/>
          </p:nvPr>
        </p:nvSpPr>
        <p:spPr/>
        <p:txBody>
          <a:bodyPr/>
          <a:lstStyle/>
          <a:p>
            <a:fld id="{42E61FC0-818F-4018-A0C9-FBEF5E65E99B}" type="slidenum">
              <a:rPr lang="en-US" smtClean="0"/>
              <a:pPr/>
              <a:t>41</a:t>
            </a:fld>
            <a:endParaRPr lang="en-US"/>
          </a:p>
        </p:txBody>
      </p:sp>
    </p:spTree>
  </p:cSld>
  <p:clrMapOvr>
    <a:masterClrMapping/>
  </p:clrMapOvr>
  <p:transition spd="slow">
    <p:wheel spokes="3"/>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lum bright="40000" contrast="-40000"/>
          </a:blip>
          <a:srcRect t="7059"/>
          <a:stretch>
            <a:fillRect/>
          </a:stretch>
        </p:blipFill>
        <p:spPr bwMode="auto">
          <a:xfrm>
            <a:off x="0" y="0"/>
            <a:ext cx="9144000" cy="6858000"/>
          </a:xfrm>
          <a:prstGeom prst="rect">
            <a:avLst/>
          </a:prstGeom>
          <a:noFill/>
          <a:ln w="9525">
            <a:noFill/>
            <a:miter lim="800000"/>
            <a:headEnd/>
            <a:tailEnd/>
          </a:ln>
          <a:effectLst>
            <a:softEdge rad="635000"/>
          </a:effectLst>
        </p:spPr>
      </p:pic>
      <p:sp>
        <p:nvSpPr>
          <p:cNvPr id="4" name="Rectangle 3"/>
          <p:cNvSpPr/>
          <p:nvPr/>
        </p:nvSpPr>
        <p:spPr>
          <a:xfrm>
            <a:off x="2286000" y="2057400"/>
            <a:ext cx="3733800" cy="1015663"/>
          </a:xfrm>
          <a:prstGeom prst="rect">
            <a:avLst/>
          </a:prstGeom>
        </p:spPr>
        <p:txBody>
          <a:bodyPr wrap="square">
            <a:spAutoFit/>
          </a:bodyPr>
          <a:lstStyle/>
          <a:p>
            <a:pPr algn="ctr"/>
            <a:r>
              <a:rPr lang="en-US" sz="6000" b="1" dirty="0" smtClean="0"/>
              <a:t>THE END</a:t>
            </a:r>
            <a:endParaRPr lang="en-US" sz="6000" b="1" dirty="0"/>
          </a:p>
        </p:txBody>
      </p:sp>
      <p:sp>
        <p:nvSpPr>
          <p:cNvPr id="8" name="TextBox 7"/>
          <p:cNvSpPr txBox="1"/>
          <p:nvPr/>
        </p:nvSpPr>
        <p:spPr>
          <a:xfrm>
            <a:off x="3124200" y="3352800"/>
            <a:ext cx="2042932" cy="584775"/>
          </a:xfrm>
          <a:prstGeom prst="rect">
            <a:avLst/>
          </a:prstGeom>
          <a:noFill/>
        </p:spPr>
        <p:txBody>
          <a:bodyPr wrap="none" rtlCol="0">
            <a:spAutoFit/>
          </a:bodyPr>
          <a:lstStyle/>
          <a:p>
            <a:r>
              <a:rPr lang="en-US" sz="3200" b="1" dirty="0" smtClean="0"/>
              <a:t>Thank you </a:t>
            </a:r>
            <a:endParaRPr lang="en-US" sz="3200" b="1" dirty="0"/>
          </a:p>
        </p:txBody>
      </p:sp>
      <p:sp>
        <p:nvSpPr>
          <p:cNvPr id="10" name="Slide Number Placeholder 9"/>
          <p:cNvSpPr>
            <a:spLocks noGrp="1"/>
          </p:cNvSpPr>
          <p:nvPr>
            <p:ph type="sldNum" sz="quarter" idx="12"/>
          </p:nvPr>
        </p:nvSpPr>
        <p:spPr/>
        <p:txBody>
          <a:bodyPr/>
          <a:lstStyle/>
          <a:p>
            <a:fld id="{42E61FC0-818F-4018-A0C9-FBEF5E65E99B}" type="slidenum">
              <a:rPr lang="en-US" smtClean="0"/>
              <a:pPr/>
              <a:t>42</a:t>
            </a:fld>
            <a:endParaRPr lang="en-US"/>
          </a:p>
        </p:txBody>
      </p:sp>
    </p:spTree>
  </p:cSld>
  <p:clrMapOvr>
    <a:masterClrMapping/>
  </p:clrMapOvr>
  <p:transition spd="slow">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57200" y="1295400"/>
            <a:ext cx="8229600" cy="4683125"/>
          </a:xfrm>
        </p:spPr>
        <p:txBody>
          <a:bodyPr/>
          <a:lstStyle/>
          <a:p>
            <a:r>
              <a:rPr lang="en-US" sz="2400">
                <a:solidFill>
                  <a:srgbClr val="000000"/>
                </a:solidFill>
              </a:rPr>
              <a:t>In order to account for </a:t>
            </a:r>
            <a:r>
              <a:rPr lang="en-US" sz="2400" i="1">
                <a:solidFill>
                  <a:srgbClr val="000000"/>
                </a:solidFill>
              </a:rPr>
              <a:t>decreasing </a:t>
            </a:r>
            <a:r>
              <a:rPr lang="en-US" sz="2400">
                <a:solidFill>
                  <a:srgbClr val="000000"/>
                </a:solidFill>
              </a:rPr>
              <a:t>resistivity</a:t>
            </a:r>
            <a:r>
              <a:rPr lang="en-US" sz="2400" i="1">
                <a:solidFill>
                  <a:srgbClr val="000000"/>
                </a:solidFill>
              </a:rPr>
              <a:t> </a:t>
            </a:r>
            <a:r>
              <a:rPr lang="en-US" sz="2400">
                <a:solidFill>
                  <a:srgbClr val="000000"/>
                </a:solidFill>
              </a:rPr>
              <a:t>with increasing temperature as well as other properties of semiconductors, a new theory known as the </a:t>
            </a:r>
            <a:r>
              <a:rPr lang="en-US" sz="2400" b="1">
                <a:solidFill>
                  <a:srgbClr val="000000"/>
                </a:solidFill>
              </a:rPr>
              <a:t>band theory</a:t>
            </a:r>
            <a:r>
              <a:rPr lang="en-US" sz="2400">
                <a:solidFill>
                  <a:srgbClr val="000000"/>
                </a:solidFill>
              </a:rPr>
              <a:t> is introduced.</a:t>
            </a:r>
            <a:endParaRPr lang="en-US" sz="2400" b="1">
              <a:solidFill>
                <a:srgbClr val="000000"/>
              </a:solidFill>
            </a:endParaRPr>
          </a:p>
          <a:p>
            <a:pPr algn="ctr"/>
            <a:endParaRPr lang="en-US" sz="2400" b="1">
              <a:solidFill>
                <a:srgbClr val="000000"/>
              </a:solidFill>
            </a:endParaRPr>
          </a:p>
          <a:p>
            <a:r>
              <a:rPr lang="en-US" sz="2400">
                <a:solidFill>
                  <a:srgbClr val="000000"/>
                </a:solidFill>
              </a:rPr>
              <a:t>The essential feature of the band theory is that the allowed energy states for electrons are nearly continuous over certain ranges, called </a:t>
            </a:r>
            <a:r>
              <a:rPr lang="en-US" sz="2400" b="1">
                <a:solidFill>
                  <a:srgbClr val="000000"/>
                </a:solidFill>
              </a:rPr>
              <a:t>energy bands</a:t>
            </a:r>
            <a:r>
              <a:rPr lang="en-US" sz="2400">
                <a:solidFill>
                  <a:srgbClr val="000000"/>
                </a:solidFill>
              </a:rPr>
              <a:t>, with forbidden energy gaps between the bands.</a:t>
            </a:r>
          </a:p>
        </p:txBody>
      </p:sp>
      <p:sp>
        <p:nvSpPr>
          <p:cNvPr id="23560" name="Rectangle 8"/>
          <p:cNvSpPr>
            <a:spLocks noGrp="1" noChangeArrowheads="1"/>
          </p:cNvSpPr>
          <p:nvPr>
            <p:ph type="title"/>
          </p:nvPr>
        </p:nvSpPr>
        <p:spPr/>
        <p:txBody>
          <a:bodyPr/>
          <a:lstStyle/>
          <a:p>
            <a:r>
              <a:rPr lang="en-US" sz="3400"/>
              <a:t>Band Theory of Solids</a:t>
            </a:r>
          </a:p>
        </p:txBody>
      </p:sp>
      <p:sp>
        <p:nvSpPr>
          <p:cNvPr id="4" name="Slide Number Placeholder 3"/>
          <p:cNvSpPr>
            <a:spLocks noGrp="1"/>
          </p:cNvSpPr>
          <p:nvPr>
            <p:ph type="sldNum" sz="quarter" idx="12"/>
          </p:nvPr>
        </p:nvSpPr>
        <p:spPr/>
        <p:txBody>
          <a:bodyPr/>
          <a:lstStyle/>
          <a:p>
            <a:fld id="{42E61FC0-818F-4018-A0C9-FBEF5E65E99B}" type="slidenum">
              <a:rPr lang="en-US" smtClean="0"/>
              <a:pPr/>
              <a:t>5</a:t>
            </a:fld>
            <a:endParaRPr lang="en-US"/>
          </a:p>
        </p:txBody>
      </p:sp>
    </p:spTree>
  </p:cSld>
  <p:clrMapOvr>
    <a:masterClrMapping/>
  </p:clrMapOvr>
  <p:transition spd="slow">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762000"/>
            <a:ext cx="4614918" cy="584775"/>
          </a:xfrm>
          <a:prstGeom prst="rect">
            <a:avLst/>
          </a:prstGeom>
        </p:spPr>
        <p:txBody>
          <a:bodyPr wrap="none">
            <a:spAutoFit/>
          </a:bodyPr>
          <a:lstStyle/>
          <a:p>
            <a:r>
              <a:rPr lang="en-US" sz="3200" b="1" dirty="0" smtClean="0">
                <a:solidFill>
                  <a:srgbClr val="FF0000"/>
                </a:solidFill>
              </a:rPr>
              <a:t>ENERGY BANDS IN SOLIDS</a:t>
            </a:r>
            <a:endParaRPr lang="en-US" sz="3200" b="1" dirty="0">
              <a:solidFill>
                <a:srgbClr val="FF0000"/>
              </a:solidFill>
            </a:endParaRPr>
          </a:p>
        </p:txBody>
      </p:sp>
      <p:sp>
        <p:nvSpPr>
          <p:cNvPr id="3" name="Rectangle 2"/>
          <p:cNvSpPr/>
          <p:nvPr/>
        </p:nvSpPr>
        <p:spPr>
          <a:xfrm>
            <a:off x="1295400" y="1447800"/>
            <a:ext cx="6705600" cy="1077218"/>
          </a:xfrm>
          <a:prstGeom prst="rect">
            <a:avLst/>
          </a:prstGeom>
        </p:spPr>
        <p:txBody>
          <a:bodyPr wrap="square">
            <a:spAutoFit/>
          </a:bodyPr>
          <a:lstStyle/>
          <a:p>
            <a:r>
              <a:rPr lang="en-US" sz="3200" b="1" dirty="0" smtClean="0"/>
              <a:t>There are discrete energy levels in the case of an isolated atom.</a:t>
            </a:r>
            <a:endParaRPr lang="en-US" sz="3200" b="1" dirty="0"/>
          </a:p>
        </p:txBody>
      </p:sp>
      <p:pic>
        <p:nvPicPr>
          <p:cNvPr id="4" name="Picture 2"/>
          <p:cNvPicPr>
            <a:picLocks noChangeAspect="1" noChangeArrowheads="1"/>
          </p:cNvPicPr>
          <p:nvPr/>
        </p:nvPicPr>
        <p:blipFill>
          <a:blip r:embed="rId2" cstate="print"/>
          <a:srcRect r="52336"/>
          <a:stretch>
            <a:fillRect/>
          </a:stretch>
        </p:blipFill>
        <p:spPr bwMode="auto">
          <a:xfrm>
            <a:off x="2438400" y="2590800"/>
            <a:ext cx="43434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2E61FC0-818F-4018-A0C9-FBEF5E65E99B}" type="slidenum">
              <a:rPr lang="en-US" smtClean="0"/>
              <a:pPr/>
              <a:t>6</a:t>
            </a:fld>
            <a:endParaRPr lang="en-US"/>
          </a:p>
        </p:txBody>
      </p:sp>
    </p:spTree>
  </p:cSld>
  <p:clrMapOvr>
    <a:masterClrMapping/>
  </p:clrMapOvr>
  <p:transition spd="slow">
    <p:wheel spokes="3"/>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r>
              <a:rPr lang="en-US" sz="2600"/>
              <a:t>Consider initially the known wave functions of two hydrogen atoms far enough apart so that they do not interact.</a:t>
            </a:r>
          </a:p>
        </p:txBody>
      </p:sp>
      <p:sp>
        <p:nvSpPr>
          <p:cNvPr id="24582" name="Rectangle 6"/>
          <p:cNvSpPr>
            <a:spLocks noGrp="1" noChangeArrowheads="1"/>
          </p:cNvSpPr>
          <p:nvPr>
            <p:ph type="title"/>
          </p:nvPr>
        </p:nvSpPr>
        <p:spPr/>
        <p:txBody>
          <a:bodyPr/>
          <a:lstStyle/>
          <a:p>
            <a:r>
              <a:rPr lang="en-US" sz="3400"/>
              <a:t>Band Theory of Solids</a:t>
            </a:r>
          </a:p>
        </p:txBody>
      </p:sp>
      <p:pic>
        <p:nvPicPr>
          <p:cNvPr id="24583" name="Picture 7" descr="1102"/>
          <p:cNvPicPr preferRelativeResize="0">
            <a:picLocks noChangeAspect="1" noChangeArrowheads="1"/>
          </p:cNvPicPr>
          <p:nvPr/>
        </p:nvPicPr>
        <p:blipFill>
          <a:blip r:embed="rId2" cstate="print"/>
          <a:srcRect r="66991" b="41460"/>
          <a:stretch>
            <a:fillRect/>
          </a:stretch>
        </p:blipFill>
        <p:spPr bwMode="auto">
          <a:xfrm>
            <a:off x="2354263" y="3475038"/>
            <a:ext cx="4435475" cy="1562100"/>
          </a:xfrm>
          <a:prstGeom prst="rect">
            <a:avLst/>
          </a:prstGeom>
          <a:noFill/>
        </p:spPr>
      </p:pic>
      <p:sp>
        <p:nvSpPr>
          <p:cNvPr id="5" name="Slide Number Placeholder 4"/>
          <p:cNvSpPr>
            <a:spLocks noGrp="1"/>
          </p:cNvSpPr>
          <p:nvPr>
            <p:ph type="sldNum" sz="quarter" idx="12"/>
          </p:nvPr>
        </p:nvSpPr>
        <p:spPr/>
        <p:txBody>
          <a:bodyPr/>
          <a:lstStyle/>
          <a:p>
            <a:fld id="{42E61FC0-818F-4018-A0C9-FBEF5E65E99B}" type="slidenum">
              <a:rPr lang="en-US" smtClean="0"/>
              <a:pPr/>
              <a:t>7</a:t>
            </a:fld>
            <a:endParaRPr lang="en-US"/>
          </a:p>
        </p:txBody>
      </p:sp>
    </p:spTree>
  </p:cSld>
  <p:clrMapOvr>
    <a:masterClrMapping/>
  </p:clrMapOvr>
  <p:transition spd="slow">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title"/>
          </p:nvPr>
        </p:nvSpPr>
        <p:spPr/>
        <p:txBody>
          <a:bodyPr/>
          <a:lstStyle/>
          <a:p>
            <a:r>
              <a:rPr lang="en-US" sz="3400"/>
              <a:t>Band Theory of Solids</a:t>
            </a:r>
          </a:p>
        </p:txBody>
      </p:sp>
      <p:sp>
        <p:nvSpPr>
          <p:cNvPr id="33795" name="Rectangle 3"/>
          <p:cNvSpPr>
            <a:spLocks noGrp="1" noChangeArrowheads="1"/>
          </p:cNvSpPr>
          <p:nvPr>
            <p:ph type="body" idx="4294967295"/>
          </p:nvPr>
        </p:nvSpPr>
        <p:spPr>
          <a:xfrm>
            <a:off x="457200" y="1066800"/>
            <a:ext cx="8459788" cy="4876800"/>
          </a:xfrm>
        </p:spPr>
        <p:txBody>
          <a:bodyPr/>
          <a:lstStyle/>
          <a:p>
            <a:r>
              <a:rPr lang="en-US" sz="2100"/>
              <a:t>Interaction of the wave functions occurs as the atoms get closer:</a:t>
            </a:r>
          </a:p>
          <a:p>
            <a:endParaRPr lang="en-US" sz="2100"/>
          </a:p>
          <a:p>
            <a:endParaRPr lang="en-US" sz="2100"/>
          </a:p>
          <a:p>
            <a:endParaRPr lang="en-US" sz="2100"/>
          </a:p>
          <a:p>
            <a:pPr>
              <a:buFont typeface="Wingdings" pitchFamily="2" charset="2"/>
              <a:buNone/>
            </a:pPr>
            <a:endParaRPr lang="en-US" sz="2100"/>
          </a:p>
          <a:p>
            <a:endParaRPr lang="en-US" sz="2100"/>
          </a:p>
          <a:p>
            <a:endParaRPr lang="en-US" sz="2100"/>
          </a:p>
          <a:p>
            <a:pPr algn="ctr">
              <a:buFont typeface="Wingdings" pitchFamily="2" charset="2"/>
              <a:buNone/>
            </a:pPr>
            <a:r>
              <a:rPr lang="en-US" sz="2100"/>
              <a:t>                	               </a:t>
            </a:r>
          </a:p>
          <a:p>
            <a:r>
              <a:rPr lang="en-US" sz="2100"/>
              <a:t>An atom in the </a:t>
            </a:r>
            <a:r>
              <a:rPr lang="en-US" sz="2100">
                <a:solidFill>
                  <a:srgbClr val="000000"/>
                </a:solidFill>
              </a:rPr>
              <a:t>symmetric state</a:t>
            </a:r>
            <a:r>
              <a:rPr lang="en-US" sz="2100"/>
              <a:t> has a </a:t>
            </a:r>
            <a:r>
              <a:rPr lang="en-US" sz="2100">
                <a:solidFill>
                  <a:srgbClr val="000000"/>
                </a:solidFill>
              </a:rPr>
              <a:t>nonzero probability</a:t>
            </a:r>
            <a:r>
              <a:rPr lang="en-US" sz="2100"/>
              <a:t> of being halfway between the two atoms, while an electron in the </a:t>
            </a:r>
            <a:r>
              <a:rPr lang="en-US" sz="2100">
                <a:solidFill>
                  <a:srgbClr val="000000"/>
                </a:solidFill>
              </a:rPr>
              <a:t>antisymmetric state</a:t>
            </a:r>
            <a:r>
              <a:rPr lang="en-US" sz="2100"/>
              <a:t> has a </a:t>
            </a:r>
            <a:r>
              <a:rPr lang="en-US" sz="2100">
                <a:solidFill>
                  <a:srgbClr val="000000"/>
                </a:solidFill>
              </a:rPr>
              <a:t>zero probability</a:t>
            </a:r>
            <a:r>
              <a:rPr lang="en-US" sz="2100"/>
              <a:t> of being at that location.</a:t>
            </a:r>
          </a:p>
        </p:txBody>
      </p:sp>
      <p:pic>
        <p:nvPicPr>
          <p:cNvPr id="33798" name="Picture 6" descr="1102"/>
          <p:cNvPicPr preferRelativeResize="0">
            <a:picLocks noChangeAspect="1" noChangeArrowheads="1"/>
          </p:cNvPicPr>
          <p:nvPr/>
        </p:nvPicPr>
        <p:blipFill>
          <a:blip r:embed="rId2" cstate="print"/>
          <a:srcRect l="37259" b="28648"/>
          <a:stretch>
            <a:fillRect/>
          </a:stretch>
        </p:blipFill>
        <p:spPr bwMode="auto">
          <a:xfrm>
            <a:off x="887413" y="1685925"/>
            <a:ext cx="7369175" cy="1666875"/>
          </a:xfrm>
          <a:prstGeom prst="rect">
            <a:avLst/>
          </a:prstGeom>
          <a:noFill/>
        </p:spPr>
      </p:pic>
      <p:sp>
        <p:nvSpPr>
          <p:cNvPr id="33799" name="Rectangle 7"/>
          <p:cNvSpPr>
            <a:spLocks noChangeArrowheads="1"/>
          </p:cNvSpPr>
          <p:nvPr/>
        </p:nvSpPr>
        <p:spPr bwMode="auto">
          <a:xfrm>
            <a:off x="1981200" y="3321050"/>
            <a:ext cx="1443038" cy="412750"/>
          </a:xfrm>
          <a:prstGeom prst="rect">
            <a:avLst/>
          </a:prstGeom>
          <a:noFill/>
          <a:ln w="9525" algn="ctr">
            <a:noFill/>
            <a:miter lim="800000"/>
            <a:headEnd/>
            <a:tailEnd/>
          </a:ln>
          <a:effectLst/>
        </p:spPr>
        <p:txBody>
          <a:bodyPr wrap="none">
            <a:spAutoFit/>
          </a:bodyPr>
          <a:lstStyle/>
          <a:p>
            <a:r>
              <a:rPr lang="en-US" sz="2100">
                <a:solidFill>
                  <a:srgbClr val="000000"/>
                </a:solidFill>
                <a:latin typeface="Arial" pitchFamily="34" charset="0"/>
              </a:rPr>
              <a:t>Symmetric</a:t>
            </a:r>
          </a:p>
        </p:txBody>
      </p:sp>
      <p:sp>
        <p:nvSpPr>
          <p:cNvPr id="33800" name="Rectangle 8"/>
          <p:cNvSpPr>
            <a:spLocks noChangeArrowheads="1"/>
          </p:cNvSpPr>
          <p:nvPr/>
        </p:nvSpPr>
        <p:spPr bwMode="auto">
          <a:xfrm>
            <a:off x="5715000" y="3321050"/>
            <a:ext cx="1857375" cy="412750"/>
          </a:xfrm>
          <a:prstGeom prst="rect">
            <a:avLst/>
          </a:prstGeom>
          <a:noFill/>
          <a:ln w="9525" algn="ctr">
            <a:noFill/>
            <a:miter lim="800000"/>
            <a:headEnd/>
            <a:tailEnd/>
          </a:ln>
          <a:effectLst/>
        </p:spPr>
        <p:txBody>
          <a:bodyPr wrap="none">
            <a:spAutoFit/>
          </a:bodyPr>
          <a:lstStyle/>
          <a:p>
            <a:r>
              <a:rPr lang="en-US" sz="2100">
                <a:solidFill>
                  <a:srgbClr val="000000"/>
                </a:solidFill>
                <a:latin typeface="Arial" pitchFamily="34" charset="0"/>
              </a:rPr>
              <a:t>Antisymmetric</a:t>
            </a:r>
          </a:p>
        </p:txBody>
      </p:sp>
      <p:sp>
        <p:nvSpPr>
          <p:cNvPr id="7" name="Slide Number Placeholder 6"/>
          <p:cNvSpPr>
            <a:spLocks noGrp="1"/>
          </p:cNvSpPr>
          <p:nvPr>
            <p:ph type="sldNum" sz="quarter" idx="12"/>
          </p:nvPr>
        </p:nvSpPr>
        <p:spPr/>
        <p:txBody>
          <a:bodyPr/>
          <a:lstStyle/>
          <a:p>
            <a:fld id="{42E61FC0-818F-4018-A0C9-FBEF5E65E99B}" type="slidenum">
              <a:rPr lang="en-US" smtClean="0"/>
              <a:pPr/>
              <a:t>8</a:t>
            </a:fld>
            <a:endParaRPr lang="en-US"/>
          </a:p>
        </p:txBody>
      </p:sp>
    </p:spTree>
  </p:cSld>
  <p:clrMapOvr>
    <a:masterClrMapping/>
  </p:clrMapOvr>
  <p:transition spd="slow">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sz="3400"/>
              <a:t>Band Theory of Solids</a:t>
            </a:r>
          </a:p>
        </p:txBody>
      </p:sp>
      <p:sp>
        <p:nvSpPr>
          <p:cNvPr id="34819" name="Rectangle 3"/>
          <p:cNvSpPr>
            <a:spLocks noGrp="1" noChangeArrowheads="1"/>
          </p:cNvSpPr>
          <p:nvPr>
            <p:ph type="body" idx="4294967295"/>
          </p:nvPr>
        </p:nvSpPr>
        <p:spPr>
          <a:xfrm>
            <a:off x="457200" y="1295400"/>
            <a:ext cx="8382000" cy="4495800"/>
          </a:xfrm>
        </p:spPr>
        <p:txBody>
          <a:bodyPr/>
          <a:lstStyle/>
          <a:p>
            <a:pPr>
              <a:lnSpc>
                <a:spcPct val="90000"/>
              </a:lnSpc>
            </a:pPr>
            <a:r>
              <a:rPr lang="en-US" sz="2700"/>
              <a:t>In the </a:t>
            </a:r>
            <a:r>
              <a:rPr lang="en-US" sz="2700">
                <a:solidFill>
                  <a:srgbClr val="000000"/>
                </a:solidFill>
              </a:rPr>
              <a:t>symmetric case</a:t>
            </a:r>
            <a:r>
              <a:rPr lang="en-US" sz="2700"/>
              <a:t> the binding energy is </a:t>
            </a:r>
            <a:r>
              <a:rPr lang="en-US" sz="2700">
                <a:solidFill>
                  <a:srgbClr val="000000"/>
                </a:solidFill>
              </a:rPr>
              <a:t>slightly stronger</a:t>
            </a:r>
            <a:r>
              <a:rPr lang="en-US" sz="2700"/>
              <a:t> resulting in a </a:t>
            </a:r>
            <a:r>
              <a:rPr lang="en-US" sz="2700">
                <a:solidFill>
                  <a:srgbClr val="000000"/>
                </a:solidFill>
              </a:rPr>
              <a:t>lower energy</a:t>
            </a:r>
            <a:r>
              <a:rPr lang="en-US" sz="2700"/>
              <a:t> state.</a:t>
            </a:r>
          </a:p>
          <a:p>
            <a:pPr lvl="1">
              <a:lnSpc>
                <a:spcPct val="90000"/>
              </a:lnSpc>
            </a:pPr>
            <a:r>
              <a:rPr lang="en-US" sz="2300"/>
              <a:t>Thus there is a splitting of all possible energy levels (1</a:t>
            </a:r>
            <a:r>
              <a:rPr lang="en-US" sz="2300" i="1"/>
              <a:t>s</a:t>
            </a:r>
            <a:r>
              <a:rPr lang="en-US" sz="2300"/>
              <a:t>, 2</a:t>
            </a:r>
            <a:r>
              <a:rPr lang="en-US" sz="2300" i="1"/>
              <a:t>s</a:t>
            </a:r>
            <a:r>
              <a:rPr lang="en-US" sz="2300"/>
              <a:t>, and so on).</a:t>
            </a:r>
          </a:p>
          <a:p>
            <a:pPr>
              <a:lnSpc>
                <a:spcPct val="90000"/>
              </a:lnSpc>
            </a:pPr>
            <a:endParaRPr lang="en-US" sz="2700"/>
          </a:p>
          <a:p>
            <a:pPr>
              <a:lnSpc>
                <a:spcPct val="90000"/>
              </a:lnSpc>
            </a:pPr>
            <a:r>
              <a:rPr lang="en-US" sz="2700"/>
              <a:t>When more atoms are added (as in a real solid), there is a further splitting of energy levels. With a large number of atoms, the levels are split into nearly continuous energy bands, with each band consisting of a number of closely spaced energy levels.</a:t>
            </a:r>
          </a:p>
        </p:txBody>
      </p:sp>
      <p:sp>
        <p:nvSpPr>
          <p:cNvPr id="4" name="Slide Number Placeholder 3"/>
          <p:cNvSpPr>
            <a:spLocks noGrp="1"/>
          </p:cNvSpPr>
          <p:nvPr>
            <p:ph type="sldNum" sz="quarter" idx="12"/>
          </p:nvPr>
        </p:nvSpPr>
        <p:spPr/>
        <p:txBody>
          <a:bodyPr/>
          <a:lstStyle/>
          <a:p>
            <a:fld id="{42E61FC0-818F-4018-A0C9-FBEF5E65E99B}" type="slidenum">
              <a:rPr lang="en-US" smtClean="0"/>
              <a:pPr/>
              <a:t>9</a:t>
            </a:fld>
            <a:endParaRPr lang="en-US"/>
          </a:p>
        </p:txBody>
      </p:sp>
    </p:spTree>
  </p:cSld>
  <p:clrMapOvr>
    <a:masterClrMapping/>
  </p:clrMapOvr>
  <p:transition spd="slow">
    <p:wheel spokes="3"/>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TotalTime>
  <Words>1496</Words>
  <Application>Microsoft Office PowerPoint</Application>
  <PresentationFormat>On-screen Show (4:3)</PresentationFormat>
  <Paragraphs>265</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Band Theory of Solids</vt:lpstr>
      <vt:lpstr>Slide 6</vt:lpstr>
      <vt:lpstr>Band Theory of Solids</vt:lpstr>
      <vt:lpstr>Band Theory of Solids</vt:lpstr>
      <vt:lpstr>Band Theory of Solids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dc:creator>
  <cp:lastModifiedBy>Rutu Parekh</cp:lastModifiedBy>
  <cp:revision>199</cp:revision>
  <dcterms:created xsi:type="dcterms:W3CDTF">2010-08-25T03:07:26Z</dcterms:created>
  <dcterms:modified xsi:type="dcterms:W3CDTF">2014-08-25T21:18:24Z</dcterms:modified>
</cp:coreProperties>
</file>