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roxima Nova"/>
      <p:regular r:id="rId31"/>
      <p:bold r:id="rId32"/>
      <p:italic r:id="rId33"/>
      <p:boldItalic r:id="rId34"/>
    </p:embeddedFont>
    <p:embeddedFont>
      <p:font typeface="Old Standard TT"/>
      <p:regular r:id="rId35"/>
      <p:bold r:id="rId36"/>
      <p: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italic.fntdata"/><Relationship Id="rId10" Type="http://schemas.openxmlformats.org/officeDocument/2006/relationships/slide" Target="slides/slide5.xml"/><Relationship Id="rId32" Type="http://schemas.openxmlformats.org/officeDocument/2006/relationships/font" Target="fonts/ProximaNova-bold.fntdata"/><Relationship Id="rId13" Type="http://schemas.openxmlformats.org/officeDocument/2006/relationships/slide" Target="slides/slide8.xml"/><Relationship Id="rId35" Type="http://schemas.openxmlformats.org/officeDocument/2006/relationships/font" Target="fonts/OldStandardTT-regular.fntdata"/><Relationship Id="rId12" Type="http://schemas.openxmlformats.org/officeDocument/2006/relationships/slide" Target="slides/slide7.xml"/><Relationship Id="rId34" Type="http://schemas.openxmlformats.org/officeDocument/2006/relationships/font" Target="fonts/ProximaNova-boldItalic.fntdata"/><Relationship Id="rId15" Type="http://schemas.openxmlformats.org/officeDocument/2006/relationships/slide" Target="slides/slide10.xml"/><Relationship Id="rId37" Type="http://schemas.openxmlformats.org/officeDocument/2006/relationships/font" Target="fonts/OldStandardTT-italic.fntdata"/><Relationship Id="rId14" Type="http://schemas.openxmlformats.org/officeDocument/2006/relationships/slide" Target="slides/slide9.xml"/><Relationship Id="rId36" Type="http://schemas.openxmlformats.org/officeDocument/2006/relationships/font" Target="fonts/OldStandardTT-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b3f9859b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b3f9859b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3f9859b5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b3f9859b5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b3f9859b5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b3f9859b5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b3f9859b5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b3f9859b5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3f9859b5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3f9859b5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3f9859b5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3f9859b5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b3f9859b5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b3f9859b5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b3f9859b5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b3f9859b5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efc6a1ea8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efc6a1ea8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b3f9859b5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b3f9859b5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3fc1f345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3fc1f345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3f9859b5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b3f9859b5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b3f9859b5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b3f9859b5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b3f9859b5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b3f9859b5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b3f9859b5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b3f9859b5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b3f9859b5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b3f9859b5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b3f9859b5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b3f9859b5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b3fc1f345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b3fc1f345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b3fc1f345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b3fc1f345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3fc1f345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3fc1f345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b3fc1f345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b3fc1f345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b3fc1f345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b3fc1f345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3fc1f345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3fc1f345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3f9859b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3f9859b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rgbClr val="EAD1D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jstor.org/stable/441484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youtube.com/watch?v=gaPRbNiLufQ&amp;t=157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0" y="0"/>
            <a:ext cx="9144000" cy="2077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Diaspora and Transnationalism: An Introduction</a:t>
            </a:r>
            <a:endParaRPr/>
          </a:p>
        </p:txBody>
      </p:sp>
      <p:sp>
        <p:nvSpPr>
          <p:cNvPr id="60" name="Google Shape;60;p13"/>
          <p:cNvSpPr txBox="1"/>
          <p:nvPr>
            <p:ph idx="1" type="subTitle"/>
          </p:nvPr>
        </p:nvSpPr>
        <p:spPr>
          <a:xfrm>
            <a:off x="-50" y="3019450"/>
            <a:ext cx="9144000" cy="1263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512"/>
              <a:t>Instructor: Dr Ratna Bharati B</a:t>
            </a:r>
            <a:endParaRPr sz="2512"/>
          </a:p>
          <a:p>
            <a:pPr indent="0" lvl="0" marL="0" rtl="0" algn="l">
              <a:spcBef>
                <a:spcPts val="0"/>
              </a:spcBef>
              <a:spcAft>
                <a:spcPts val="0"/>
              </a:spcAft>
              <a:buNone/>
            </a:pPr>
            <a:r>
              <a:rPr lang="en" sz="2512"/>
              <a:t>Course Code: HM 494</a:t>
            </a:r>
            <a:endParaRPr sz="2512"/>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0" y="36550"/>
            <a:ext cx="9144000" cy="66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Remuneration</a:t>
            </a:r>
            <a:endParaRPr/>
          </a:p>
        </p:txBody>
      </p:sp>
      <p:sp>
        <p:nvSpPr>
          <p:cNvPr id="114" name="Google Shape;114;p22"/>
          <p:cNvSpPr txBox="1"/>
          <p:nvPr>
            <p:ph idx="1" type="body"/>
          </p:nvPr>
        </p:nvSpPr>
        <p:spPr>
          <a:xfrm>
            <a:off x="-50" y="703450"/>
            <a:ext cx="9144000" cy="444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1.4 In South India, </a:t>
            </a:r>
            <a:r>
              <a:rPr lang="en"/>
              <a:t>a plantation labourer belonged more to the Sardar of Kangany than to the estate.</a:t>
            </a:r>
            <a:endParaRPr/>
          </a:p>
          <a:p>
            <a:pPr indent="0" lvl="0" marL="0" rtl="0" algn="l">
              <a:spcBef>
                <a:spcPts val="1200"/>
              </a:spcBef>
              <a:spcAft>
                <a:spcPts val="0"/>
              </a:spcAft>
              <a:buNone/>
            </a:pPr>
            <a:r>
              <a:rPr lang="en"/>
              <a:t>The annual settlement was just in paper. In effect, the labourer was condemned to stay there till his death</a:t>
            </a:r>
            <a:endParaRPr/>
          </a:p>
          <a:p>
            <a:pPr indent="0" lvl="0" marL="0" rtl="0" algn="l">
              <a:spcBef>
                <a:spcPts val="1200"/>
              </a:spcBef>
              <a:spcAft>
                <a:spcPts val="0"/>
              </a:spcAft>
              <a:buNone/>
            </a:pPr>
            <a:r>
              <a:rPr lang="en"/>
              <a:t>The Kanganies usually took up contract work from the managers especially for weeding and in order to make better profits employed women and children on the work and extracted more labour from them.</a:t>
            </a:r>
            <a:endParaRPr/>
          </a:p>
          <a:p>
            <a:pPr indent="0" lvl="0" marL="0" rtl="0" algn="l">
              <a:spcBef>
                <a:spcPts val="1200"/>
              </a:spcBef>
              <a:spcAft>
                <a:spcPts val="1200"/>
              </a:spcAft>
              <a:buNone/>
            </a:pPr>
            <a:r>
              <a:rPr lang="en"/>
              <a:t>The settlement of wages was affected through the Kanganies they would retain the whole amount under one pretext or other.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0" y="0"/>
            <a:ext cx="9144000" cy="61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Role of Government</a:t>
            </a:r>
            <a:endParaRPr/>
          </a:p>
        </p:txBody>
      </p:sp>
      <p:sp>
        <p:nvSpPr>
          <p:cNvPr id="120" name="Google Shape;120;p23"/>
          <p:cNvSpPr txBox="1"/>
          <p:nvPr>
            <p:ph idx="1" type="body"/>
          </p:nvPr>
        </p:nvSpPr>
        <p:spPr>
          <a:xfrm>
            <a:off x="0" y="648650"/>
            <a:ext cx="9144000" cy="449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Government supported Kangani/y System instead of intervening</a:t>
            </a:r>
            <a:endParaRPr/>
          </a:p>
          <a:p>
            <a:pPr indent="0" lvl="0" marL="0" rtl="0" algn="l">
              <a:spcBef>
                <a:spcPts val="1200"/>
              </a:spcBef>
              <a:spcAft>
                <a:spcPts val="0"/>
              </a:spcAft>
              <a:buNone/>
            </a:pPr>
            <a:r>
              <a:rPr lang="en"/>
              <a:t>The then Travancore Government lavished funds for the creation of infrastructural facilities in plantation</a:t>
            </a:r>
            <a:endParaRPr/>
          </a:p>
          <a:p>
            <a:pPr indent="0" lvl="0" marL="0" rtl="0" algn="l">
              <a:spcBef>
                <a:spcPts val="1200"/>
              </a:spcBef>
              <a:spcAft>
                <a:spcPts val="0"/>
              </a:spcAft>
              <a:buNone/>
            </a:pPr>
            <a:r>
              <a:rPr lang="en"/>
              <a:t>British govt came up with Act: </a:t>
            </a:r>
            <a:r>
              <a:rPr b="1" lang="en"/>
              <a:t>Workmen's</a:t>
            </a:r>
            <a:r>
              <a:rPr b="1" lang="en"/>
              <a:t> Breach of Central Act of 1859: intended to prevent the captive labourers from fleeing from the plantation</a:t>
            </a:r>
            <a:endParaRPr/>
          </a:p>
          <a:p>
            <a:pPr indent="0" lvl="0" marL="0" rtl="0" algn="l">
              <a:spcBef>
                <a:spcPts val="1200"/>
              </a:spcBef>
              <a:spcAft>
                <a:spcPts val="0"/>
              </a:spcAft>
              <a:buNone/>
            </a:pPr>
            <a:r>
              <a:rPr lang="en"/>
              <a:t>It specifically provided the plantations with the power to prosecute defaulting coolies</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0" y="0"/>
            <a:ext cx="9144000" cy="68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 of Government</a:t>
            </a:r>
            <a:endParaRPr/>
          </a:p>
          <a:p>
            <a:pPr indent="0" lvl="0" marL="0" rtl="0" algn="l">
              <a:spcBef>
                <a:spcPts val="0"/>
              </a:spcBef>
              <a:spcAft>
                <a:spcPts val="0"/>
              </a:spcAft>
              <a:buNone/>
            </a:pPr>
            <a:r>
              <a:t/>
            </a:r>
            <a:endParaRPr/>
          </a:p>
        </p:txBody>
      </p:sp>
      <p:sp>
        <p:nvSpPr>
          <p:cNvPr id="126" name="Google Shape;126;p24"/>
          <p:cNvSpPr txBox="1"/>
          <p:nvPr>
            <p:ph idx="1" type="body"/>
          </p:nvPr>
        </p:nvSpPr>
        <p:spPr>
          <a:xfrm>
            <a:off x="0" y="685200"/>
            <a:ext cx="9144000" cy="445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State/Govt supported </a:t>
            </a:r>
            <a:r>
              <a:rPr lang="en"/>
              <a:t>capitalists</a:t>
            </a:r>
            <a:r>
              <a:rPr lang="en"/>
              <a:t> in perpetuating this tyranny can be understood from the reply given by UPASI- (United Planters Association of South India) questionnaire prepared by the Labour Investigation Committee of the Government of India in 1945</a:t>
            </a:r>
            <a:endParaRPr/>
          </a:p>
          <a:p>
            <a:pPr indent="0" lvl="0" marL="0" rtl="0" algn="l">
              <a:spcBef>
                <a:spcPts val="1200"/>
              </a:spcBef>
              <a:spcAft>
                <a:spcPts val="1200"/>
              </a:spcAft>
              <a:buNone/>
            </a:pPr>
            <a:r>
              <a:rPr lang="en"/>
              <a:t>"No Law has been passed to prohibit the employment of children under ten on plantations … No Special </a:t>
            </a:r>
            <a:r>
              <a:rPr lang="en"/>
              <a:t>Machinery</a:t>
            </a:r>
            <a:r>
              <a:rPr lang="en"/>
              <a:t> set up in South India to </a:t>
            </a:r>
            <a:r>
              <a:rPr lang="en"/>
              <a:t>safeguard</a:t>
            </a:r>
            <a:r>
              <a:rPr lang="en"/>
              <a:t> the interests of workers in repatriation do not maintain any service or regard to </a:t>
            </a:r>
            <a:r>
              <a:rPr lang="en"/>
              <a:t>recruitment</a:t>
            </a:r>
            <a:r>
              <a:rPr lang="en"/>
              <a:t> or repatriation.. There are no wage Boards for planting industry…  Retirement is usually the result of infirmity arising from old age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45675" y="0"/>
            <a:ext cx="9053700" cy="79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Kangani System - Terms of Contract</a:t>
            </a:r>
            <a:endParaRPr/>
          </a:p>
        </p:txBody>
      </p:sp>
      <p:sp>
        <p:nvSpPr>
          <p:cNvPr id="132" name="Google Shape;132;p25"/>
          <p:cNvSpPr txBox="1"/>
          <p:nvPr>
            <p:ph idx="1" type="body"/>
          </p:nvPr>
        </p:nvSpPr>
        <p:spPr>
          <a:xfrm>
            <a:off x="0" y="648600"/>
            <a:ext cx="9099300" cy="449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Even though some estates did had a written agreement with the Kagani stipulating that the labourers supplied would work for 10 months there was no legal contract entered</a:t>
            </a:r>
            <a:endParaRPr/>
          </a:p>
          <a:p>
            <a:pPr indent="0" lvl="0" marL="0" rtl="0" algn="l">
              <a:spcBef>
                <a:spcPts val="1200"/>
              </a:spcBef>
              <a:spcAft>
                <a:spcPts val="0"/>
              </a:spcAft>
              <a:buNone/>
            </a:pPr>
            <a:r>
              <a:rPr lang="en"/>
              <a:t>This prevented any formal relationship between the planter and labourer</a:t>
            </a:r>
            <a:endParaRPr/>
          </a:p>
          <a:p>
            <a:pPr indent="0" lvl="0" marL="0" rtl="0" algn="l">
              <a:spcBef>
                <a:spcPts val="1200"/>
              </a:spcBef>
              <a:spcAft>
                <a:spcPts val="0"/>
              </a:spcAft>
              <a:buNone/>
            </a:pPr>
            <a:r>
              <a:rPr lang="en"/>
              <a:t>This resulted in a </a:t>
            </a:r>
            <a:r>
              <a:rPr lang="en"/>
              <a:t>hierarchical</a:t>
            </a:r>
            <a:r>
              <a:rPr lang="en"/>
              <a:t> relationship which gave a feudal outlook</a:t>
            </a:r>
            <a:endParaRPr/>
          </a:p>
          <a:p>
            <a:pPr indent="0" lvl="0" marL="0" rtl="0" algn="l">
              <a:spcBef>
                <a:spcPts val="1200"/>
              </a:spcBef>
              <a:spcAft>
                <a:spcPts val="0"/>
              </a:spcAft>
              <a:buNone/>
            </a:pPr>
            <a:r>
              <a:rPr lang="en"/>
              <a:t>A chief feature of the Kangany recruited labour force in </a:t>
            </a:r>
            <a:r>
              <a:rPr lang="en"/>
              <a:t>Travancore</a:t>
            </a:r>
            <a:r>
              <a:rPr lang="en"/>
              <a:t> was that around 80% of the labour came from the neighbouring Tamil Districts of Madurai and Tirunelveli, one of the major recruiting centres for plantation.</a:t>
            </a:r>
            <a:endParaRPr/>
          </a:p>
          <a:p>
            <a:pPr indent="0" lvl="0" marL="0" rtl="0" algn="l">
              <a:spcBef>
                <a:spcPts val="1200"/>
              </a:spcBef>
              <a:spcAft>
                <a:spcPts val="1200"/>
              </a:spcAft>
              <a:buNone/>
            </a:pPr>
            <a:r>
              <a:rPr lang="en"/>
              <a:t>Cheaper</a:t>
            </a:r>
            <a:r>
              <a:rPr lang="en"/>
              <a:t> labour than Kerala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0" y="0"/>
            <a:ext cx="8832300" cy="72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recruit labourers from elsewhere?</a:t>
            </a:r>
            <a:endParaRPr/>
          </a:p>
        </p:txBody>
      </p:sp>
      <p:sp>
        <p:nvSpPr>
          <p:cNvPr id="138" name="Google Shape;138;p26"/>
          <p:cNvSpPr txBox="1"/>
          <p:nvPr>
            <p:ph idx="1" type="body"/>
          </p:nvPr>
        </p:nvSpPr>
        <p:spPr>
          <a:xfrm>
            <a:off x="0" y="721800"/>
            <a:ext cx="9144000" cy="442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Breman noted "outsiders were far easier to bring and keep under control. Labourers coming from elsewhere are often not familiar with the local customs and language. The are defenceless in the face of the power exercised over them. This vulnerability is exacerbated by a system of diversified recruitment among the migrant population". The recruitment of indentured labour from outside the region was thus due to colonial compulsions and a miniature of it is obtained in the plantations of Travancore.</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0" y="0"/>
            <a:ext cx="9144000" cy="72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the features of </a:t>
            </a:r>
            <a:r>
              <a:rPr lang="en"/>
              <a:t>Kangani/y</a:t>
            </a:r>
            <a:r>
              <a:rPr lang="en"/>
              <a:t> System</a:t>
            </a:r>
            <a:endParaRPr/>
          </a:p>
        </p:txBody>
      </p:sp>
      <p:sp>
        <p:nvSpPr>
          <p:cNvPr id="144" name="Google Shape;144;p27"/>
          <p:cNvSpPr txBox="1"/>
          <p:nvPr>
            <p:ph idx="1" type="body"/>
          </p:nvPr>
        </p:nvSpPr>
        <p:spPr>
          <a:xfrm>
            <a:off x="0" y="666900"/>
            <a:ext cx="9144000" cy="447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t>
            </a:r>
            <a:r>
              <a:rPr lang="en"/>
              <a:t>hese features of the Kangany System defy an easy categorisation in terms of</a:t>
            </a:r>
            <a:endParaRPr/>
          </a:p>
          <a:p>
            <a:pPr indent="0" lvl="0" marL="0" rtl="0" algn="l">
              <a:spcBef>
                <a:spcPts val="1200"/>
              </a:spcBef>
              <a:spcAft>
                <a:spcPts val="0"/>
              </a:spcAft>
              <a:buNone/>
            </a:pPr>
            <a:r>
              <a:rPr lang="en"/>
              <a:t>capitalism or feudalism. The type of economic organization obtained in plantations</a:t>
            </a:r>
            <a:endParaRPr/>
          </a:p>
          <a:p>
            <a:pPr indent="0" lvl="0" marL="0" rtl="0" algn="l">
              <a:spcBef>
                <a:spcPts val="1200"/>
              </a:spcBef>
              <a:spcAft>
                <a:spcPts val="0"/>
              </a:spcAft>
              <a:buNone/>
            </a:pPr>
            <a:r>
              <a:rPr lang="en"/>
              <a:t>had most of the features of the capitalist system: (1) private ownership and control</a:t>
            </a:r>
            <a:endParaRPr/>
          </a:p>
          <a:p>
            <a:pPr indent="0" lvl="0" marL="0" rtl="0" algn="l">
              <a:spcBef>
                <a:spcPts val="1200"/>
              </a:spcBef>
              <a:spcAft>
                <a:spcPts val="0"/>
              </a:spcAft>
              <a:buNone/>
            </a:pPr>
            <a:r>
              <a:rPr lang="en"/>
              <a:t>of the economic instruments of production i.e. capital, (2) the gearing of economic</a:t>
            </a:r>
            <a:endParaRPr/>
          </a:p>
          <a:p>
            <a:pPr indent="0" lvl="0" marL="0" rtl="0" algn="l">
              <a:spcBef>
                <a:spcPts val="1200"/>
              </a:spcBef>
              <a:spcAft>
                <a:spcPts val="0"/>
              </a:spcAft>
              <a:buNone/>
            </a:pPr>
            <a:r>
              <a:rPr lang="en"/>
              <a:t>activity for making profits, (3) a market framework that regulated this activity and</a:t>
            </a:r>
            <a:endParaRPr/>
          </a:p>
          <a:p>
            <a:pPr indent="0" lvl="0" marL="0" rtl="0" algn="l">
              <a:spcBef>
                <a:spcPts val="1200"/>
              </a:spcBef>
              <a:spcAft>
                <a:spcPts val="0"/>
              </a:spcAft>
              <a:buNone/>
            </a:pPr>
            <a:r>
              <a:rPr lang="en"/>
              <a:t>(4) the appropriation of profits by the owners of the capital. In a capitalist system</a:t>
            </a:r>
            <a:endParaRPr/>
          </a:p>
          <a:p>
            <a:pPr indent="0" lvl="0" marL="0" rtl="0" algn="l">
              <a:spcBef>
                <a:spcPts val="1200"/>
              </a:spcBef>
              <a:spcAft>
                <a:spcPts val="1200"/>
              </a:spcAft>
              <a:buNone/>
            </a:pPr>
            <a:r>
              <a:rPr lang="en"/>
              <a:t>the labour is by workers who are free agents, but here we geta lord-serf relationship.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0" y="0"/>
            <a:ext cx="8832300" cy="73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was Kangany System Abolished?</a:t>
            </a:r>
            <a:endParaRPr/>
          </a:p>
        </p:txBody>
      </p:sp>
      <p:sp>
        <p:nvSpPr>
          <p:cNvPr id="150" name="Google Shape;150;p28"/>
          <p:cNvSpPr txBox="1"/>
          <p:nvPr>
            <p:ph idx="1" type="body"/>
          </p:nvPr>
        </p:nvSpPr>
        <p:spPr>
          <a:xfrm>
            <a:off x="75" y="767425"/>
            <a:ext cx="9144000" cy="437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India became independent, the Government passed many laws protecting the plantation workers and provided them with a degree of security, the most important of which was the Plantation Labour Act of 1951. The Kangany System itself was abolished in 1956. The Kanganies became supervisors. It was nòt merely a change in nomenclature but a change which had far-reaching implications. The service conditions of the supervisors and labourers were regulated and their relationships were defined in concrete legal terms. Most of the vestiges of the old feudal pattern vanished as a consequence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0" y="0"/>
            <a:ext cx="9144000" cy="76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Tamilians in Malaysia</a:t>
            </a:r>
            <a:endParaRPr/>
          </a:p>
        </p:txBody>
      </p:sp>
      <p:sp>
        <p:nvSpPr>
          <p:cNvPr id="156" name="Google Shape;156;p29"/>
          <p:cNvSpPr txBox="1"/>
          <p:nvPr>
            <p:ph idx="1" type="body"/>
          </p:nvPr>
        </p:nvSpPr>
        <p:spPr>
          <a:xfrm>
            <a:off x="0" y="694325"/>
            <a:ext cx="9144000" cy="444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Kangani system was of labour </a:t>
            </a:r>
            <a:r>
              <a:rPr lang="en"/>
              <a:t>recruitment</a:t>
            </a:r>
            <a:r>
              <a:rPr lang="en"/>
              <a:t> was community based. Most people had close relationships with their kin in Tamil Nadu</a:t>
            </a:r>
            <a:endParaRPr/>
          </a:p>
          <a:p>
            <a:pPr indent="0" lvl="0" marL="0" rtl="0" algn="l">
              <a:spcBef>
                <a:spcPts val="1200"/>
              </a:spcBef>
              <a:spcAft>
                <a:spcPts val="0"/>
              </a:spcAft>
              <a:buNone/>
            </a:pPr>
            <a:r>
              <a:rPr lang="en"/>
              <a:t>No Brahmin migrated to Plantations. Other caste divisions include: non- brahmin and Adi Dravida</a:t>
            </a:r>
            <a:endParaRPr/>
          </a:p>
          <a:p>
            <a:pPr indent="0" lvl="0" marL="0" rtl="0" algn="l">
              <a:spcBef>
                <a:spcPts val="1200"/>
              </a:spcBef>
              <a:spcAft>
                <a:spcPts val="0"/>
              </a:spcAft>
              <a:buNone/>
            </a:pPr>
            <a:r>
              <a:rPr lang="en"/>
              <a:t>Further divided into castes and jatis: imp for socially placing the progenys</a:t>
            </a:r>
            <a:endParaRPr/>
          </a:p>
          <a:p>
            <a:pPr indent="0" lvl="0" marL="0" rtl="0" algn="l">
              <a:spcBef>
                <a:spcPts val="1200"/>
              </a:spcBef>
              <a:spcAft>
                <a:spcPts val="0"/>
              </a:spcAft>
              <a:buNone/>
            </a:pPr>
            <a:r>
              <a:rPr b="1" lang="en"/>
              <a:t>Article: </a:t>
            </a:r>
            <a:r>
              <a:rPr b="1" lang="en"/>
              <a:t>Indian Diaspora, Old and New: Culture, Class and Mobility</a:t>
            </a:r>
            <a:endParaRPr b="1"/>
          </a:p>
          <a:p>
            <a:pPr indent="0" lvl="0" marL="0" rtl="0" algn="l">
              <a:spcBef>
                <a:spcPts val="1200"/>
              </a:spcBef>
              <a:spcAft>
                <a:spcPts val="0"/>
              </a:spcAft>
              <a:buNone/>
            </a:pPr>
            <a:r>
              <a:rPr b="1" lang="en"/>
              <a:t>Author(s): Ravindra K. Jain</a:t>
            </a:r>
            <a:endParaRPr b="1"/>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30"/>
          <p:cNvPicPr preferRelativeResize="0"/>
          <p:nvPr/>
        </p:nvPicPr>
        <p:blipFill>
          <a:blip r:embed="rId3">
            <a:alphaModFix/>
          </a:blip>
          <a:stretch>
            <a:fillRect/>
          </a:stretch>
        </p:blipFill>
        <p:spPr>
          <a:xfrm>
            <a:off x="2063525" y="0"/>
            <a:ext cx="4437052" cy="50255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0" y="0"/>
            <a:ext cx="9090300" cy="68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Identity formation</a:t>
            </a:r>
            <a:endParaRPr/>
          </a:p>
        </p:txBody>
      </p:sp>
      <p:sp>
        <p:nvSpPr>
          <p:cNvPr id="167" name="Google Shape;167;p31"/>
          <p:cNvSpPr txBox="1"/>
          <p:nvPr>
            <p:ph idx="1" type="body"/>
          </p:nvPr>
        </p:nvSpPr>
        <p:spPr>
          <a:xfrm>
            <a:off x="0" y="685200"/>
            <a:ext cx="9090300" cy="445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However, the predominant form of social stratification on based on caste or jati but on the community-cum-industrial </a:t>
            </a:r>
            <a:r>
              <a:rPr lang="en"/>
              <a:t>subsystems</a:t>
            </a:r>
            <a:r>
              <a:rPr lang="en"/>
              <a:t> of the locale. Currents of cultural nationalism were derived from Tamil Nadu. In the mid 20th century the Dravidian movement entered this system of the workers' proletarian identity with the strong anti-</a:t>
            </a:r>
            <a:r>
              <a:rPr lang="en"/>
              <a:t>Brahmanical</a:t>
            </a:r>
            <a:r>
              <a:rPr lang="en"/>
              <a:t> appeal among estate workers. This was a perfect example of "nationalism without </a:t>
            </a:r>
            <a:r>
              <a:rPr lang="en"/>
              <a:t>nation” and </a:t>
            </a:r>
            <a:r>
              <a:rPr lang="en"/>
              <a:t>of "long-distance nationalism" </a:t>
            </a:r>
            <a:endParaRPr/>
          </a:p>
          <a:p>
            <a:pPr indent="0" lvl="0" marL="0" rtl="0" algn="l">
              <a:spcBef>
                <a:spcPts val="1200"/>
              </a:spcBef>
              <a:spcAft>
                <a:spcPts val="0"/>
              </a:spcAft>
              <a:buNone/>
            </a:pPr>
            <a:r>
              <a:rPr lang="en"/>
              <a:t>What is the Dravidian Movement? Homework </a:t>
            </a:r>
            <a:endParaRPr/>
          </a:p>
          <a:p>
            <a:pPr indent="0" lvl="0" marL="0" rtl="0" algn="l">
              <a:spcBef>
                <a:spcPts val="1200"/>
              </a:spcBef>
              <a:spcAft>
                <a:spcPts val="1200"/>
              </a:spcAft>
              <a:buNone/>
            </a:pPr>
            <a:r>
              <a:rPr lang="en"/>
              <a:t>There was identity crisis among the immigrant youth born and brought up in plural and multicultural society of their parents' adoption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0" y="0"/>
            <a:ext cx="9144000" cy="101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The Kangany System in the Plantations of South India : A Study in the Colonial Mode of Production</a:t>
            </a:r>
            <a:endParaRPr b="1"/>
          </a:p>
        </p:txBody>
      </p:sp>
      <p:sp>
        <p:nvSpPr>
          <p:cNvPr id="66" name="Google Shape;66;p14"/>
          <p:cNvSpPr txBox="1"/>
          <p:nvPr>
            <p:ph idx="1" type="body"/>
          </p:nvPr>
        </p:nvSpPr>
        <p:spPr>
          <a:xfrm>
            <a:off x="0" y="1017600"/>
            <a:ext cx="9144000" cy="412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Article name: </a:t>
            </a:r>
            <a:r>
              <a:rPr lang="en"/>
              <a:t>The Kangany System in the Plantations of South India : A Study in the Colonial Mode of Production</a:t>
            </a:r>
            <a:endParaRPr/>
          </a:p>
          <a:p>
            <a:pPr indent="0" lvl="0" marL="0" rtl="0" algn="l">
              <a:spcBef>
                <a:spcPts val="1200"/>
              </a:spcBef>
              <a:spcAft>
                <a:spcPts val="0"/>
              </a:spcAft>
              <a:buNone/>
            </a:pPr>
            <a:r>
              <a:rPr lang="en"/>
              <a:t>Author(s): S.Suresh Kumar</a:t>
            </a:r>
            <a:endParaRPr/>
          </a:p>
          <a:p>
            <a:pPr indent="0" lvl="0" marL="0" rtl="0" algn="l">
              <a:spcBef>
                <a:spcPts val="1200"/>
              </a:spcBef>
              <a:spcAft>
                <a:spcPts val="0"/>
              </a:spcAft>
              <a:buNone/>
            </a:pPr>
            <a:r>
              <a:rPr lang="en"/>
              <a:t>Source: Proceedings of the Indian History Congress, 1988, Vol. 49 (1988), pp. 516-519</a:t>
            </a:r>
            <a:endParaRPr/>
          </a:p>
          <a:p>
            <a:pPr indent="0" lvl="0" marL="0" rtl="0" algn="l">
              <a:spcBef>
                <a:spcPts val="1200"/>
              </a:spcBef>
              <a:spcAft>
                <a:spcPts val="0"/>
              </a:spcAft>
              <a:buNone/>
            </a:pPr>
            <a:r>
              <a:rPr lang="en"/>
              <a:t>Published by: Indian History Congress</a:t>
            </a:r>
            <a:endParaRPr/>
          </a:p>
          <a:p>
            <a:pPr indent="0" lvl="0" marL="0" rtl="0" algn="l">
              <a:spcBef>
                <a:spcPts val="1200"/>
              </a:spcBef>
              <a:spcAft>
                <a:spcPts val="0"/>
              </a:spcAft>
              <a:buNone/>
            </a:pPr>
            <a:r>
              <a:rPr lang="en"/>
              <a:t>Stable URL: </a:t>
            </a:r>
            <a:r>
              <a:rPr lang="en" u="sng">
                <a:solidFill>
                  <a:schemeClr val="hlink"/>
                </a:solidFill>
                <a:hlinkClick r:id="rId3"/>
              </a:rPr>
              <a:t>https://www.jstor.org/stable/44148440</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0" y="0"/>
            <a:ext cx="8832300" cy="67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Dravidian Movement (diff reading)</a:t>
            </a:r>
            <a:endParaRPr/>
          </a:p>
        </p:txBody>
      </p:sp>
      <p:sp>
        <p:nvSpPr>
          <p:cNvPr id="173" name="Google Shape;173;p32"/>
          <p:cNvSpPr txBox="1"/>
          <p:nvPr>
            <p:ph idx="1" type="body"/>
          </p:nvPr>
        </p:nvSpPr>
        <p:spPr>
          <a:xfrm>
            <a:off x="0" y="575550"/>
            <a:ext cx="9144000" cy="456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1800"/>
              <a:buFont typeface="Arial"/>
              <a:buNone/>
            </a:pPr>
            <a:r>
              <a:t/>
            </a:r>
            <a:endParaRPr>
              <a:solidFill>
                <a:srgbClr val="000000"/>
              </a:solidFill>
              <a:latin typeface="Old Standard TT"/>
              <a:ea typeface="Old Standard TT"/>
              <a:cs typeface="Old Standard TT"/>
              <a:sym typeface="Old Standard TT"/>
            </a:endParaRPr>
          </a:p>
          <a:p>
            <a:pPr indent="0" lvl="0" marL="0" rtl="0" algn="l">
              <a:spcBef>
                <a:spcPts val="1200"/>
              </a:spcBef>
              <a:spcAft>
                <a:spcPts val="0"/>
              </a:spcAft>
              <a:buNone/>
            </a:pPr>
            <a:r>
              <a:rPr lang="en">
                <a:solidFill>
                  <a:srgbClr val="000000"/>
                </a:solidFill>
                <a:latin typeface="Old Standard TT"/>
                <a:ea typeface="Old Standard TT"/>
                <a:cs typeface="Old Standard TT"/>
                <a:sym typeface="Old Standard TT"/>
              </a:rPr>
              <a:t>The practical policy of the Dravidian movement is to 'de-Sanskritize' and 'de-Brahmanize' South Indian culture and society by restoring the original Dravidian civilization. This restoration program has included attempts to remove Sanskrit, Hindi and other 'foreign' elements from Tamil language and literature, smashing of idols and images, simplifying rites and ceremonies by not using Brahman priests and rituals, reinterpreting the Ramayana, the Puranas, and the Vedas to reveal the 'oppression' and 'calumny' of the Dravidians, and attacks on Brahmans and the 'superstitious' beliefs and practices of Sanskritic Hinduism</a:t>
            </a:r>
            <a:endParaRPr>
              <a:solidFill>
                <a:srgbClr val="000000"/>
              </a:solidFill>
              <a:latin typeface="Old Standard TT"/>
              <a:ea typeface="Old Standard TT"/>
              <a:cs typeface="Old Standard TT"/>
              <a:sym typeface="Old Standard TT"/>
            </a:endParaRPr>
          </a:p>
          <a:p>
            <a:pPr indent="0" lvl="0" marL="0" rtl="0" algn="l">
              <a:spcBef>
                <a:spcPts val="0"/>
              </a:spcBef>
              <a:spcAft>
                <a:spcPts val="0"/>
              </a:spcAft>
              <a:buClr>
                <a:srgbClr val="000000"/>
              </a:buClr>
              <a:buSzPts val="1800"/>
              <a:buFont typeface="Arial"/>
              <a:buNone/>
            </a:pPr>
            <a:r>
              <a:t/>
            </a:r>
            <a:endParaRPr>
              <a:solidFill>
                <a:srgbClr val="000000"/>
              </a:solidFill>
              <a:latin typeface="Old Standard TT"/>
              <a:ea typeface="Old Standard TT"/>
              <a:cs typeface="Old Standard TT"/>
              <a:sym typeface="Old Standard TT"/>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0" y="0"/>
            <a:ext cx="9144000" cy="76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Dravidian Movement (diff reading)</a:t>
            </a:r>
            <a:endParaRPr/>
          </a:p>
          <a:p>
            <a:pPr indent="0" lvl="0" marL="0" rtl="0" algn="l">
              <a:spcBef>
                <a:spcPts val="0"/>
              </a:spcBef>
              <a:spcAft>
                <a:spcPts val="0"/>
              </a:spcAft>
              <a:buNone/>
            </a:pPr>
            <a:r>
              <a:t/>
            </a:r>
            <a:endParaRPr/>
          </a:p>
        </p:txBody>
      </p:sp>
      <p:sp>
        <p:nvSpPr>
          <p:cNvPr id="179" name="Google Shape;179;p33"/>
          <p:cNvSpPr txBox="1"/>
          <p:nvPr>
            <p:ph idx="1" type="body"/>
          </p:nvPr>
        </p:nvSpPr>
        <p:spPr>
          <a:xfrm>
            <a:off x="0" y="630375"/>
            <a:ext cx="9144000" cy="4513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rgbClr val="000000"/>
              </a:buClr>
              <a:buSzPts val="1800"/>
              <a:buFont typeface="Arial"/>
              <a:buNone/>
            </a:pPr>
            <a:r>
              <a:rPr lang="en">
                <a:solidFill>
                  <a:srgbClr val="000000"/>
                </a:solidFill>
                <a:latin typeface="Old Standard TT"/>
                <a:ea typeface="Old Standard TT"/>
                <a:cs typeface="Old Standard TT"/>
                <a:sym typeface="Old Standard TT"/>
              </a:rPr>
              <a:t>On the social side, the movement has advocated later age of marriage and widow remarriage; a quota system for Brahmans in education, government administration rejection of the varna classification, and the use of Tamil as the medium of instruction in schools and universities.</a:t>
            </a:r>
            <a:endParaRPr>
              <a:solidFill>
                <a:srgbClr val="000000"/>
              </a:solidFill>
              <a:latin typeface="Old Standard TT"/>
              <a:ea typeface="Old Standard TT"/>
              <a:cs typeface="Old Standard TT"/>
              <a:sym typeface="Old Standard TT"/>
            </a:endParaRPr>
          </a:p>
          <a:p>
            <a:pPr indent="0" lvl="0" marL="0" rtl="0" algn="l">
              <a:spcBef>
                <a:spcPts val="0"/>
              </a:spcBef>
              <a:spcAft>
                <a:spcPts val="0"/>
              </a:spcAft>
              <a:buClr>
                <a:srgbClr val="000000"/>
              </a:buClr>
              <a:buSzPts val="1800"/>
              <a:buFont typeface="Arial"/>
              <a:buNone/>
            </a:pPr>
            <a:r>
              <a:t/>
            </a:r>
            <a:endParaRPr>
              <a:solidFill>
                <a:srgbClr val="000000"/>
              </a:solidFill>
              <a:latin typeface="Old Standard TT"/>
              <a:ea typeface="Old Standard TT"/>
              <a:cs typeface="Old Standard TT"/>
              <a:sym typeface="Old Standard TT"/>
            </a:endParaRPr>
          </a:p>
          <a:p>
            <a:pPr indent="0" lvl="0" marL="0" rtl="0" algn="l">
              <a:spcBef>
                <a:spcPts val="0"/>
              </a:spcBef>
              <a:spcAft>
                <a:spcPts val="0"/>
              </a:spcAft>
              <a:buClr>
                <a:srgbClr val="000000"/>
              </a:buClr>
              <a:buSzPts val="1800"/>
              <a:buFont typeface="Arial"/>
              <a:buNone/>
            </a:pPr>
            <a:r>
              <a:rPr lang="en">
                <a:solidFill>
                  <a:srgbClr val="000000"/>
                </a:solidFill>
                <a:latin typeface="Old Standard TT"/>
                <a:ea typeface="Old Standard TT"/>
                <a:cs typeface="Old Standard TT"/>
                <a:sym typeface="Old Standard TT"/>
              </a:rPr>
              <a:t>The significance of the Dravidian movement lies rather in its use of such studies and of the modern techniques of propaganda and political organization to propagate a cultural ideology and model of a Dravidian Great Tradition, and to make it the cultural basis for a successful political party, the Dravidian Progressive Federation, D.M.K., which is now in</a:t>
            </a:r>
            <a:endParaRPr>
              <a:solidFill>
                <a:srgbClr val="000000"/>
              </a:solidFill>
              <a:latin typeface="Old Standard TT"/>
              <a:ea typeface="Old Standard TT"/>
              <a:cs typeface="Old Standard TT"/>
              <a:sym typeface="Old Standard TT"/>
            </a:endParaRPr>
          </a:p>
          <a:p>
            <a:pPr indent="0" lvl="0" marL="0" rtl="0" algn="l">
              <a:spcBef>
                <a:spcPts val="0"/>
              </a:spcBef>
              <a:spcAft>
                <a:spcPts val="0"/>
              </a:spcAft>
              <a:buClr>
                <a:srgbClr val="000000"/>
              </a:buClr>
              <a:buSzPts val="1800"/>
              <a:buFont typeface="Arial"/>
              <a:buNone/>
            </a:pPr>
            <a:r>
              <a:rPr lang="en">
                <a:solidFill>
                  <a:srgbClr val="000000"/>
                </a:solidFill>
                <a:latin typeface="Old Standard TT"/>
                <a:ea typeface="Old Standard TT"/>
                <a:cs typeface="Old Standard TT"/>
                <a:sym typeface="Old Standard TT"/>
              </a:rPr>
              <a:t>power in Tamilnadu.</a:t>
            </a:r>
            <a:endParaRPr>
              <a:solidFill>
                <a:srgbClr val="000000"/>
              </a:solidFill>
              <a:latin typeface="Old Standard TT"/>
              <a:ea typeface="Old Standard TT"/>
              <a:cs typeface="Old Standard TT"/>
              <a:sym typeface="Old Standard TT"/>
            </a:endParaRPr>
          </a:p>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0" y="0"/>
            <a:ext cx="8832300" cy="6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Caste</a:t>
            </a:r>
            <a:endParaRPr/>
          </a:p>
        </p:txBody>
      </p:sp>
      <p:sp>
        <p:nvSpPr>
          <p:cNvPr id="185" name="Google Shape;185;p34"/>
          <p:cNvSpPr txBox="1"/>
          <p:nvPr>
            <p:ph idx="1" type="body"/>
          </p:nvPr>
        </p:nvSpPr>
        <p:spPr>
          <a:xfrm>
            <a:off x="0" y="676200"/>
            <a:ext cx="9144000" cy="446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Since the dismantling of rubber plantations and the to their own small holdings and to urban areas, the Great Traditions Gods like Subramaniam are worshipped largely without the saiva siddhantam associated with them.</a:t>
            </a:r>
            <a:endParaRPr/>
          </a:p>
          <a:p>
            <a:pPr indent="0" lvl="0" marL="0" rtl="0" algn="l">
              <a:spcBef>
                <a:spcPts val="1200"/>
              </a:spcBef>
              <a:spcAft>
                <a:spcPts val="0"/>
              </a:spcAft>
              <a:buNone/>
            </a:pPr>
            <a:r>
              <a:rPr lang="en"/>
              <a:t>Adi- Dravida castes: monopolies of cleaning and scavenging</a:t>
            </a:r>
            <a:endParaRPr/>
          </a:p>
          <a:p>
            <a:pPr indent="0" lvl="0" marL="0" rtl="0" algn="l">
              <a:spcBef>
                <a:spcPts val="1200"/>
              </a:spcBef>
              <a:spcAft>
                <a:spcPts val="0"/>
              </a:spcAft>
              <a:buNone/>
            </a:pPr>
            <a:r>
              <a:rPr lang="en"/>
              <a:t>in Malaysia, in Batang Berjuntai the cinema hall and bus-service are owned by members of Adi- Dravida Caste</a:t>
            </a:r>
            <a:endParaRPr/>
          </a:p>
          <a:p>
            <a:pPr indent="0" lvl="0" marL="0" rtl="0" algn="l">
              <a:spcBef>
                <a:spcPts val="1200"/>
              </a:spcBef>
              <a:spcAft>
                <a:spcPts val="0"/>
              </a:spcAft>
              <a:buNone/>
            </a:pPr>
            <a:r>
              <a:rPr lang="en"/>
              <a:t>even on the Estates, the differences between the higher (non-Brahmin) and lower caste (Adi-Dravida) reduced</a:t>
            </a:r>
            <a:endParaRPr/>
          </a:p>
          <a:p>
            <a:pPr indent="0" lvl="0" marL="0" rtl="0" algn="l">
              <a:spcBef>
                <a:spcPts val="1200"/>
              </a:spcBef>
              <a:spcAft>
                <a:spcPts val="1200"/>
              </a:spcAft>
              <a:buNone/>
            </a:pPr>
            <a:r>
              <a:rPr lang="en"/>
              <a:t>On collective festive occasions, Adi - Tiruvela a feast in the temple </a:t>
            </a:r>
            <a:r>
              <a:rPr lang="en"/>
              <a:t>premises</a:t>
            </a:r>
            <a:r>
              <a:rPr lang="en"/>
              <a:t> was organized and everyone sat together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0" y="36550"/>
            <a:ext cx="9144000" cy="75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Caste System</a:t>
            </a:r>
            <a:endParaRPr/>
          </a:p>
        </p:txBody>
      </p:sp>
      <p:sp>
        <p:nvSpPr>
          <p:cNvPr id="191" name="Google Shape;191;p35"/>
          <p:cNvSpPr txBox="1"/>
          <p:nvPr>
            <p:ph idx="1" type="body"/>
          </p:nvPr>
        </p:nvSpPr>
        <p:spPr>
          <a:xfrm>
            <a:off x="0" y="794950"/>
            <a:ext cx="9144000" cy="434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was a caste war going on. No Brahmins. Only between Non-Brahmins and Adi-Dravidas</a:t>
            </a:r>
            <a:endParaRPr/>
          </a:p>
          <a:p>
            <a:pPr indent="0" lvl="0" marL="0" rtl="0" algn="l">
              <a:spcBef>
                <a:spcPts val="1200"/>
              </a:spcBef>
              <a:spcAft>
                <a:spcPts val="0"/>
              </a:spcAft>
              <a:buNone/>
            </a:pPr>
            <a:r>
              <a:rPr lang="en"/>
              <a:t>The Vanniar as "dominant caste" and Adi Dravidas as the "subordinate castes" </a:t>
            </a:r>
            <a:endParaRPr/>
          </a:p>
          <a:p>
            <a:pPr indent="0" lvl="0" marL="0" rtl="0" algn="l">
              <a:spcBef>
                <a:spcPts val="1200"/>
              </a:spcBef>
              <a:spcAft>
                <a:spcPts val="0"/>
              </a:spcAft>
              <a:buNone/>
            </a:pPr>
            <a:r>
              <a:rPr lang="en"/>
              <a:t>That caste was increasingly an aspect of culture rather than of social stratification per se was broadly true of the isolated and insulated circumstances of estate living.</a:t>
            </a:r>
            <a:endParaRPr/>
          </a:p>
          <a:p>
            <a:pPr indent="0" lvl="0" marL="0" rtl="0" algn="l">
              <a:spcBef>
                <a:spcPts val="1200"/>
              </a:spcBef>
              <a:spcAft>
                <a:spcPts val="0"/>
              </a:spcAft>
              <a:buNone/>
            </a:pPr>
            <a:r>
              <a:rPr lang="en"/>
              <a:t>Adi-Dravidas Sanksritized - MN Srinivas - </a:t>
            </a:r>
            <a:r>
              <a:rPr lang="en"/>
              <a:t>Sanskritization process - entered Tamilian ritual life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0" y="0"/>
            <a:ext cx="88323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Caste System</a:t>
            </a:r>
            <a:endParaRPr/>
          </a:p>
        </p:txBody>
      </p:sp>
      <p:sp>
        <p:nvSpPr>
          <p:cNvPr id="197" name="Google Shape;197;p36"/>
          <p:cNvSpPr txBox="1"/>
          <p:nvPr>
            <p:ph idx="1" type="body"/>
          </p:nvPr>
        </p:nvSpPr>
        <p:spPr>
          <a:xfrm>
            <a:off x="0" y="776550"/>
            <a:ext cx="9144000" cy="436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Thandayudapani temple in Batang Berjuntai epitomizes that process</a:t>
            </a:r>
            <a:endParaRPr/>
          </a:p>
          <a:p>
            <a:pPr indent="0" lvl="0" marL="0" rtl="0" algn="l">
              <a:spcBef>
                <a:spcPts val="1200"/>
              </a:spcBef>
              <a:spcAft>
                <a:spcPts val="0"/>
              </a:spcAft>
              <a:buNone/>
            </a:pPr>
            <a:r>
              <a:rPr lang="en"/>
              <a:t>Non- brahmins focused on entrepreneurship, Adi-Dravidias - cultural entrepreneurship</a:t>
            </a:r>
            <a:endParaRPr/>
          </a:p>
          <a:p>
            <a:pPr indent="0" lvl="0" marL="0" rtl="0" algn="l">
              <a:spcBef>
                <a:spcPts val="1200"/>
              </a:spcBef>
              <a:spcAft>
                <a:spcPts val="0"/>
              </a:spcAft>
              <a:buNone/>
            </a:pPr>
            <a:r>
              <a:rPr lang="en"/>
              <a:t>become managers of the ritualistic and social (e.g. marriage functions of the new temple, on the other hand, teachers of their castes- educated ones like Rajagopal - have undertaken in a manipulative and entrepreneurial way to motivate the youth (especially children) of their own caste but with focus on individual mobility, popularity and leadership</a:t>
            </a:r>
            <a:endParaRPr/>
          </a:p>
          <a:p>
            <a:pPr indent="0" lvl="0" marL="0" rtl="0" algn="l">
              <a:spcBef>
                <a:spcPts val="1200"/>
              </a:spcBef>
              <a:spcAft>
                <a:spcPts val="1200"/>
              </a:spcAft>
              <a:buNone/>
            </a:pPr>
            <a:r>
              <a:rPr lang="en"/>
              <a:t>This ideology is called Dravidian Tamil Ideology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36600" y="0"/>
            <a:ext cx="9107400" cy="84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Caste system</a:t>
            </a:r>
            <a:endParaRPr/>
          </a:p>
        </p:txBody>
      </p:sp>
      <p:sp>
        <p:nvSpPr>
          <p:cNvPr id="203" name="Google Shape;203;p37"/>
          <p:cNvSpPr txBox="1"/>
          <p:nvPr>
            <p:ph idx="1" type="body"/>
          </p:nvPr>
        </p:nvSpPr>
        <p:spPr>
          <a:xfrm>
            <a:off x="36550" y="648650"/>
            <a:ext cx="9107400" cy="449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Muniandy, temple chairman, </a:t>
            </a:r>
            <a:r>
              <a:rPr lang="en"/>
              <a:t> discusses the Vanniars as Telugu refugees (rather than claimed rulers) in Tamil Nadu. The titles Reddi, Naicker, Naidu etc from the </a:t>
            </a:r>
            <a:r>
              <a:rPr lang="en"/>
              <a:t>Telugu</a:t>
            </a:r>
            <a:r>
              <a:rPr lang="en"/>
              <a:t> country. The real Tamilians are Adi Dravidians</a:t>
            </a:r>
            <a:endParaRPr/>
          </a:p>
          <a:p>
            <a:pPr indent="0" lvl="0" marL="0" rtl="0" algn="l">
              <a:spcBef>
                <a:spcPts val="1200"/>
              </a:spcBef>
              <a:spcAft>
                <a:spcPts val="0"/>
              </a:spcAft>
              <a:buNone/>
            </a:pPr>
            <a:r>
              <a:rPr lang="en"/>
              <a:t>Inter caste marriages happened but were looked down upon</a:t>
            </a:r>
            <a:endParaRPr/>
          </a:p>
          <a:p>
            <a:pPr indent="0" lvl="0" marL="0" rtl="0" algn="l">
              <a:spcBef>
                <a:spcPts val="1200"/>
              </a:spcBef>
              <a:spcAft>
                <a:spcPts val="0"/>
              </a:spcAft>
              <a:buNone/>
            </a:pPr>
            <a:r>
              <a:rPr lang="en"/>
              <a:t>Sondakarar - those who intermarry among castes</a:t>
            </a:r>
            <a:endParaRPr/>
          </a:p>
          <a:p>
            <a:pPr indent="0" lvl="0" marL="0" rtl="0" algn="l">
              <a:spcBef>
                <a:spcPts val="1200"/>
              </a:spcBef>
              <a:spcAft>
                <a:spcPts val="0"/>
              </a:spcAft>
              <a:buNone/>
            </a:pPr>
            <a:r>
              <a:rPr lang="en"/>
              <a:t>Endogamy and Kinship is strong</a:t>
            </a:r>
            <a:endParaRPr/>
          </a:p>
          <a:p>
            <a:pPr indent="0" lvl="0" marL="0" rtl="0" algn="l">
              <a:spcBef>
                <a:spcPts val="1200"/>
              </a:spcBef>
              <a:spcAft>
                <a:spcPts val="0"/>
              </a:spcAft>
              <a:buNone/>
            </a:pPr>
            <a:r>
              <a:rPr lang="en"/>
              <a:t>Ganesan - catering business - only for Non Brahmins</a:t>
            </a:r>
            <a:endParaRPr/>
          </a:p>
          <a:p>
            <a:pPr indent="0" lvl="0" marL="0" rtl="0" algn="l">
              <a:spcBef>
                <a:spcPts val="1200"/>
              </a:spcBef>
              <a:spcAft>
                <a:spcPts val="0"/>
              </a:spcAft>
              <a:buNone/>
            </a:pPr>
            <a:r>
              <a:rPr lang="en"/>
              <a:t>Roti-Beti ka Rishta MN Srinivas - Homework</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0" y="0"/>
            <a:ext cx="9144000" cy="65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 of the paper</a:t>
            </a:r>
            <a:endParaRPr/>
          </a:p>
        </p:txBody>
      </p:sp>
      <p:sp>
        <p:nvSpPr>
          <p:cNvPr id="72" name="Google Shape;72;p15"/>
          <p:cNvSpPr txBox="1"/>
          <p:nvPr>
            <p:ph idx="1" type="body"/>
          </p:nvPr>
        </p:nvSpPr>
        <p:spPr>
          <a:xfrm>
            <a:off x="0" y="653100"/>
            <a:ext cx="5182200" cy="449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1.1 </a:t>
            </a:r>
            <a:r>
              <a:rPr lang="en"/>
              <a:t>study the linkages between colonialism and modes of production and its influence upon the economy and society in general, especially in determining the nature of capitalism</a:t>
            </a:r>
            <a:endParaRPr/>
          </a:p>
          <a:p>
            <a:pPr indent="0" lvl="0" marL="0" rtl="0" algn="l">
              <a:spcBef>
                <a:spcPts val="1200"/>
              </a:spcBef>
              <a:spcAft>
                <a:spcPts val="1200"/>
              </a:spcAft>
              <a:buNone/>
            </a:pPr>
            <a:r>
              <a:rPr lang="en"/>
              <a:t>The hypothesis is whether the colonial mode of production can be treated as a distinct and discrete social formation or a mere transitional process in the emergence of a capitalist mode of production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0" y="0"/>
            <a:ext cx="9144000" cy="7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Who were Kanganis?</a:t>
            </a:r>
            <a:endParaRPr/>
          </a:p>
        </p:txBody>
      </p:sp>
      <p:sp>
        <p:nvSpPr>
          <p:cNvPr id="78" name="Google Shape;78;p16"/>
          <p:cNvSpPr txBox="1"/>
          <p:nvPr>
            <p:ph idx="1" type="body"/>
          </p:nvPr>
        </p:nvSpPr>
        <p:spPr>
          <a:xfrm>
            <a:off x="0" y="771000"/>
            <a:ext cx="9144000" cy="437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1.1 The Kangani system that prevailed in the plantations of South India prior to independence. The Kanganies were the principal agents of recruitment of labour for plantations in South India, the other agents of recruitment of labour being the estate gangs.</a:t>
            </a:r>
            <a:endParaRPr/>
          </a:p>
          <a:p>
            <a:pPr indent="0" lvl="0" marL="0" rtl="0" algn="l">
              <a:spcBef>
                <a:spcPts val="1200"/>
              </a:spcBef>
              <a:spcAft>
                <a:spcPts val="0"/>
              </a:spcAft>
              <a:buNone/>
            </a:pPr>
            <a:r>
              <a:rPr lang="en"/>
              <a:t>the areas most suited for tea cultivation were covered with thick unhealthy forests which had to be cleared</a:t>
            </a:r>
            <a:endParaRPr/>
          </a:p>
          <a:p>
            <a:pPr indent="0" lvl="0" marL="0" rtl="0" algn="l">
              <a:spcBef>
                <a:spcPts val="1200"/>
              </a:spcBef>
              <a:spcAft>
                <a:spcPts val="0"/>
              </a:spcAft>
              <a:buNone/>
            </a:pPr>
            <a:r>
              <a:rPr lang="en"/>
              <a:t>Secondly, most suitable places for the establishment of plantations were in areas where labour supply was sparse.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0" y="0"/>
            <a:ext cx="91440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the Kangani System?</a:t>
            </a:r>
            <a:endParaRPr/>
          </a:p>
        </p:txBody>
      </p:sp>
      <p:sp>
        <p:nvSpPr>
          <p:cNvPr id="84" name="Google Shape;84;p17"/>
          <p:cNvSpPr txBox="1"/>
          <p:nvPr>
            <p:ph idx="1" type="body"/>
          </p:nvPr>
        </p:nvSpPr>
        <p:spPr>
          <a:xfrm>
            <a:off x="0" y="792600"/>
            <a:ext cx="9144000" cy="43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high wage rate who have brought more workers but planters were unwilling to pay</a:t>
            </a:r>
            <a:endParaRPr/>
          </a:p>
          <a:p>
            <a:pPr indent="0" lvl="0" marL="0" rtl="0" algn="l">
              <a:spcBef>
                <a:spcPts val="1200"/>
              </a:spcBef>
              <a:spcAft>
                <a:spcPts val="0"/>
              </a:spcAft>
              <a:buNone/>
            </a:pPr>
            <a:r>
              <a:rPr lang="en"/>
              <a:t>Hence the Kangani system; There were also rubber plantations</a:t>
            </a:r>
            <a:endParaRPr/>
          </a:p>
          <a:p>
            <a:pPr indent="0" lvl="0" marL="0" rtl="0" algn="l">
              <a:spcBef>
                <a:spcPts val="1200"/>
              </a:spcBef>
              <a:spcAft>
                <a:spcPts val="0"/>
              </a:spcAft>
              <a:buNone/>
            </a:pPr>
            <a:r>
              <a:rPr lang="en"/>
              <a:t>Sheer numbers reduced the wages of plantation labour to a minimum, and the social ties and obligations established by Kangani recruitment helped keep the coolies working obediently on the one plantation for long periods</a:t>
            </a:r>
            <a:endParaRPr/>
          </a:p>
          <a:p>
            <a:pPr indent="0" lvl="0" marL="0" rtl="0" algn="l">
              <a:spcBef>
                <a:spcPts val="1200"/>
              </a:spcBef>
              <a:spcAft>
                <a:spcPts val="1200"/>
              </a:spcAft>
              <a:buNone/>
            </a:pPr>
            <a:r>
              <a:rPr lang="en"/>
              <a:t>Frequent failure of the monsoon resulted in drought and famine; the system of taxation the British Raj imposed exacerbated poverty and indebtedness. The people most affected were Untouchables and of the lowest castes. Recruitment for employment in Malaya was often an alternative to starvation, both for themselves and the families they left behind.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0" y="0"/>
            <a:ext cx="9144000" cy="80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the Kangani System?</a:t>
            </a:r>
            <a:endParaRPr/>
          </a:p>
        </p:txBody>
      </p:sp>
      <p:sp>
        <p:nvSpPr>
          <p:cNvPr id="90" name="Google Shape;90;p18"/>
          <p:cNvSpPr txBox="1"/>
          <p:nvPr>
            <p:ph idx="1" type="body"/>
          </p:nvPr>
        </p:nvSpPr>
        <p:spPr>
          <a:xfrm>
            <a:off x="0" y="803100"/>
            <a:ext cx="9144000" cy="434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1.3 A special feature of the plantations was that it required a large resident labour force consisting of men, women and children.</a:t>
            </a:r>
            <a:endParaRPr/>
          </a:p>
          <a:p>
            <a:pPr indent="0" lvl="0" marL="0" rtl="0" algn="l">
              <a:spcBef>
                <a:spcPts val="1200"/>
              </a:spcBef>
              <a:spcAft>
                <a:spcPts val="0"/>
              </a:spcAft>
              <a:buNone/>
            </a:pPr>
            <a:r>
              <a:rPr lang="en"/>
              <a:t>The initial attempts to hire the locals, particularly tribais, by the pioneer planters ended in a dismal failure</a:t>
            </a:r>
            <a:endParaRPr/>
          </a:p>
          <a:p>
            <a:pPr indent="0" lvl="0" marL="0" rtl="0" algn="l">
              <a:spcBef>
                <a:spcPts val="1200"/>
              </a:spcBef>
              <a:spcAft>
                <a:spcPts val="0"/>
              </a:spcAft>
              <a:buNone/>
            </a:pPr>
            <a:r>
              <a:rPr lang="en"/>
              <a:t>Some of the recruits died in transit and in the estates, other fled away</a:t>
            </a:r>
            <a:endParaRPr/>
          </a:p>
          <a:p>
            <a:pPr indent="0" lvl="0" marL="0" rtl="0" algn="l">
              <a:spcBef>
                <a:spcPts val="1200"/>
              </a:spcBef>
              <a:spcAft>
                <a:spcPts val="0"/>
              </a:spcAft>
              <a:buNone/>
            </a:pPr>
            <a:r>
              <a:rPr lang="en"/>
              <a:t>These conditions might have compelled the Englishmen to think in terms of something like the Zamindari System which was successful</a:t>
            </a:r>
            <a:endParaRPr/>
          </a:p>
          <a:p>
            <a:pPr indent="0" lvl="0" marL="0" rtl="0" algn="l">
              <a:spcBef>
                <a:spcPts val="1200"/>
              </a:spcBef>
              <a:spcAft>
                <a:spcPts val="1200"/>
              </a:spcAft>
              <a:buNone/>
            </a:pPr>
            <a:r>
              <a:rPr lang="en"/>
              <a:t>https://core.ac.uk/download/pdf/36988015.pdf</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0" y="0"/>
            <a:ext cx="9144000" cy="58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the Kangani System?</a:t>
            </a:r>
            <a:endParaRPr/>
          </a:p>
          <a:p>
            <a:pPr indent="0" lvl="0" marL="0" rtl="0" algn="l">
              <a:spcBef>
                <a:spcPts val="0"/>
              </a:spcBef>
              <a:spcAft>
                <a:spcPts val="0"/>
              </a:spcAft>
              <a:buNone/>
            </a:pPr>
            <a:r>
              <a:t/>
            </a:r>
            <a:endParaRPr/>
          </a:p>
        </p:txBody>
      </p:sp>
      <p:sp>
        <p:nvSpPr>
          <p:cNvPr id="96" name="Google Shape;96;p19"/>
          <p:cNvSpPr txBox="1"/>
          <p:nvPr>
            <p:ph idx="1" type="body"/>
          </p:nvPr>
        </p:nvSpPr>
        <p:spPr>
          <a:xfrm>
            <a:off x="0" y="588900"/>
            <a:ext cx="9144000" cy="45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1.3 The result was the Free Contractors System</a:t>
            </a:r>
            <a:endParaRPr/>
          </a:p>
          <a:p>
            <a:pPr indent="0" lvl="0" marL="0" rtl="0" algn="l">
              <a:spcBef>
                <a:spcPts val="1200"/>
              </a:spcBef>
              <a:spcAft>
                <a:spcPts val="0"/>
              </a:spcAft>
              <a:buNone/>
            </a:pPr>
            <a:r>
              <a:rPr lang="en"/>
              <a:t>In the Assam tea plantations these contractors were known as Sardars/Sirdars</a:t>
            </a:r>
            <a:endParaRPr/>
          </a:p>
          <a:p>
            <a:pPr indent="0" lvl="0" marL="0" rtl="0" algn="l">
              <a:spcBef>
                <a:spcPts val="1200"/>
              </a:spcBef>
              <a:spcAft>
                <a:spcPts val="0"/>
              </a:spcAft>
              <a:buNone/>
            </a:pPr>
            <a:r>
              <a:rPr lang="en"/>
              <a:t>A variant of the Sardari System obtained in South Indian Plantations was the Kangany System</a:t>
            </a:r>
            <a:endParaRPr/>
          </a:p>
          <a:p>
            <a:pPr indent="0" lvl="0" marL="0" rtl="0" algn="l">
              <a:spcBef>
                <a:spcPts val="1200"/>
              </a:spcBef>
              <a:spcAft>
                <a:spcPts val="0"/>
              </a:spcAft>
              <a:buNone/>
            </a:pPr>
            <a:r>
              <a:rPr lang="en"/>
              <a:t>The Kanganies like their counterparts in the </a:t>
            </a:r>
            <a:r>
              <a:rPr lang="en"/>
              <a:t>food crops</a:t>
            </a:r>
            <a:r>
              <a:rPr lang="en"/>
              <a:t> production, the Zamindars, formed the chief instruments of British Colonialism</a:t>
            </a:r>
            <a:endParaRPr/>
          </a:p>
          <a:p>
            <a:pPr indent="0" lvl="0" marL="0" rtl="0" algn="l">
              <a:spcBef>
                <a:spcPts val="1200"/>
              </a:spcBef>
              <a:spcAft>
                <a:spcPts val="0"/>
              </a:spcAft>
              <a:buNone/>
            </a:pPr>
            <a:r>
              <a:rPr lang="en"/>
              <a:t>The ingenuity of the colonists found its full play in the evolution of the Kangany System on the patterns of the Zamindari</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0" y="0"/>
            <a:ext cx="9144000" cy="63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the Kangani System?</a:t>
            </a:r>
            <a:endParaRPr/>
          </a:p>
        </p:txBody>
      </p:sp>
      <p:sp>
        <p:nvSpPr>
          <p:cNvPr id="102" name="Google Shape;102;p20"/>
          <p:cNvSpPr txBox="1"/>
          <p:nvPr>
            <p:ph idx="1" type="body"/>
          </p:nvPr>
        </p:nvSpPr>
        <p:spPr>
          <a:xfrm>
            <a:off x="0" y="703475"/>
            <a:ext cx="9144000" cy="444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Zamindari System? Video</a:t>
            </a:r>
            <a:endParaRPr/>
          </a:p>
          <a:p>
            <a:pPr indent="0" lvl="0" marL="0" rtl="0" algn="l">
              <a:spcBef>
                <a:spcPts val="1200"/>
              </a:spcBef>
              <a:spcAft>
                <a:spcPts val="0"/>
              </a:spcAft>
              <a:buNone/>
            </a:pPr>
            <a:r>
              <a:rPr lang="en" sz="1100" u="sng">
                <a:solidFill>
                  <a:schemeClr val="hlink"/>
                </a:solidFill>
                <a:latin typeface="Arial"/>
                <a:ea typeface="Arial"/>
                <a:cs typeface="Arial"/>
                <a:sym typeface="Arial"/>
                <a:hlinkClick r:id="rId3"/>
              </a:rPr>
              <a:t>https://www.youtube.com/watch?v=gaPRbNiLufQ&amp;t=157s</a:t>
            </a:r>
            <a:endParaRPr/>
          </a:p>
          <a:p>
            <a:pPr indent="0" lvl="0" marL="0" rtl="0" algn="l">
              <a:spcBef>
                <a:spcPts val="1200"/>
              </a:spcBef>
              <a:spcAft>
                <a:spcPts val="1200"/>
              </a:spcAft>
              <a:buNone/>
            </a:pPr>
            <a:r>
              <a:rPr lang="en"/>
              <a:t>1.3 Kanganies were drawn from the ranks of the estate labourers themselves, unlike the Zamindars.But later the position became heritable and thus Kanganies belonged to the same or related families. In an estate at </a:t>
            </a:r>
            <a:r>
              <a:rPr lang="en"/>
              <a:t>Ponmudi</a:t>
            </a:r>
            <a:r>
              <a:rPr lang="en"/>
              <a:t> in Trivandrum (Kerala) the members of a family from Tirunelveli (TN) were the Kanganies for generations till it was abolished in 1956</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0" y="155300"/>
            <a:ext cx="9099300" cy="68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Remuneration</a:t>
            </a:r>
            <a:endParaRPr/>
          </a:p>
        </p:txBody>
      </p:sp>
      <p:sp>
        <p:nvSpPr>
          <p:cNvPr id="108" name="Google Shape;108;p21"/>
          <p:cNvSpPr txBox="1"/>
          <p:nvPr>
            <p:ph idx="1" type="body"/>
          </p:nvPr>
        </p:nvSpPr>
        <p:spPr>
          <a:xfrm>
            <a:off x="0" y="840500"/>
            <a:ext cx="9099300" cy="430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1.4 T</a:t>
            </a:r>
            <a:r>
              <a:rPr lang="en"/>
              <a:t>he Kangany usually received remuneration at the rate of 10-15% on the checkroll earnings of the labourers supplied</a:t>
            </a:r>
            <a:endParaRPr/>
          </a:p>
          <a:p>
            <a:pPr indent="0" lvl="0" marL="0" rtl="0" algn="l">
              <a:spcBef>
                <a:spcPts val="1200"/>
              </a:spcBef>
              <a:spcAft>
                <a:spcPts val="0"/>
              </a:spcAft>
              <a:buNone/>
            </a:pPr>
            <a:r>
              <a:rPr lang="en"/>
              <a:t>The higher commission was given for increased attendance of the workers, or if the Kangany had received no advances to be given to workers or if he had brought at least 80% of the workers he had agreed to.</a:t>
            </a:r>
            <a:endParaRPr/>
          </a:p>
          <a:p>
            <a:pPr indent="0" lvl="0" marL="0" rtl="0" algn="l">
              <a:spcBef>
                <a:spcPts val="1200"/>
              </a:spcBef>
              <a:spcAft>
                <a:spcPts val="0"/>
              </a:spcAft>
              <a:buNone/>
            </a:pPr>
            <a:r>
              <a:rPr lang="en"/>
              <a:t>Besides, the Kanganies received remuneration proportionate to the amount of work done by their labourers</a:t>
            </a:r>
            <a:endParaRPr/>
          </a:p>
          <a:p>
            <a:pPr indent="0" lvl="0" marL="0" rtl="0" algn="l">
              <a:spcBef>
                <a:spcPts val="1200"/>
              </a:spcBef>
              <a:spcAft>
                <a:spcPts val="1200"/>
              </a:spcAft>
              <a:buNone/>
            </a:pPr>
            <a:r>
              <a:rPr lang="en"/>
              <a:t>The Kanganies </a:t>
            </a:r>
            <a:r>
              <a:rPr lang="en"/>
              <a:t>were</a:t>
            </a:r>
            <a:r>
              <a:rPr lang="en"/>
              <a:t> given the freedom to dictate the terms of settlement with the labourers recruited by them and under one pretext of other the Kanganies withheld the payments to the labourers.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