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4f8af844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4f8af844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4f8af844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64f8af844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4f8af844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4f8af844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bd8742b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bd8742b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4f8af8447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4f8af8447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4f8af8447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64f8af8447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4f8af8447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4f8af8447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4f8af8447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64f8af8447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4f8af844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4f8af844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cb79336b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cb79336b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ab8f3210b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ab8f3210b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4f8af844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4f8af844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4fd6792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4fd6792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4f8af844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4f8af844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4f8af844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4f8af844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4f8af844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4f8af844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rgbClr val="666666"/>
              </a:buClr>
              <a:buSzPts val="1800"/>
              <a:buChar char="●"/>
              <a:defRPr>
                <a:solidFill>
                  <a:srgbClr val="666666"/>
                </a:solidFill>
              </a:defRPr>
            </a:lvl1pPr>
            <a:lvl2pPr indent="-317500" lvl="1" marL="914400">
              <a:spcBef>
                <a:spcPts val="0"/>
              </a:spcBef>
              <a:spcAft>
                <a:spcPts val="0"/>
              </a:spcAft>
              <a:buClr>
                <a:srgbClr val="666666"/>
              </a:buClr>
              <a:buSzPts val="1400"/>
              <a:buChar char="○"/>
              <a:defRPr>
                <a:solidFill>
                  <a:srgbClr val="666666"/>
                </a:solidFill>
              </a:defRPr>
            </a:lvl2pPr>
            <a:lvl3pPr indent="-317500" lvl="2" marL="1371600">
              <a:spcBef>
                <a:spcPts val="0"/>
              </a:spcBef>
              <a:spcAft>
                <a:spcPts val="0"/>
              </a:spcAft>
              <a:buClr>
                <a:srgbClr val="666666"/>
              </a:buClr>
              <a:buSzPts val="1400"/>
              <a:buChar char="■"/>
              <a:defRPr>
                <a:solidFill>
                  <a:srgbClr val="666666"/>
                </a:solidFill>
              </a:defRPr>
            </a:lvl3pPr>
            <a:lvl4pPr indent="-317500" lvl="3" marL="1828800">
              <a:spcBef>
                <a:spcPts val="0"/>
              </a:spcBef>
              <a:spcAft>
                <a:spcPts val="0"/>
              </a:spcAft>
              <a:buClr>
                <a:srgbClr val="666666"/>
              </a:buClr>
              <a:buSzPts val="1400"/>
              <a:buChar char="●"/>
              <a:defRPr>
                <a:solidFill>
                  <a:srgbClr val="666666"/>
                </a:solidFill>
              </a:defRPr>
            </a:lvl4pPr>
            <a:lvl5pPr indent="-317500" lvl="4" marL="2286000">
              <a:spcBef>
                <a:spcPts val="0"/>
              </a:spcBef>
              <a:spcAft>
                <a:spcPts val="0"/>
              </a:spcAft>
              <a:buClr>
                <a:srgbClr val="666666"/>
              </a:buClr>
              <a:buSzPts val="1400"/>
              <a:buChar char="○"/>
              <a:defRPr>
                <a:solidFill>
                  <a:srgbClr val="666666"/>
                </a:solidFill>
              </a:defRPr>
            </a:lvl5pPr>
            <a:lvl6pPr indent="-317500" lvl="5" marL="2743200">
              <a:spcBef>
                <a:spcPts val="0"/>
              </a:spcBef>
              <a:spcAft>
                <a:spcPts val="0"/>
              </a:spcAft>
              <a:buClr>
                <a:srgbClr val="666666"/>
              </a:buClr>
              <a:buSzPts val="1400"/>
              <a:buChar char="■"/>
              <a:defRPr>
                <a:solidFill>
                  <a:srgbClr val="666666"/>
                </a:solidFill>
              </a:defRPr>
            </a:lvl6pPr>
            <a:lvl7pPr indent="-317500" lvl="6" marL="3200400">
              <a:spcBef>
                <a:spcPts val="0"/>
              </a:spcBef>
              <a:spcAft>
                <a:spcPts val="0"/>
              </a:spcAft>
              <a:buClr>
                <a:srgbClr val="666666"/>
              </a:buClr>
              <a:buSzPts val="1400"/>
              <a:buChar char="●"/>
              <a:defRPr>
                <a:solidFill>
                  <a:srgbClr val="666666"/>
                </a:solidFill>
              </a:defRPr>
            </a:lvl7pPr>
            <a:lvl8pPr indent="-317500" lvl="7" marL="3657600">
              <a:spcBef>
                <a:spcPts val="0"/>
              </a:spcBef>
              <a:spcAft>
                <a:spcPts val="0"/>
              </a:spcAft>
              <a:buClr>
                <a:srgbClr val="666666"/>
              </a:buClr>
              <a:buSzPts val="1400"/>
              <a:buChar char="○"/>
              <a:defRPr>
                <a:solidFill>
                  <a:srgbClr val="666666"/>
                </a:solidFill>
              </a:defRPr>
            </a:lvl8pPr>
            <a:lvl9pPr indent="-317500" lvl="8" marL="4114800">
              <a:spcBef>
                <a:spcPts val="0"/>
              </a:spcBef>
              <a:spcAft>
                <a:spcPts val="0"/>
              </a:spcAft>
              <a:buClr>
                <a:srgbClr val="666666"/>
              </a:buClr>
              <a:buSzPts val="1400"/>
              <a:buChar char="■"/>
              <a:defRPr>
                <a:solidFill>
                  <a:srgbClr val="666666"/>
                </a:solidFill>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rgbClr val="666666"/>
              </a:buClr>
              <a:buSzPts val="1800"/>
              <a:buFont typeface="Roboto"/>
              <a:buChar char="●"/>
              <a:defRPr sz="1800">
                <a:solidFill>
                  <a:srgbClr val="666666"/>
                </a:solidFill>
                <a:latin typeface="Roboto"/>
                <a:ea typeface="Roboto"/>
                <a:cs typeface="Roboto"/>
                <a:sym typeface="Roboto"/>
              </a:defRPr>
            </a:lvl1pPr>
            <a:lvl2pPr indent="-317500" lvl="1" marL="9144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2pPr>
            <a:lvl3pPr indent="-317500" lvl="2" marL="13716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3pPr>
            <a:lvl4pPr indent="-317500" lvl="3" marL="18288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4pPr>
            <a:lvl5pPr indent="-317500" lvl="4" marL="22860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5pPr>
            <a:lvl6pPr indent="-317500" lvl="5" marL="27432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6pPr>
            <a:lvl7pPr indent="-317500" lvl="6" marL="32004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7pPr>
            <a:lvl8pPr indent="-317500" lvl="7" marL="36576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8pPr>
            <a:lvl9pPr indent="-317500" lvl="8" marL="41148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citeseerx.ist.psu.edu/document?repid=rep1&amp;type=pdf&amp;doi=d2cfa00defdbd0a56efea77928b379ff49da9e85" TargetMode="External"/><Relationship Id="rId4" Type="http://schemas.openxmlformats.org/officeDocument/2006/relationships/hyperlink" Target="https://www.youtube.com/watch?v=q_QYTd14nN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9325" y="1454975"/>
            <a:ext cx="9183300" cy="1158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Indian Diaspora and Transnationalism: An Introduction</a:t>
            </a:r>
            <a:endParaRPr/>
          </a:p>
        </p:txBody>
      </p:sp>
      <p:sp>
        <p:nvSpPr>
          <p:cNvPr id="86" name="Google Shape;86;p13"/>
          <p:cNvSpPr txBox="1"/>
          <p:nvPr>
            <p:ph idx="1" type="subTitle"/>
          </p:nvPr>
        </p:nvSpPr>
        <p:spPr>
          <a:xfrm>
            <a:off x="0" y="2715925"/>
            <a:ext cx="8820300" cy="95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Instructor: Dr Ratna Bharati B</a:t>
            </a:r>
            <a:endParaRPr/>
          </a:p>
          <a:p>
            <a:pPr indent="0" lvl="0" marL="0" rtl="0" algn="l">
              <a:spcBef>
                <a:spcPts val="0"/>
              </a:spcBef>
              <a:spcAft>
                <a:spcPts val="0"/>
              </a:spcAft>
              <a:buNone/>
            </a:pPr>
            <a:r>
              <a:rPr lang="en"/>
              <a:t>HM 494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0" y="410000"/>
            <a:ext cx="88323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Where else is it being used?</a:t>
            </a:r>
            <a:endParaRPr/>
          </a:p>
        </p:txBody>
      </p:sp>
      <p:sp>
        <p:nvSpPr>
          <p:cNvPr id="139" name="Google Shape;139;p22"/>
          <p:cNvSpPr txBox="1"/>
          <p:nvPr>
            <p:ph idx="1" type="body"/>
          </p:nvPr>
        </p:nvSpPr>
        <p:spPr>
          <a:xfrm>
            <a:off x="0" y="1229875"/>
            <a:ext cx="88323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n"/>
              <a:t>Being used on all </a:t>
            </a:r>
            <a:r>
              <a:rPr lang="en"/>
              <a:t>communities/ people away from homeland for different reasons: </a:t>
            </a:r>
            <a:endParaRPr/>
          </a:p>
          <a:p>
            <a:pPr indent="-342900" lvl="0" marL="457200" rtl="0" algn="l">
              <a:spcBef>
                <a:spcPts val="0"/>
              </a:spcBef>
              <a:spcAft>
                <a:spcPts val="0"/>
              </a:spcAft>
              <a:buSzPts val="1800"/>
              <a:buAutoNum type="arabicParenR"/>
            </a:pPr>
            <a:r>
              <a:rPr lang="en"/>
              <a:t>‘diaspora’ diaspora also involves a dispersion in disciplinary and social space. Within the academy, the term is now used throughout the humanities and social sciences. </a:t>
            </a:r>
            <a:endParaRPr/>
          </a:p>
          <a:p>
            <a:pPr indent="-342900" lvl="0" marL="457200" rtl="0" algn="l">
              <a:spcBef>
                <a:spcPts val="0"/>
              </a:spcBef>
              <a:spcAft>
                <a:spcPts val="0"/>
              </a:spcAft>
              <a:buSzPts val="1800"/>
              <a:buAutoNum type="arabicParenR"/>
            </a:pPr>
            <a:r>
              <a:rPr lang="en"/>
              <a:t>in the media, on the web, in the self-representations of a wide range of groups and initiatives.</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0" y="410000"/>
            <a:ext cx="88323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Diaspora: From Noun to Verb, Idiom and a Stance</a:t>
            </a:r>
            <a:endParaRPr/>
          </a:p>
        </p:txBody>
      </p:sp>
      <p:sp>
        <p:nvSpPr>
          <p:cNvPr id="145" name="Google Shape;145;p23"/>
          <p:cNvSpPr txBox="1"/>
          <p:nvPr>
            <p:ph idx="1" type="body"/>
          </p:nvPr>
        </p:nvSpPr>
        <p:spPr>
          <a:xfrm>
            <a:off x="0" y="1229875"/>
            <a:ext cx="8832300" cy="3339000"/>
          </a:xfrm>
          <a:prstGeom prst="rect">
            <a:avLst/>
          </a:prstGeom>
        </p:spPr>
        <p:txBody>
          <a:bodyPr anchorCtr="0" anchor="t" bIns="91425" lIns="91425" spcFirstLastPara="1" rIns="91425" wrap="square" tIns="91425">
            <a:normAutofit lnSpcReduction="20000"/>
          </a:bodyPr>
          <a:lstStyle/>
          <a:p>
            <a:pPr indent="0" lvl="0" marL="0" rtl="0" algn="just">
              <a:spcBef>
                <a:spcPts val="1200"/>
              </a:spcBef>
              <a:spcAft>
                <a:spcPts val="0"/>
              </a:spcAft>
              <a:buNone/>
            </a:pPr>
            <a:r>
              <a:rPr lang="en"/>
              <a:t>In addition to the concrete noun, ‘diaspora’, designating a collectivity, there are abstract nouns designating a condition (diaspori- city or diasporism), a process (diasporization, de-diasporization and re-diasporization), even a field of inquiry (diasporology or diaspor- istics). There is the adjective ‘diasporist’, designating a stance or position in a field of debate or struggle. And there are the adjectives ‘diasporic’ and ‘diasporan’, which designate an attribute or modality / as in diasporic citizenship, diasporic consciousness, diasporic identity, diasporic imagination, diasporic nationalism, diasporic networks, diasporic culture, diasporic religion, or even the diasporic self (to enumerate only some of the most common conceptual pairings found in recent academic articles).</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0" y="0"/>
            <a:ext cx="8832300" cy="61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Criterias</a:t>
            </a:r>
            <a:r>
              <a:rPr lang="en"/>
              <a:t> to be fulfilled to be called a diaspora</a:t>
            </a:r>
            <a:endParaRPr/>
          </a:p>
        </p:txBody>
      </p:sp>
      <p:sp>
        <p:nvSpPr>
          <p:cNvPr id="151" name="Google Shape;151;p24"/>
          <p:cNvSpPr txBox="1"/>
          <p:nvPr>
            <p:ph idx="1" type="body"/>
          </p:nvPr>
        </p:nvSpPr>
        <p:spPr>
          <a:xfrm>
            <a:off x="0" y="703475"/>
            <a:ext cx="9144000" cy="4184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1775"/>
              <a:t>Dispersion:</a:t>
            </a:r>
            <a:r>
              <a:rPr lang="en" sz="1775"/>
              <a:t> It can be interpreted strictly as forced or otherwise traumatic dispersion;</a:t>
            </a:r>
            <a:endParaRPr sz="1775"/>
          </a:p>
          <a:p>
            <a:pPr indent="0" lvl="0" marL="0" rtl="0" algn="l">
              <a:spcBef>
                <a:spcPts val="1200"/>
              </a:spcBef>
              <a:spcAft>
                <a:spcPts val="0"/>
              </a:spcAft>
              <a:buNone/>
            </a:pPr>
            <a:r>
              <a:rPr b="1" lang="en" sz="1775"/>
              <a:t>Homeland Orientation: </a:t>
            </a:r>
            <a:r>
              <a:rPr lang="en" sz="1775"/>
              <a:t>orientation to a real or imagined ‘homeland’ as an authoritative source of value, identity and loyalty.</a:t>
            </a:r>
            <a:endParaRPr sz="1775"/>
          </a:p>
          <a:p>
            <a:pPr indent="0" lvl="0" marL="0" rtl="0" algn="l">
              <a:spcBef>
                <a:spcPts val="1200"/>
              </a:spcBef>
              <a:spcAft>
                <a:spcPts val="0"/>
              </a:spcAft>
              <a:buNone/>
            </a:pPr>
            <a:r>
              <a:rPr lang="en" sz="1775"/>
              <a:t>Several more recent discussions de-emphasize homeland orientation (Clifford 1994; Anthias 1998; Falzon 2003).</a:t>
            </a:r>
            <a:endParaRPr sz="1775"/>
          </a:p>
          <a:p>
            <a:pPr indent="0" lvl="0" marL="0" rtl="0" algn="l">
              <a:spcBef>
                <a:spcPts val="1200"/>
              </a:spcBef>
              <a:spcAft>
                <a:spcPts val="0"/>
              </a:spcAft>
              <a:buNone/>
            </a:pPr>
            <a:r>
              <a:rPr lang="en" sz="1775"/>
              <a:t>the South Asian diaspora, for example, is ‘not so much oriented to roots in a specific place and a desire for return as around an ability to recreate a culture in diverse locations’. </a:t>
            </a:r>
            <a:endParaRPr sz="1775"/>
          </a:p>
          <a:p>
            <a:pPr indent="0" lvl="0" marL="0" rtl="0" algn="l">
              <a:spcBef>
                <a:spcPts val="1200"/>
              </a:spcBef>
              <a:spcAft>
                <a:spcPts val="0"/>
              </a:spcAft>
              <a:buNone/>
            </a:pPr>
            <a:r>
              <a:rPr b="1" lang="en" sz="1775"/>
              <a:t>Boundary </a:t>
            </a:r>
            <a:r>
              <a:rPr b="1" lang="en" sz="1775"/>
              <a:t>Maintenance:</a:t>
            </a:r>
            <a:r>
              <a:rPr lang="en" sz="1775"/>
              <a:t> involving the preservation of a distinctive identity vis-a`-vis a host society (or societies). </a:t>
            </a:r>
            <a:endParaRPr sz="1775"/>
          </a:p>
          <a:p>
            <a:pPr indent="0" lvl="0" marL="0" rtl="0" algn="l">
              <a:spcBef>
                <a:spcPts val="1200"/>
              </a:spcBef>
              <a:spcAft>
                <a:spcPts val="0"/>
              </a:spcAft>
              <a:buNone/>
            </a:pPr>
            <a:r>
              <a:rPr lang="en" sz="1775"/>
              <a:t>Boundaries can be maintained by deliberate resistance to assimilation through self-enforced endogamy or other forms of self-segregation (Armstrong 1976, pp. 394/5; Smith 1986) or as an unintended consequence of social exclusion (Laitin 1995).</a:t>
            </a:r>
            <a:endParaRPr sz="1775"/>
          </a:p>
          <a:p>
            <a:pPr indent="0" lvl="0" marL="0" rtl="0" algn="l">
              <a:spcBef>
                <a:spcPts val="1200"/>
              </a:spcBef>
              <a:spcAft>
                <a:spcPts val="0"/>
              </a:spcAft>
              <a:buNone/>
            </a:pPr>
            <a:r>
              <a:rPr lang="en" sz="1775"/>
              <a:t>Hybridity: of ‘identity’ which lives with and through, not despite, difference;</a:t>
            </a:r>
            <a:endParaRPr sz="1775"/>
          </a:p>
          <a:p>
            <a:pPr indent="0" lvl="0" marL="0" rtl="0" algn="l">
              <a:spcBef>
                <a:spcPts val="1200"/>
              </a:spcBef>
              <a:spcAft>
                <a:spcPts val="0"/>
              </a:spcAft>
              <a:buNone/>
            </a:pPr>
            <a:r>
              <a:rPr lang="en" sz="1775"/>
              <a:t>Boundary making should extend across generations</a:t>
            </a:r>
            <a:endParaRPr sz="1775"/>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0" y="410000"/>
            <a:ext cx="88323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Diaspora Features - Robin Cohen</a:t>
            </a:r>
            <a:endParaRPr/>
          </a:p>
        </p:txBody>
      </p:sp>
      <p:sp>
        <p:nvSpPr>
          <p:cNvPr id="157" name="Google Shape;157;p25"/>
          <p:cNvSpPr txBox="1"/>
          <p:nvPr>
            <p:ph idx="1" type="body"/>
          </p:nvPr>
        </p:nvSpPr>
        <p:spPr>
          <a:xfrm>
            <a:off x="0" y="1229875"/>
            <a:ext cx="8832300" cy="3339000"/>
          </a:xfrm>
          <a:prstGeom prst="rect">
            <a:avLst/>
          </a:prstGeom>
        </p:spPr>
        <p:txBody>
          <a:bodyPr anchorCtr="0" anchor="t" bIns="91425" lIns="91425" spcFirstLastPara="1" rIns="91425" wrap="square" tIns="91425">
            <a:normAutofit fontScale="92500" lnSpcReduction="10000"/>
          </a:bodyPr>
          <a:lstStyle/>
          <a:p>
            <a:pPr indent="-307895" lvl="0" marL="457200" rtl="0" algn="l">
              <a:spcBef>
                <a:spcPts val="2400"/>
              </a:spcBef>
              <a:spcAft>
                <a:spcPts val="0"/>
              </a:spcAft>
              <a:buClr>
                <a:srgbClr val="000000"/>
              </a:buClr>
              <a:buSzPct val="100000"/>
              <a:buFont typeface="Arial"/>
              <a:buAutoNum type="arabicPeriod"/>
            </a:pPr>
            <a:r>
              <a:rPr lang="en" sz="1350">
                <a:solidFill>
                  <a:srgbClr val="000000"/>
                </a:solidFill>
                <a:highlight>
                  <a:srgbClr val="FFFFFF"/>
                </a:highlight>
                <a:latin typeface="Arial"/>
                <a:ea typeface="Arial"/>
                <a:cs typeface="Arial"/>
                <a:sym typeface="Arial"/>
              </a:rPr>
              <a:t>Dispersal from an original homeland, often traumatically, to two or more foreign regions;</a:t>
            </a:r>
            <a:endParaRPr sz="1350">
              <a:solidFill>
                <a:srgbClr val="000000"/>
              </a:solidFill>
              <a:highlight>
                <a:srgbClr val="FFFFFF"/>
              </a:highlight>
              <a:latin typeface="Arial"/>
              <a:ea typeface="Arial"/>
              <a:cs typeface="Arial"/>
              <a:sym typeface="Arial"/>
            </a:endParaRPr>
          </a:p>
          <a:p>
            <a:pPr indent="-307895" lvl="0" marL="457200" rtl="0" algn="l">
              <a:spcBef>
                <a:spcPts val="0"/>
              </a:spcBef>
              <a:spcAft>
                <a:spcPts val="0"/>
              </a:spcAft>
              <a:buClr>
                <a:srgbClr val="000000"/>
              </a:buClr>
              <a:buSzPct val="100000"/>
              <a:buFont typeface="Arial"/>
              <a:buAutoNum type="arabicPeriod"/>
            </a:pPr>
            <a:r>
              <a:rPr lang="en" sz="1350">
                <a:solidFill>
                  <a:srgbClr val="000000"/>
                </a:solidFill>
                <a:highlight>
                  <a:srgbClr val="FFFFFF"/>
                </a:highlight>
                <a:latin typeface="Arial"/>
                <a:ea typeface="Arial"/>
                <a:cs typeface="Arial"/>
                <a:sym typeface="Arial"/>
              </a:rPr>
              <a:t>alternatively or additionally, the expansion from a homeland in search of work, in pursuit of trade or to further colonial ambitions;</a:t>
            </a:r>
            <a:endParaRPr sz="1350">
              <a:solidFill>
                <a:srgbClr val="000000"/>
              </a:solidFill>
              <a:highlight>
                <a:srgbClr val="FFFFFF"/>
              </a:highlight>
              <a:latin typeface="Arial"/>
              <a:ea typeface="Arial"/>
              <a:cs typeface="Arial"/>
              <a:sym typeface="Arial"/>
            </a:endParaRPr>
          </a:p>
          <a:p>
            <a:pPr indent="-307895" lvl="0" marL="457200" rtl="0" algn="l">
              <a:spcBef>
                <a:spcPts val="0"/>
              </a:spcBef>
              <a:spcAft>
                <a:spcPts val="0"/>
              </a:spcAft>
              <a:buClr>
                <a:srgbClr val="000000"/>
              </a:buClr>
              <a:buSzPct val="100000"/>
              <a:buFont typeface="Arial"/>
              <a:buAutoNum type="arabicPeriod"/>
            </a:pPr>
            <a:r>
              <a:rPr lang="en" sz="1350">
                <a:solidFill>
                  <a:srgbClr val="000000"/>
                </a:solidFill>
                <a:highlight>
                  <a:srgbClr val="FFFFFF"/>
                </a:highlight>
                <a:latin typeface="Arial"/>
                <a:ea typeface="Arial"/>
                <a:cs typeface="Arial"/>
                <a:sym typeface="Arial"/>
              </a:rPr>
              <a:t>a collective memory and myth about the homeland, including its location, history, suffering and achievements;</a:t>
            </a:r>
            <a:endParaRPr sz="1350">
              <a:solidFill>
                <a:srgbClr val="000000"/>
              </a:solidFill>
              <a:highlight>
                <a:srgbClr val="FFFFFF"/>
              </a:highlight>
              <a:latin typeface="Arial"/>
              <a:ea typeface="Arial"/>
              <a:cs typeface="Arial"/>
              <a:sym typeface="Arial"/>
            </a:endParaRPr>
          </a:p>
          <a:p>
            <a:pPr indent="-307895" lvl="0" marL="457200" rtl="0" algn="l">
              <a:spcBef>
                <a:spcPts val="0"/>
              </a:spcBef>
              <a:spcAft>
                <a:spcPts val="0"/>
              </a:spcAft>
              <a:buClr>
                <a:srgbClr val="000000"/>
              </a:buClr>
              <a:buSzPct val="100000"/>
              <a:buFont typeface="Arial"/>
              <a:buAutoNum type="arabicPeriod"/>
            </a:pPr>
            <a:r>
              <a:rPr lang="en" sz="1350">
                <a:solidFill>
                  <a:srgbClr val="000000"/>
                </a:solidFill>
                <a:highlight>
                  <a:srgbClr val="FFFFFF"/>
                </a:highlight>
                <a:latin typeface="Arial"/>
                <a:ea typeface="Arial"/>
                <a:cs typeface="Arial"/>
                <a:sym typeface="Arial"/>
              </a:rPr>
              <a:t>an idealization of the real or imagined ancestral home and a collective commitment to its maintenance, restoration, safety and prosperity, even to its creation;</a:t>
            </a:r>
            <a:endParaRPr sz="1350">
              <a:solidFill>
                <a:srgbClr val="000000"/>
              </a:solidFill>
              <a:highlight>
                <a:srgbClr val="FFFFFF"/>
              </a:highlight>
              <a:latin typeface="Arial"/>
              <a:ea typeface="Arial"/>
              <a:cs typeface="Arial"/>
              <a:sym typeface="Arial"/>
            </a:endParaRPr>
          </a:p>
          <a:p>
            <a:pPr indent="-307895" lvl="0" marL="457200" rtl="0" algn="l">
              <a:spcBef>
                <a:spcPts val="0"/>
              </a:spcBef>
              <a:spcAft>
                <a:spcPts val="0"/>
              </a:spcAft>
              <a:buClr>
                <a:srgbClr val="000000"/>
              </a:buClr>
              <a:buSzPct val="100000"/>
              <a:buFont typeface="Arial"/>
              <a:buAutoNum type="arabicPeriod"/>
            </a:pPr>
            <a:r>
              <a:rPr lang="en" sz="1350">
                <a:solidFill>
                  <a:srgbClr val="000000"/>
                </a:solidFill>
                <a:highlight>
                  <a:srgbClr val="FFFFFF"/>
                </a:highlight>
                <a:latin typeface="Arial"/>
                <a:ea typeface="Arial"/>
                <a:cs typeface="Arial"/>
                <a:sym typeface="Arial"/>
              </a:rPr>
              <a:t>the frequent development of a return movement to the homeland that gains collective approbation even if many in the group are satisfied with only a vicarious relationship or intermittent visits to the homeland;</a:t>
            </a:r>
            <a:endParaRPr sz="1350">
              <a:solidFill>
                <a:srgbClr val="000000"/>
              </a:solidFill>
              <a:highlight>
                <a:srgbClr val="FFFFFF"/>
              </a:highlight>
              <a:latin typeface="Arial"/>
              <a:ea typeface="Arial"/>
              <a:cs typeface="Arial"/>
              <a:sym typeface="Arial"/>
            </a:endParaRPr>
          </a:p>
          <a:p>
            <a:pPr indent="-307895" lvl="0" marL="457200" rtl="0" algn="l">
              <a:spcBef>
                <a:spcPts val="0"/>
              </a:spcBef>
              <a:spcAft>
                <a:spcPts val="0"/>
              </a:spcAft>
              <a:buClr>
                <a:srgbClr val="000000"/>
              </a:buClr>
              <a:buSzPct val="100000"/>
              <a:buFont typeface="Arial"/>
              <a:buAutoNum type="arabicPeriod"/>
            </a:pPr>
            <a:r>
              <a:rPr lang="en" sz="1350">
                <a:solidFill>
                  <a:srgbClr val="000000"/>
                </a:solidFill>
                <a:highlight>
                  <a:srgbClr val="FFFFFF"/>
                </a:highlight>
                <a:latin typeface="Arial"/>
                <a:ea typeface="Arial"/>
                <a:cs typeface="Arial"/>
                <a:sym typeface="Arial"/>
              </a:rPr>
              <a:t>a strong ethnic group consciousness sustained over a long time and based on a sense of distinctiveness, a common history, the transmission of a common cultural and religious heritage and the belief in a common fate;</a:t>
            </a:r>
            <a:endParaRPr sz="1350">
              <a:solidFill>
                <a:srgbClr val="000000"/>
              </a:solidFill>
              <a:highlight>
                <a:srgbClr val="FFFFFF"/>
              </a:highlight>
              <a:latin typeface="Arial"/>
              <a:ea typeface="Arial"/>
              <a:cs typeface="Arial"/>
              <a:sym typeface="Arial"/>
            </a:endParaRPr>
          </a:p>
          <a:p>
            <a:pPr indent="-307895" lvl="0" marL="457200" rtl="0" algn="l">
              <a:spcBef>
                <a:spcPts val="0"/>
              </a:spcBef>
              <a:spcAft>
                <a:spcPts val="0"/>
              </a:spcAft>
              <a:buClr>
                <a:srgbClr val="000000"/>
              </a:buClr>
              <a:buSzPct val="100000"/>
              <a:buFont typeface="Arial"/>
              <a:buAutoNum type="arabicPeriod"/>
            </a:pPr>
            <a:r>
              <a:rPr lang="en" sz="1350">
                <a:solidFill>
                  <a:srgbClr val="000000"/>
                </a:solidFill>
                <a:highlight>
                  <a:srgbClr val="FFFFFF"/>
                </a:highlight>
                <a:latin typeface="Arial"/>
                <a:ea typeface="Arial"/>
                <a:cs typeface="Arial"/>
                <a:sym typeface="Arial"/>
              </a:rPr>
              <a:t>a troubled relationship with host societies, suggesting a lack of acceptance or the possibility that another calamity might befall the group;</a:t>
            </a:r>
            <a:endParaRPr sz="1350">
              <a:solidFill>
                <a:srgbClr val="000000"/>
              </a:solidFill>
              <a:highlight>
                <a:srgbClr val="FFFFFF"/>
              </a:highlight>
              <a:latin typeface="Arial"/>
              <a:ea typeface="Arial"/>
              <a:cs typeface="Arial"/>
              <a:sym typeface="Arial"/>
            </a:endParaRPr>
          </a:p>
          <a:p>
            <a:pPr indent="-307895" lvl="0" marL="457200" rtl="0" algn="l">
              <a:spcBef>
                <a:spcPts val="0"/>
              </a:spcBef>
              <a:spcAft>
                <a:spcPts val="0"/>
              </a:spcAft>
              <a:buClr>
                <a:srgbClr val="000000"/>
              </a:buClr>
              <a:buSzPct val="100000"/>
              <a:buFont typeface="Arial"/>
              <a:buAutoNum type="arabicPeriod"/>
            </a:pPr>
            <a:r>
              <a:rPr lang="en" sz="1350">
                <a:solidFill>
                  <a:srgbClr val="000000"/>
                </a:solidFill>
                <a:highlight>
                  <a:srgbClr val="FFFFFF"/>
                </a:highlight>
                <a:latin typeface="Arial"/>
                <a:ea typeface="Arial"/>
                <a:cs typeface="Arial"/>
                <a:sym typeface="Arial"/>
              </a:rPr>
              <a:t>a sense of empathy and co-responsibility with co-ethnic members in other countries of settlement even where home has become more vestigial; and</a:t>
            </a:r>
            <a:endParaRPr sz="1350">
              <a:solidFill>
                <a:srgbClr val="000000"/>
              </a:solidFill>
              <a:highlight>
                <a:srgbClr val="FFFFFF"/>
              </a:highlight>
              <a:latin typeface="Arial"/>
              <a:ea typeface="Arial"/>
              <a:cs typeface="Arial"/>
              <a:sym typeface="Arial"/>
            </a:endParaRPr>
          </a:p>
          <a:p>
            <a:pPr indent="-307895" lvl="0" marL="457200" rtl="0" algn="l">
              <a:spcBef>
                <a:spcPts val="0"/>
              </a:spcBef>
              <a:spcAft>
                <a:spcPts val="0"/>
              </a:spcAft>
              <a:buClr>
                <a:srgbClr val="000000"/>
              </a:buClr>
              <a:buSzPct val="100000"/>
              <a:buFont typeface="Arial"/>
              <a:buAutoNum type="arabicPeriod"/>
            </a:pPr>
            <a:r>
              <a:rPr lang="en" sz="1350">
                <a:solidFill>
                  <a:srgbClr val="000000"/>
                </a:solidFill>
                <a:highlight>
                  <a:srgbClr val="FFFFFF"/>
                </a:highlight>
                <a:latin typeface="Arial"/>
                <a:ea typeface="Arial"/>
                <a:cs typeface="Arial"/>
                <a:sym typeface="Arial"/>
              </a:rPr>
              <a:t>the possibility of a distinctive creative, enriching life in host countries with a tolerance for pluralism.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0" y="71975"/>
            <a:ext cx="88323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Nation State and the Diaspora</a:t>
            </a:r>
            <a:endParaRPr/>
          </a:p>
        </p:txBody>
      </p:sp>
      <p:sp>
        <p:nvSpPr>
          <p:cNvPr id="163" name="Google Shape;163;p26"/>
          <p:cNvSpPr txBox="1"/>
          <p:nvPr>
            <p:ph idx="1" type="body"/>
          </p:nvPr>
        </p:nvSpPr>
        <p:spPr>
          <a:xfrm>
            <a:off x="0" y="867900"/>
            <a:ext cx="9144000" cy="4038300"/>
          </a:xfrm>
          <a:prstGeom prst="rect">
            <a:avLst/>
          </a:prstGeom>
        </p:spPr>
        <p:txBody>
          <a:bodyPr anchorCtr="0" anchor="t" bIns="91425" lIns="91425" spcFirstLastPara="1" rIns="91425" wrap="square" tIns="91425">
            <a:normAutofit fontScale="77500" lnSpcReduction="10000"/>
          </a:bodyPr>
          <a:lstStyle/>
          <a:p>
            <a:pPr indent="0" lvl="0" marL="0" rtl="0" algn="l">
              <a:spcBef>
                <a:spcPts val="1200"/>
              </a:spcBef>
              <a:spcAft>
                <a:spcPts val="0"/>
              </a:spcAft>
              <a:buNone/>
            </a:pPr>
            <a:r>
              <a:rPr lang="en"/>
              <a:t>The old perspective / it is suggested / was immigrationist, assimilationist, (methodologically) nationalist  and teleological. It took nation-states as units of analysis and assumed that immigrants made a sharp and definitive break with their homelands, that migration trajectories were unidirectional, and that migration inexorably led to assimilation. The new perspective does not make these assumptions. It is said to ‘transcend’ the old assimilationist, immigrationist paradigm.</a:t>
            </a:r>
            <a:endParaRPr/>
          </a:p>
          <a:p>
            <a:pPr indent="0" lvl="0" marL="0" rtl="0" algn="l">
              <a:spcBef>
                <a:spcPts val="1200"/>
              </a:spcBef>
              <a:spcAft>
                <a:spcPts val="0"/>
              </a:spcAft>
              <a:buNone/>
            </a:pPr>
            <a:r>
              <a:rPr lang="en"/>
              <a:t>Have we passed from the age of the nation-state to the age of diaspora?</a:t>
            </a:r>
            <a:endParaRPr/>
          </a:p>
          <a:p>
            <a:pPr indent="0" lvl="0" marL="0" rtl="0" algn="l">
              <a:spcBef>
                <a:spcPts val="1200"/>
              </a:spcBef>
              <a:spcAft>
                <a:spcPts val="0"/>
              </a:spcAft>
              <a:buNone/>
            </a:pPr>
            <a:r>
              <a:rPr lang="en"/>
              <a:t>More specifically, does the ‘unprecedented porosity’ of borders (Sheffer 2003, p. 22) / the unprecedented circulation of people, goods, messages, images, ideas and cultural products / signify a basic realignment of the relationship between politics and culture, territorial state and </a:t>
            </a:r>
            <a:r>
              <a:rPr lang="en"/>
              <a:t>deterritorialized</a:t>
            </a:r>
            <a:r>
              <a:rPr lang="en"/>
              <a:t> identities?</a:t>
            </a:r>
            <a:endParaRPr/>
          </a:p>
          <a:p>
            <a:pPr indent="0" lvl="0" marL="0" rtl="0" algn="l">
              <a:spcBef>
                <a:spcPts val="1200"/>
              </a:spcBef>
              <a:spcAft>
                <a:spcPts val="0"/>
              </a:spcAft>
              <a:buNone/>
            </a:pPr>
            <a:r>
              <a:rPr lang="en"/>
              <a:t>Does the age of diaspora open up new possibilities for what Clifford has called ‘non-exclusive practices of community, politics and difference’ (1994, p. 302)? Does it offer ‘an alternative to life in territorially and nationally marked groups’?</a:t>
            </a:r>
            <a:endParaRPr/>
          </a:p>
          <a:p>
            <a:pPr indent="0" lvl="0" marL="0" rtl="0" algn="l">
              <a:spcBef>
                <a:spcPts val="1200"/>
              </a:spcBef>
              <a:spcAft>
                <a:spcPts val="0"/>
              </a:spcAft>
              <a:buNone/>
            </a:pPr>
            <a:r>
              <a:rPr lang="en"/>
              <a:t>But borders are physically still very significant</a:t>
            </a:r>
            <a:endParaRPr/>
          </a:p>
          <a:p>
            <a:pPr indent="0" lvl="0" marL="0" rtl="0" algn="l">
              <a:spcBef>
                <a:spcPts val="1200"/>
              </a:spcBef>
              <a:spcAft>
                <a:spcPts val="1200"/>
              </a:spcAft>
              <a:buNone/>
            </a:pPr>
            <a:r>
              <a:t/>
            </a:r>
            <a:endParaRPr sz="100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0" y="410000"/>
            <a:ext cx="88323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9" name="Google Shape;169;p27"/>
          <p:cNvSpPr txBox="1"/>
          <p:nvPr>
            <p:ph idx="1" type="body"/>
          </p:nvPr>
        </p:nvSpPr>
        <p:spPr>
          <a:xfrm>
            <a:off x="0" y="1229875"/>
            <a:ext cx="9144000" cy="33390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a:t>de-substantialize it, by treating it as a category of practice, project, claim and stance, rather than as a bounded group. The ‘groupness’ of diasporas, like that of ‘nations’, is precisely what is at stake in [political, social and cultural] struggles. We should not, as analysts, prejudge the outcome of such struggles by imposing groupness through definitional fiat. We should seek, rather, to bring the struggles themselves into focus, without presupposing that they will eventuate in bounded groups.</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0" y="410000"/>
            <a:ext cx="88323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Diaspora as a theory of practice?</a:t>
            </a:r>
            <a:endParaRPr/>
          </a:p>
        </p:txBody>
      </p:sp>
      <p:sp>
        <p:nvSpPr>
          <p:cNvPr id="175" name="Google Shape;175;p28"/>
          <p:cNvSpPr txBox="1"/>
          <p:nvPr>
            <p:ph idx="1" type="body"/>
          </p:nvPr>
        </p:nvSpPr>
        <p:spPr>
          <a:xfrm>
            <a:off x="0" y="1229875"/>
            <a:ext cx="8832300" cy="39135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As a category of practice, ‘diaspora’ is used to make claims, to articulate projects, to formulate expectations, to mobilize energies, to appeal to loyalties. It is often a category with a strong normative change. It does not so much describe the world as seek to remake it.</a:t>
            </a:r>
            <a:endParaRPr/>
          </a:p>
          <a:p>
            <a:pPr indent="0" lvl="0" marL="0" rtl="0" algn="l">
              <a:spcBef>
                <a:spcPts val="1200"/>
              </a:spcBef>
              <a:spcAft>
                <a:spcPts val="0"/>
              </a:spcAft>
              <a:buNone/>
            </a:pPr>
            <a:r>
              <a:rPr lang="en"/>
              <a:t>As idiom, stance, and claim, diaspora is a way of formulating the identities and loyalties of a population. </a:t>
            </a:r>
            <a:endParaRPr/>
          </a:p>
          <a:p>
            <a:pPr indent="0" lvl="0" marL="0" rtl="0" algn="l">
              <a:spcBef>
                <a:spcPts val="1200"/>
              </a:spcBef>
              <a:spcAft>
                <a:spcPts val="0"/>
              </a:spcAft>
              <a:buNone/>
            </a:pPr>
            <a:r>
              <a:rPr lang="en"/>
              <a:t>a core dilemma faced by any dispersed or transplanted people: how to survive as a group (Vertovec 2000).</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0" y="410000"/>
            <a:ext cx="88323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1" name="Google Shape;181;p29"/>
          <p:cNvSpPr txBox="1"/>
          <p:nvPr>
            <p:ph idx="1" type="body"/>
          </p:nvPr>
        </p:nvSpPr>
        <p:spPr>
          <a:xfrm>
            <a:off x="0" y="1229875"/>
            <a:ext cx="8832300" cy="3339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‘the Armenian diaspora’ is, in the US, not very diasporic at all and is becoming less rather than more so over time, as the large majority of those who identify as Armenians distance themselves from diasporic stances, from links to the homeland, and from links to Armenians in other countries. Their ‘Armenianness’ is closer to what sociologist Herbert Gans (1979) long ago called ‘symbolic ethnicity’.</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0" y="410000"/>
            <a:ext cx="88323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Diaspora</a:t>
            </a:r>
            <a:endParaRPr/>
          </a:p>
        </p:txBody>
      </p:sp>
      <p:sp>
        <p:nvSpPr>
          <p:cNvPr id="92" name="Google Shape;92;p14"/>
          <p:cNvSpPr txBox="1"/>
          <p:nvPr>
            <p:ph idx="1" type="body"/>
          </p:nvPr>
        </p:nvSpPr>
        <p:spPr>
          <a:xfrm>
            <a:off x="0" y="1229875"/>
            <a:ext cx="88323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highlight>
                  <a:srgbClr val="FFFFFF"/>
                </a:highlight>
              </a:rPr>
              <a:t>The term diaspora finds its roots in the Greek language and is based on a translation of the Hebrew word, </a:t>
            </a:r>
            <a:r>
              <a:rPr i="1" lang="en"/>
              <a:t>Galut</a:t>
            </a:r>
            <a:r>
              <a:rPr lang="en">
                <a:highlight>
                  <a:srgbClr val="FFFFFF"/>
                </a:highlight>
              </a:rPr>
              <a:t>. Based on </a:t>
            </a:r>
            <a:r>
              <a:rPr i="1" lang="en"/>
              <a:t>speiro</a:t>
            </a:r>
            <a:r>
              <a:rPr lang="en">
                <a:highlight>
                  <a:srgbClr val="FFFFFF"/>
                </a:highlight>
              </a:rPr>
              <a:t> (to sow) and the preposition </a:t>
            </a:r>
            <a:r>
              <a:rPr i="1" lang="en"/>
              <a:t>dia</a:t>
            </a:r>
            <a:r>
              <a:rPr lang="en">
                <a:highlight>
                  <a:srgbClr val="FFFFFF"/>
                </a:highlight>
              </a:rPr>
              <a:t> (over), in the Ancient Greece, the word referred to migration and colonisation. In Hebrew, “the term initially referred to the setting of colonies of Jews outside Palestine after the Babylonian exile and has assumed a more general connotation of people settled away from their ancestral homelands” (Shuval, 2003).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0" y="0"/>
            <a:ext cx="91440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Diaspora Meaning</a:t>
            </a:r>
            <a:endParaRPr/>
          </a:p>
        </p:txBody>
      </p:sp>
      <p:sp>
        <p:nvSpPr>
          <p:cNvPr id="98" name="Google Shape;98;p15"/>
          <p:cNvSpPr txBox="1"/>
          <p:nvPr>
            <p:ph idx="1" type="body"/>
          </p:nvPr>
        </p:nvSpPr>
        <p:spPr>
          <a:xfrm>
            <a:off x="0" y="607800"/>
            <a:ext cx="9144000" cy="428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word “diaspora” derives from the Greek diaspeir “to distribute”; it is a compound of speir, “to sow to scatter” like seed, and dia- “from one end to the other”.</a:t>
            </a:r>
            <a:endParaRPr/>
          </a:p>
          <a:p>
            <a:pPr indent="0" lvl="0" marL="0" rtl="0" algn="l">
              <a:spcBef>
                <a:spcPts val="1200"/>
              </a:spcBef>
              <a:spcAft>
                <a:spcPts val="0"/>
              </a:spcAft>
              <a:buNone/>
            </a:pPr>
            <a:r>
              <a:rPr lang="en"/>
              <a:t>the Hebrew verb galah and noun galut – each expressing deportation and exile – perhaps convey the experience more accurately from the Jewish perspective. </a:t>
            </a:r>
            <a:endParaRPr/>
          </a:p>
          <a:p>
            <a:pPr indent="0" lvl="0" marL="0" rtl="0" algn="l">
              <a:spcBef>
                <a:spcPts val="1200"/>
              </a:spcBef>
              <a:spcAft>
                <a:spcPts val="1200"/>
              </a:spcAft>
              <a:buNone/>
            </a:pPr>
            <a:r>
              <a:rPr lang="en"/>
              <a:t>Hence a distinction is made by a number of scholars between diaspora -- implying free movement, and especially pertaining to ancient Jews living among Greeks (Modrzejewski 1993) – and galut implying involuntary movement due to a conquest of the territory that was/is considered home (Marienstras 1989 in Vertovec 2000).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0" y="410000"/>
            <a:ext cx="88323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Understanding the term ‘Diaspora’</a:t>
            </a:r>
            <a:endParaRPr/>
          </a:p>
        </p:txBody>
      </p:sp>
      <p:sp>
        <p:nvSpPr>
          <p:cNvPr id="104" name="Google Shape;104;p16"/>
          <p:cNvSpPr txBox="1"/>
          <p:nvPr>
            <p:ph idx="1" type="body"/>
          </p:nvPr>
        </p:nvSpPr>
        <p:spPr>
          <a:xfrm>
            <a:off x="0" y="1229875"/>
            <a:ext cx="88323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666666"/>
                </a:solidFill>
              </a:rPr>
              <a:t>Reading: </a:t>
            </a:r>
            <a:r>
              <a:rPr lang="en">
                <a:solidFill>
                  <a:srgbClr val="666666"/>
                </a:solidFill>
              </a:rPr>
              <a:t>Brubaker, Rogers. 2005. “The ‘diaspora’ diaspora.” </a:t>
            </a:r>
            <a:r>
              <a:rPr i="1" lang="en">
                <a:solidFill>
                  <a:srgbClr val="666666"/>
                </a:solidFill>
              </a:rPr>
              <a:t>Ethnic and Racial Studies</a:t>
            </a:r>
            <a:r>
              <a:rPr lang="en">
                <a:solidFill>
                  <a:srgbClr val="666666"/>
                </a:solidFill>
              </a:rPr>
              <a:t> 28, no. 1 (January): 1-19. </a:t>
            </a:r>
            <a:endParaRPr sz="1700"/>
          </a:p>
          <a:p>
            <a:pPr indent="0" lvl="0" marL="0" rtl="0" algn="just">
              <a:lnSpc>
                <a:spcPct val="100000"/>
              </a:lnSpc>
              <a:spcBef>
                <a:spcPts val="12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666666"/>
                </a:solidFill>
              </a:rPr>
              <a:t>Available here: </a:t>
            </a:r>
            <a:r>
              <a:rPr lang="en" u="sng">
                <a:solidFill>
                  <a:schemeClr val="hlink"/>
                </a:solidFill>
                <a:hlinkClick r:id="rId3"/>
              </a:rPr>
              <a:t>https://citeseerx.ist.psu.edu/document?repid=rep1&amp;type=pdf&amp;doi=d2cfa00defdbd0a56efea77928b379ff49da9e85</a:t>
            </a:r>
            <a:endParaRPr sz="2300">
              <a:solidFill>
                <a:srgbClr val="666666"/>
              </a:solidFill>
            </a:endParaRPr>
          </a:p>
          <a:p>
            <a:pPr indent="0" lvl="0" marL="0" rtl="0" algn="l">
              <a:spcBef>
                <a:spcPts val="1200"/>
              </a:spcBef>
              <a:spcAft>
                <a:spcPts val="0"/>
              </a:spcAft>
              <a:buNone/>
            </a:pPr>
            <a:r>
              <a:rPr lang="en">
                <a:solidFill>
                  <a:srgbClr val="666666"/>
                </a:solidFill>
              </a:rPr>
              <a:t>Video: </a:t>
            </a:r>
            <a:r>
              <a:rPr lang="en" u="sng">
                <a:solidFill>
                  <a:schemeClr val="hlink"/>
                </a:solidFill>
                <a:hlinkClick r:id="rId4"/>
              </a:rPr>
              <a:t>https://www.youtube.com/watch?v=q_QYTd14nN0</a:t>
            </a:r>
            <a:endParaRPr>
              <a:solidFill>
                <a:srgbClr val="666666"/>
              </a:solidFill>
            </a:endParaRPr>
          </a:p>
          <a:p>
            <a:pPr indent="0" lvl="0" marL="0" rtl="0" algn="l">
              <a:spcBef>
                <a:spcPts val="1200"/>
              </a:spcBef>
              <a:spcAft>
                <a:spcPts val="1200"/>
              </a:spcAft>
              <a:buNone/>
            </a:pPr>
            <a:r>
              <a:t/>
            </a:r>
            <a:endParaRPr>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0" y="410000"/>
            <a:ext cx="88323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it about?</a:t>
            </a:r>
            <a:endParaRPr/>
          </a:p>
        </p:txBody>
      </p:sp>
      <p:sp>
        <p:nvSpPr>
          <p:cNvPr id="110" name="Google Shape;110;p17"/>
          <p:cNvSpPr txBox="1"/>
          <p:nvPr>
            <p:ph idx="1" type="body"/>
          </p:nvPr>
        </p:nvSpPr>
        <p:spPr>
          <a:xfrm>
            <a:off x="0" y="1229875"/>
            <a:ext cx="8832300" cy="3339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solidFill>
                  <a:srgbClr val="666666"/>
                </a:solidFill>
              </a:rPr>
              <a:t>As the use of ‘diaspora’ has proliferated in the last decade, its meaning has been stretched in various directions. </a:t>
            </a:r>
            <a:endParaRPr>
              <a:solidFill>
                <a:srgbClr val="666666"/>
              </a:solidFill>
            </a:endParaRPr>
          </a:p>
          <a:p>
            <a:pPr indent="0" lvl="0" marL="0" rtl="0" algn="l">
              <a:spcBef>
                <a:spcPts val="1200"/>
              </a:spcBef>
              <a:spcAft>
                <a:spcPts val="0"/>
              </a:spcAft>
              <a:buNone/>
            </a:pPr>
            <a:r>
              <a:rPr lang="en">
                <a:solidFill>
                  <a:srgbClr val="666666"/>
                </a:solidFill>
              </a:rPr>
              <a:t>This article traces the dispersion of the term in semantic, conceptual and disciplinary space; analyses three core elements that continue to be understood as constitutive of diaspora; assesses claims made by theorists of diaspora about a radical shift in perspective and a fundamental change in the social world; and proposes to treat diaspora not as a bounded entity but as an idiom, stance and claim.</a:t>
            </a:r>
            <a:endParaRPr>
              <a:solidFill>
                <a:srgbClr val="666666"/>
              </a:solidFil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0" y="410000"/>
            <a:ext cx="88323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Diaspora</a:t>
            </a:r>
            <a:endParaRPr/>
          </a:p>
        </p:txBody>
      </p:sp>
      <p:sp>
        <p:nvSpPr>
          <p:cNvPr id="116" name="Google Shape;116;p18"/>
          <p:cNvSpPr txBox="1"/>
          <p:nvPr>
            <p:ph idx="1" type="body"/>
          </p:nvPr>
        </p:nvSpPr>
        <p:spPr>
          <a:xfrm>
            <a:off x="0" y="1229875"/>
            <a:ext cx="9144000" cy="364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Victim diasporas ( e.g., classic diasporas forced into exile such as the Jewish, African, Armenian diasporas)</a:t>
            </a:r>
            <a:endParaRPr sz="1400"/>
          </a:p>
          <a:p>
            <a:pPr indent="0" lvl="0" marL="0" rtl="0" algn="l">
              <a:spcBef>
                <a:spcPts val="1200"/>
              </a:spcBef>
              <a:spcAft>
                <a:spcPts val="0"/>
              </a:spcAft>
              <a:buNone/>
            </a:pPr>
            <a:r>
              <a:rPr lang="en" sz="1400"/>
              <a:t>Labour diasporas ( e.g., mass migration in search of work and economic opportunities such as the Indian and Turkish diasporas)</a:t>
            </a:r>
            <a:endParaRPr sz="1400"/>
          </a:p>
          <a:p>
            <a:pPr indent="0" lvl="0" marL="0" rtl="0" algn="l">
              <a:spcBef>
                <a:spcPts val="1200"/>
              </a:spcBef>
              <a:spcAft>
                <a:spcPts val="0"/>
              </a:spcAft>
              <a:buNone/>
            </a:pPr>
            <a:r>
              <a:rPr lang="en" sz="1400"/>
              <a:t>Trade diasporas ( e.g., migrations seeking to open trade routes and links such as the Chinese and Lebanese diasporas)</a:t>
            </a:r>
            <a:endParaRPr sz="1400"/>
          </a:p>
          <a:p>
            <a:pPr indent="0" lvl="0" marL="0" rtl="0" algn="l">
              <a:spcBef>
                <a:spcPts val="1200"/>
              </a:spcBef>
              <a:spcAft>
                <a:spcPts val="0"/>
              </a:spcAft>
              <a:buNone/>
            </a:pPr>
            <a:r>
              <a:rPr lang="en" sz="1400"/>
              <a:t>Imperial diasporas ( e.g., migration among those keen to serve and maintain empires such as the British and French diasporas)</a:t>
            </a:r>
            <a:endParaRPr sz="1400"/>
          </a:p>
          <a:p>
            <a:pPr indent="0" lvl="0" marL="0" rtl="0" algn="l">
              <a:spcBef>
                <a:spcPts val="1200"/>
              </a:spcBef>
              <a:spcAft>
                <a:spcPts val="0"/>
              </a:spcAft>
              <a:buNone/>
            </a:pPr>
            <a:r>
              <a:rPr lang="en" sz="1400"/>
              <a:t>Cultural diaspora ( e.g., those who move through a process of chain migration such as the Caribbean diaspora) (Cohen, 2005).</a:t>
            </a:r>
            <a:endParaRPr sz="1400"/>
          </a:p>
          <a:p>
            <a:pPr indent="0" lvl="0" marL="0" rtl="0" algn="just">
              <a:lnSpc>
                <a:spcPct val="100000"/>
              </a:lnSpc>
              <a:spcBef>
                <a:spcPts val="1200"/>
              </a:spcBef>
              <a:spcAft>
                <a:spcPts val="0"/>
              </a:spcAft>
              <a:buNone/>
            </a:pPr>
            <a:r>
              <a:rPr lang="en" sz="1400"/>
              <a:t>Cohen, Robin. 2002. “Four phases of diaspora studies.” In </a:t>
            </a:r>
            <a:r>
              <a:rPr i="1" lang="en" sz="1400"/>
              <a:t>Global Diasporas: An Introduction</a:t>
            </a:r>
            <a:r>
              <a:rPr lang="en" sz="1400"/>
              <a:t>, 1-19. London and New York: Taylor &amp; Francis.</a:t>
            </a:r>
            <a:endParaRPr sz="1400"/>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0" y="410000"/>
            <a:ext cx="88323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Proliferation of the term</a:t>
            </a:r>
            <a:endParaRPr/>
          </a:p>
        </p:txBody>
      </p:sp>
      <p:sp>
        <p:nvSpPr>
          <p:cNvPr id="122" name="Google Shape;122;p19"/>
          <p:cNvSpPr txBox="1"/>
          <p:nvPr>
            <p:ph idx="1" type="body"/>
          </p:nvPr>
        </p:nvSpPr>
        <p:spPr>
          <a:xfrm>
            <a:off x="0" y="1229875"/>
            <a:ext cx="8832300" cy="3339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‘Diaspora’ yields a million Google hits; a sampling suggests that the large majority are not academic.</a:t>
            </a:r>
            <a:endParaRPr/>
          </a:p>
          <a:p>
            <a:pPr indent="0" lvl="0" marL="0" rtl="0" algn="l">
              <a:spcBef>
                <a:spcPts val="1200"/>
              </a:spcBef>
              <a:spcAft>
                <a:spcPts val="0"/>
              </a:spcAft>
              <a:buNone/>
            </a:pPr>
            <a:r>
              <a:rPr lang="en"/>
              <a:t>As the term grew more popular, it began to get used in every domain: intellectual, cultural and political agendas</a:t>
            </a:r>
            <a:endParaRPr/>
          </a:p>
          <a:p>
            <a:pPr indent="0" lvl="0" marL="0" rtl="0" algn="l">
              <a:spcBef>
                <a:spcPts val="1200"/>
              </a:spcBef>
              <a:spcAft>
                <a:spcPts val="0"/>
              </a:spcAft>
              <a:buNone/>
            </a:pPr>
            <a:r>
              <a:rPr lang="en"/>
              <a:t>Hence, it’s called ‘‘‘diaspora’’ diaspora’ / a dispersion of the meanings of the term in semantic, conceptual and disciplinary space.</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0" y="410000"/>
            <a:ext cx="88323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did it </a:t>
            </a:r>
            <a:r>
              <a:rPr lang="en"/>
              <a:t>initially</a:t>
            </a:r>
            <a:r>
              <a:rPr lang="en"/>
              <a:t> refer to? Who does it refer to now?</a:t>
            </a:r>
            <a:endParaRPr/>
          </a:p>
        </p:txBody>
      </p:sp>
      <p:sp>
        <p:nvSpPr>
          <p:cNvPr id="128" name="Google Shape;128;p20"/>
          <p:cNvSpPr txBox="1"/>
          <p:nvPr>
            <p:ph idx="1" type="body"/>
          </p:nvPr>
        </p:nvSpPr>
        <p:spPr>
          <a:xfrm>
            <a:off x="0" y="1229875"/>
            <a:ext cx="88323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Initially </a:t>
            </a:r>
            <a:r>
              <a:rPr lang="en"/>
              <a:t>referred</a:t>
            </a:r>
            <a:r>
              <a:rPr lang="en"/>
              <a:t> to the classical diasporas: Jewish, Armenian and Greek</a:t>
            </a:r>
            <a:endParaRPr/>
          </a:p>
          <a:p>
            <a:pPr indent="0" lvl="0" marL="0" rtl="0" algn="l">
              <a:spcBef>
                <a:spcPts val="1200"/>
              </a:spcBef>
              <a:spcAft>
                <a:spcPts val="0"/>
              </a:spcAft>
              <a:buNone/>
            </a:pPr>
            <a:r>
              <a:rPr lang="en"/>
              <a:t>‘Diaspora’ was defined in terms of </a:t>
            </a:r>
            <a:r>
              <a:rPr lang="en"/>
              <a:t>displacement</a:t>
            </a:r>
            <a:r>
              <a:rPr lang="en"/>
              <a:t> from homeland</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idx="1" type="body"/>
          </p:nvPr>
        </p:nvSpPr>
        <p:spPr>
          <a:xfrm>
            <a:off x="311700" y="319750"/>
            <a:ext cx="8520600" cy="4249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900"/>
              <a:t>The term that once described Jewish, Greek and Armenian dispersion now shares meanings with a larger semantic domain that includes words like immigrant, expatriate, refugee, guest- worker, exile community, overseas community, ethnic community’ (Tölölyan 1991, p. 4).</a:t>
            </a:r>
            <a:endParaRPr sz="1900"/>
          </a:p>
          <a:p>
            <a:pPr indent="0" lvl="0" marL="0" rtl="0" algn="l">
              <a:spcBef>
                <a:spcPts val="1200"/>
              </a:spcBef>
              <a:spcAft>
                <a:spcPts val="1200"/>
              </a:spcAft>
              <a:buNone/>
            </a:pPr>
            <a:r>
              <a:rPr lang="en"/>
              <a:t>The problem with this latitudinarian, ‘let-a-thousand-diasporas- bloom’ approach is that the category becomes stretched to the point of uselessness (Sartori 1970). If everyone is diasporic, then no one is distinctively so. The term loses its discriminating power / its ability to pick out phenomena, to make distinctions. The universalization of diaspora, paradoxically, means the disappearance of diaspora.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