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525d4c6c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525d4c6c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25d4c6c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25d4c6c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525d4c6c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525d4c6c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cc1f8ab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cc1f8ab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cc1f8ab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cc1f8ab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c1f8ab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c1f8ab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d51ad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d51ad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e528fa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e528fa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e922e5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e922e5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525d4c6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525d4c6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525d4c6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525d4c6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525d4c6c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525d4c6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25d4c6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25d4c6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525d4c6c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525d4c6c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525d4c6c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525d4c6c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25d4c6c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25d4c6c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25d4c6c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25d4c6c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25d4c6c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25d4c6c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E_4S4sxxI78&amp;t=1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youtube.com/watch?v=EB7zy0MaP-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i.org/10.3138/diaspora.1.1.83" TargetMode="External"/><Relationship Id="rId4" Type="http://schemas.openxmlformats.org/officeDocument/2006/relationships/hyperlink" Target="https://d1wqtxts1xzle7.cloudfront.net/34896773/Diaspora1991-libre.pdf?1411811810=&amp;response-content-disposition=inline%3B+filename%3DDiasporas_in_Modern_Societies_Myths_of_H.pdf&amp;Expires=1704563091&amp;Signature=K8HscfHPkHEJy0t~X1hwuFm0qaN0DDRndwmXKFHA02es6OhejOIiJxztAM1ON4UWr~TrQJC7y7gWclL~smxqBcIRd2IuTmKEDsP8MUXU62208l~gqUHgK0d~VNlyLdBD7a9i3NIj0Bpva4u9S6XYR0wd~brVEOZwXoZg~PYOpZVCcZprXroKpOi~wjNw9fC~VooQP5aGrqrsQq3sMbIspTeCEqGZbeWAXBs~QR~n8YgqTxuVTpF45KbIX~vZt4PXEURPtFdmpT21qblNKXpJrKom25TxUnk~P5tP1fpgL1VtVcUomUnzt58v6TJ-hSUKvnkEdnjSokTsBUJvPQIkPA__&amp;Key-Pair-Id=APKAJLOHF5GGSLRBV4Z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sL4JK_bDo0A" TargetMode="External"/><Relationship Id="rId4" Type="http://schemas.openxmlformats.org/officeDocument/2006/relationships/hyperlink" Target="https://www.youtube.com/watch?v=BSchiqWIB6g" TargetMode="External"/><Relationship Id="rId5" Type="http://schemas.openxmlformats.org/officeDocument/2006/relationships/hyperlink" Target="https://www.youtube.com/watch?v=Bno1m1zhIWs" TargetMode="External"/><Relationship Id="rId6" Type="http://schemas.openxmlformats.org/officeDocument/2006/relationships/hyperlink" Target="https://www.youtube.com/watch?v=r11Mm30o8h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0"/>
            <a:ext cx="9144000" cy="268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Indian Diaspora and </a:t>
            </a:r>
            <a:r>
              <a:rPr lang="en"/>
              <a:t>Transnationalism</a:t>
            </a:r>
            <a:r>
              <a:rPr lang="en"/>
              <a:t>: An Introduction</a:t>
            </a:r>
            <a:endParaRPr/>
          </a:p>
        </p:txBody>
      </p:sp>
      <p:sp>
        <p:nvSpPr>
          <p:cNvPr id="57" name="Google Shape;57;p13"/>
          <p:cNvSpPr txBox="1"/>
          <p:nvPr>
            <p:ph idx="1" type="subTitle"/>
          </p:nvPr>
        </p:nvSpPr>
        <p:spPr>
          <a:xfrm>
            <a:off x="311700" y="3165826"/>
            <a:ext cx="8520600" cy="1184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Instructor: Dr Ratna Bharati B</a:t>
            </a:r>
            <a:endParaRPr/>
          </a:p>
          <a:p>
            <a:pPr indent="0" lvl="0" marL="0" rtl="0" algn="ctr">
              <a:spcBef>
                <a:spcPts val="0"/>
              </a:spcBef>
              <a:spcAft>
                <a:spcPts val="0"/>
              </a:spcAft>
              <a:buNone/>
            </a:pPr>
            <a:r>
              <a:rPr lang="en"/>
              <a:t>Course code: HM 494</a:t>
            </a:r>
            <a:endParaRPr/>
          </a:p>
          <a:p>
            <a:pPr indent="0" lvl="0" marL="0" rtl="0" algn="ctr">
              <a:spcBef>
                <a:spcPts val="0"/>
              </a:spcBef>
              <a:spcAft>
                <a:spcPts val="0"/>
              </a:spcAft>
              <a:buNone/>
            </a:pPr>
            <a:r>
              <a:rPr lang="en"/>
              <a:t>Week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0" y="0"/>
            <a:ext cx="9144000" cy="70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does the diaspora </a:t>
            </a:r>
            <a:r>
              <a:rPr lang="en"/>
              <a:t>consciousness</a:t>
            </a:r>
            <a:r>
              <a:rPr lang="en"/>
              <a:t> persist?</a:t>
            </a:r>
            <a:endParaRPr/>
          </a:p>
        </p:txBody>
      </p:sp>
      <p:sp>
        <p:nvSpPr>
          <p:cNvPr id="111" name="Google Shape;111;p22"/>
          <p:cNvSpPr txBox="1"/>
          <p:nvPr>
            <p:ph idx="1" type="body"/>
          </p:nvPr>
        </p:nvSpPr>
        <p:spPr>
          <a:xfrm>
            <a:off x="0" y="702300"/>
            <a:ext cx="9144000" cy="44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relative physical proximity to the home country facilitates ongoing relationships with it, and the “underclass” condition of the Portuguese expatriates causes them to understate the poverty of the real Portugal and to develop a somewhat idealized image of a</a:t>
            </a:r>
            <a:endParaRPr/>
          </a:p>
          <a:p>
            <a:pPr indent="0" lvl="0" marL="0" rtl="0" algn="l">
              <a:spcBef>
                <a:spcPts val="0"/>
              </a:spcBef>
              <a:spcAft>
                <a:spcPts val="0"/>
              </a:spcAft>
              <a:buNone/>
            </a:pPr>
            <a:r>
              <a:rPr lang="en"/>
              <a:t>mystical Portugal and Portuguese civilization (Lusitanism) (Hily andPoinard 160-62).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53% of the Turks were hoping to return to Turkey within the next few years and that only 5% were planning to remain in Germany permanently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does the diaspora consciousness persist? - Part II</a:t>
            </a:r>
            <a:endParaRPr/>
          </a:p>
        </p:txBody>
      </p:sp>
      <p:sp>
        <p:nvSpPr>
          <p:cNvPr id="117" name="Google Shape;117;p23"/>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this attitude represents an internalization of the “myth of return” (Heimkehrillusion) that is assiduously fostered by German elites and policymakers who fear an inundation of the country by foreigners (Uberfremdung)</a:t>
            </a:r>
            <a:endParaRPr/>
          </a:p>
          <a:p>
            <a:pPr indent="0" lvl="0" marL="0" rtl="0" algn="just">
              <a:spcBef>
                <a:spcPts val="0"/>
              </a:spcBef>
              <a:spcAft>
                <a:spcPts val="0"/>
              </a:spcAft>
              <a:buNone/>
            </a:pPr>
            <a:r>
              <a:rPr lang="en"/>
              <a:t> </a:t>
            </a:r>
            <a:endParaRPr/>
          </a:p>
          <a:p>
            <a:pPr indent="0" lvl="0" marL="0" rtl="0" algn="just">
              <a:spcBef>
                <a:spcPts val="0"/>
              </a:spcBef>
              <a:spcAft>
                <a:spcPts val="0"/>
              </a:spcAft>
              <a:buNone/>
            </a:pPr>
            <a:r>
              <a:rPr lang="en"/>
              <a:t>They insist  Germany is not a country of immigrants (Salt 167; Safran “Islamization”). The myth of return itself—and the diaspora consciousness with which it is associated—may be related to the very nature of German society, which has been traditionally defined “organ-</a:t>
            </a:r>
            <a:endParaRPr/>
          </a:p>
          <a:p>
            <a:pPr indent="0" lvl="0" marL="0" rtl="0" algn="just">
              <a:spcBef>
                <a:spcPts val="0"/>
              </a:spcBef>
              <a:spcAft>
                <a:spcPts val="0"/>
              </a:spcAft>
              <a:buNone/>
            </a:pPr>
            <a:r>
              <a:rPr lang="en"/>
              <a:t>ically” rather than “functionally,” that is, whose citizenship has tended to be</a:t>
            </a:r>
            <a:endParaRPr/>
          </a:p>
          <a:p>
            <a:pPr indent="0" lvl="0" marL="0" rtl="0" algn="just">
              <a:spcBef>
                <a:spcPts val="0"/>
              </a:spcBef>
              <a:spcAft>
                <a:spcPts val="0"/>
              </a:spcAft>
              <a:buNone/>
            </a:pPr>
            <a:r>
              <a:rPr lang="en"/>
              <a:t>based on descent rather than birth (or long residence) in the country.</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cannot be called a D</a:t>
            </a:r>
            <a:r>
              <a:rPr lang="en"/>
              <a:t>iaspora, according to W Safran?</a:t>
            </a:r>
            <a:endParaRPr/>
          </a:p>
        </p:txBody>
      </p:sp>
      <p:sp>
        <p:nvSpPr>
          <p:cNvPr id="123" name="Google Shape;123;p24"/>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Flemish-speaking Belgians who live in their own communities in Wallonia, surrounded by French speakers, or vice versa, are not, simply by virtue of their physical detachment from a particular linguistic center, a diaspora. They have not been exiled or expatriated, and their condition is the result of demographic changes around them. They are, in short, an enclave </a:t>
            </a:r>
            <a:r>
              <a:rPr lang="en"/>
              <a:t>enjoying full</a:t>
            </a:r>
            <a:r>
              <a:rPr lang="en"/>
              <a:t> linguistic autonomy and political equality.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the Magyars of Transylvania cannot be regarded as living in a diaspora. Despite the fact that (under the dictatorship of Ceausescu) they did not enjoy full cultural</a:t>
            </a:r>
            <a:endParaRPr/>
          </a:p>
          <a:p>
            <a:pPr indent="0" lvl="0" marL="0" rtl="0" algn="l">
              <a:spcBef>
                <a:spcPts val="0"/>
              </a:spcBef>
              <a:spcAft>
                <a:spcPts val="0"/>
              </a:spcAft>
              <a:buNone/>
            </a:pPr>
            <a:r>
              <a:rPr lang="en"/>
              <a:t>autonomy, the Magyars of Romania were not dispersed; rather, their com-</a:t>
            </a:r>
            <a:endParaRPr/>
          </a:p>
          <a:p>
            <a:pPr indent="0" lvl="0" marL="0" rtl="0" algn="l">
              <a:spcBef>
                <a:spcPts val="0"/>
              </a:spcBef>
              <a:spcAft>
                <a:spcPts val="0"/>
              </a:spcAft>
              <a:buNone/>
            </a:pPr>
            <a:r>
              <a:rPr lang="en"/>
              <a:t>munities were politically detached from the motherland.</a:t>
            </a:r>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0" y="0"/>
            <a:ext cx="9144000" cy="101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cannot be called a Diaspora, according to W Safran?</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0" y="1152475"/>
            <a:ext cx="9144000" cy="39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Gypsies are a truly dispersed and homeless people; their political powerlessness has rendered them subject to persecution and—under Nazi rule—to genocide. They are considered “metadiaspora”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their economic rootlessness: in their exclusion—largely, in effect, a self-exclusion—from the economic life of the host society, their homelessness is a characteristic of their</a:t>
            </a:r>
            <a:endParaRPr/>
          </a:p>
          <a:p>
            <a:pPr indent="0" lvl="0" marL="0" rtl="0" algn="l">
              <a:spcBef>
                <a:spcPts val="0"/>
              </a:spcBef>
              <a:spcAft>
                <a:spcPts val="0"/>
              </a:spcAft>
              <a:buNone/>
            </a:pPr>
            <a:r>
              <a:rPr lang="en"/>
              <a:t>nomadic culture and the result of their refusal to be sedentarized. The Gypsies have had no myth of return because they have had no precise notion of their place of origin, no clear geographical focus, and no history of national sovereignty. The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Gypsies have had no myth of return because they have had no precise notion of their place of origin, no clear geographical focus, and no history of national sovereignty.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MetaDiaspora</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just as individuals hold multiple layers of identity, so also do diasporas exist at the meta and micro levels simultaneously</a:t>
            </a:r>
            <a:endParaRPr/>
          </a:p>
          <a:p>
            <a:pPr indent="0" lvl="0" marL="0" rtl="0" algn="l">
              <a:spcBef>
                <a:spcPts val="120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https://www.youtube.com/watch?v=E_4S4sxxI78&amp;t=1s</a:t>
            </a:r>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cannot be called a Diaspora, according to W Safran?</a:t>
            </a:r>
            <a:endParaRPr/>
          </a:p>
        </p:txBody>
      </p:sp>
      <p:sp>
        <p:nvSpPr>
          <p:cNvPr id="141" name="Google Shape;141;p27"/>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Palestinian Diaspora</a:t>
            </a:r>
            <a:endParaRPr/>
          </a:p>
          <a:p>
            <a:pPr indent="0" lvl="0" marL="0" rtl="0" algn="l">
              <a:spcBef>
                <a:spcPts val="1200"/>
              </a:spcBef>
              <a:spcAft>
                <a:spcPts val="0"/>
              </a:spcAft>
              <a:buNone/>
            </a:pPr>
            <a:r>
              <a:rPr lang="en"/>
              <a:t>Several Arabs were expelled, encouraged to leave, impelled to leave due to hostility when ‘Israel’ came into existence.</a:t>
            </a:r>
            <a:endParaRPr/>
          </a:p>
          <a:p>
            <a:pPr indent="0" lvl="0" marL="0" rtl="0" algn="l">
              <a:spcBef>
                <a:spcPts val="1200"/>
              </a:spcBef>
              <a:spcAft>
                <a:spcPts val="0"/>
              </a:spcAft>
              <a:buNone/>
            </a:pPr>
            <a:r>
              <a:rPr lang="en"/>
              <a:t>But they don’t live as “strangers in strange land”: Jordan, Syria and Lebanon - They live in Arab Nations</a:t>
            </a:r>
            <a:endParaRPr/>
          </a:p>
          <a:p>
            <a:pPr indent="0" lvl="0" marL="0" rtl="0" algn="l">
              <a:spcBef>
                <a:spcPts val="1200"/>
              </a:spcBef>
              <a:spcAft>
                <a:spcPts val="0"/>
              </a:spcAft>
              <a:buNone/>
            </a:pPr>
            <a:r>
              <a:rPr lang="en"/>
              <a:t>No sacrifice of language or religion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Quiz 1</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18th January 2024</a:t>
            </a:r>
            <a:endParaRPr b="1"/>
          </a:p>
          <a:p>
            <a:pPr indent="0" lvl="0" marL="0" rtl="0" algn="l">
              <a:spcBef>
                <a:spcPts val="1200"/>
              </a:spcBef>
              <a:spcAft>
                <a:spcPts val="0"/>
              </a:spcAft>
              <a:buNone/>
            </a:pPr>
            <a:r>
              <a:rPr lang="en"/>
              <a:t>5 Marks - 10 Questions</a:t>
            </a:r>
            <a:endParaRPr/>
          </a:p>
          <a:p>
            <a:pPr indent="0" lvl="0" marL="0" rtl="0" algn="l">
              <a:spcBef>
                <a:spcPts val="1200"/>
              </a:spcBef>
              <a:spcAft>
                <a:spcPts val="0"/>
              </a:spcAft>
              <a:buNone/>
            </a:pPr>
            <a:r>
              <a:rPr lang="en"/>
              <a:t>MCQs/RC</a:t>
            </a:r>
            <a:endParaRPr/>
          </a:p>
          <a:p>
            <a:pPr indent="0" lvl="0" marL="0" rtl="0" algn="l">
              <a:spcBef>
                <a:spcPts val="1200"/>
              </a:spcBef>
              <a:spcAft>
                <a:spcPts val="1200"/>
              </a:spcAft>
              <a:buNone/>
            </a:pPr>
            <a:r>
              <a:rPr lang="en"/>
              <a:t>Questions will be asked from material covered till 12th January 2024.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The Operative Aspect of the Homeland Myth: A Triangular Relationship</a:t>
            </a:r>
            <a:endParaRPr/>
          </a:p>
        </p:txBody>
      </p:sp>
      <p:sp>
        <p:nvSpPr>
          <p:cNvPr id="153" name="Google Shape;153;p29"/>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diasporic groups are characterised by a “triadic relationship” (Sheffer 1986, Safran 1991) between (1) a collectively self-identified ethnic group in one particular setting, (2) the group’s co-ethnics in other parts of the world, and (3) the homeland states or local contexts whence they or their forebears came.</a:t>
            </a:r>
            <a:endParaRPr/>
          </a:p>
          <a:p>
            <a:pPr indent="0" lvl="0" marL="0" rtl="0" algn="l">
              <a:spcBef>
                <a:spcPts val="1200"/>
              </a:spcBef>
              <a:spcAft>
                <a:spcPts val="0"/>
              </a:spcAft>
              <a:buNone/>
            </a:pPr>
            <a:r>
              <a:rPr lang="en"/>
              <a:t>Myth of return solidifies ethnic </a:t>
            </a:r>
            <a:r>
              <a:rPr lang="en"/>
              <a:t>consciousness</a:t>
            </a:r>
            <a:r>
              <a:rPr lang="en"/>
              <a:t> when religion can’t</a:t>
            </a:r>
            <a:endParaRPr/>
          </a:p>
          <a:p>
            <a:pPr indent="0" lvl="0" marL="0" rtl="0" algn="l">
              <a:spcBef>
                <a:spcPts val="1200"/>
              </a:spcBef>
              <a:spcAft>
                <a:spcPts val="0"/>
              </a:spcAft>
              <a:buNone/>
            </a:pPr>
            <a:r>
              <a:rPr lang="en"/>
              <a:t>Host societies mistreat diaspora as “ strangers within the gates”</a:t>
            </a:r>
            <a:endParaRPr/>
          </a:p>
          <a:p>
            <a:pPr indent="0" lvl="0" marL="0" rtl="0" algn="l">
              <a:spcBef>
                <a:spcPts val="1200"/>
              </a:spcBef>
              <a:spcAft>
                <a:spcPts val="0"/>
              </a:spcAft>
              <a:buNone/>
            </a:pPr>
            <a:r>
              <a:rPr lang="en"/>
              <a:t>Christians labelled Jews as “the wandering Jews”</a:t>
            </a:r>
            <a:endParaRPr/>
          </a:p>
          <a:p>
            <a:pPr indent="0" lvl="0" marL="0" rtl="0" algn="l">
              <a:spcBef>
                <a:spcPts val="1200"/>
              </a:spcBef>
              <a:spcAft>
                <a:spcPts val="1200"/>
              </a:spcAft>
              <a:buNone/>
            </a:pPr>
            <a:r>
              <a:rPr lang="en"/>
              <a:t>Host country to promote its internal unity will cease to end the </a:t>
            </a:r>
            <a:r>
              <a:rPr lang="en"/>
              <a:t>diaspora</a:t>
            </a:r>
            <a:r>
              <a:rPr lang="en"/>
              <a:t> character of its minority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The Operative Aspect of the Homeland Myth: A Triangular Relationship</a:t>
            </a:r>
            <a:endParaRPr/>
          </a:p>
          <a:p>
            <a:pPr indent="0" lvl="0" marL="0" rtl="0" algn="l">
              <a:spcBef>
                <a:spcPts val="0"/>
              </a:spcBef>
              <a:spcAft>
                <a:spcPts val="0"/>
              </a:spcAft>
              <a:buNone/>
            </a:pPr>
            <a:r>
              <a:t/>
            </a:r>
            <a:endParaRPr/>
          </a:p>
        </p:txBody>
      </p:sp>
      <p:sp>
        <p:nvSpPr>
          <p:cNvPr id="159" name="Google Shape;159;p30"/>
          <p:cNvSpPr txBox="1"/>
          <p:nvPr>
            <p:ph idx="1" type="body"/>
          </p:nvPr>
        </p:nvSpPr>
        <p:spPr>
          <a:xfrm>
            <a:off x="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a diaspora’s </a:t>
            </a:r>
            <a:r>
              <a:rPr lang="en"/>
              <a:t>internist</a:t>
            </a:r>
            <a:r>
              <a:rPr lang="en"/>
              <a:t> in homeland is promoted by hostland for diplomatic purposes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Homelands might not want to welcome diaspora returnees from host countries that are more advanced as it might unsettle its </a:t>
            </a:r>
            <a:r>
              <a:rPr lang="en"/>
              <a:t>political</a:t>
            </a:r>
            <a:r>
              <a:rPr lang="en"/>
              <a:t>, social and economic equilibrium</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3"/>
              </a:rPr>
              <a:t>https://www.youtube.com/watch?v=EB7zy0MaP-U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chemeClr val="accent4"/>
                </a:solidFill>
              </a:rPr>
              <a:t>Someone does not agree with him.</a:t>
            </a:r>
            <a:endParaRPr b="1">
              <a:solidFill>
                <a:schemeClr val="accent4"/>
              </a:solidFill>
            </a:endParaRPr>
          </a:p>
          <a:p>
            <a:pPr indent="0" lvl="0" marL="0" rtl="0" algn="just">
              <a:spcBef>
                <a:spcPts val="1200"/>
              </a:spcBef>
              <a:spcAft>
                <a:spcPts val="1200"/>
              </a:spcAft>
              <a:buNone/>
            </a:pPr>
            <a:r>
              <a:rPr lang="en"/>
              <a:t>Robin Cohen, in</a:t>
            </a:r>
            <a:r>
              <a:rPr b="1" lang="en"/>
              <a:t> Global Diasporas (book),</a:t>
            </a:r>
            <a:r>
              <a:rPr lang="en"/>
              <a:t> takes issue with this emphasis, and notes that the concept of Return itself is problematic, that some people, are diasporic through their concept of homeland (this was created after dispersion), end equally, there might be “positive virtues” to living in diasporas (Pattie, 1999).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the concept of ‘Homeland’</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Reading: </a:t>
            </a:r>
            <a:r>
              <a:rPr lang="en"/>
              <a:t>Safran, William. 1991. “Diasporas in Modern Societies: Myths of Homeland and Return.” </a:t>
            </a:r>
            <a:r>
              <a:rPr i="1" lang="en"/>
              <a:t>Diaspora</a:t>
            </a:r>
            <a:r>
              <a:rPr lang="en"/>
              <a:t> 1, no. 1 (Spring): 83-99. </a:t>
            </a:r>
            <a:r>
              <a:rPr lang="en" u="sng">
                <a:solidFill>
                  <a:schemeClr val="hlink"/>
                </a:solidFill>
                <a:hlinkClick r:id="rId3"/>
              </a:rPr>
              <a:t>https://doi.org/10.3138/diaspora.1.1.83</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Available here: </a:t>
            </a:r>
            <a:r>
              <a:rPr lang="en" sz="1100" u="sng">
                <a:solidFill>
                  <a:schemeClr val="hlink"/>
                </a:solidFill>
                <a:latin typeface="Arial"/>
                <a:ea typeface="Arial"/>
                <a:cs typeface="Arial"/>
                <a:sym typeface="Arial"/>
                <a:hlinkClick r:id="rId4"/>
              </a:rPr>
              <a:t>https://d1wqtxts1xzle7.cloudfront.net/34896773/Diaspora1991-libre.pdf?1411811810=&amp;response-content-disposition=inline%3B+filename%3DDiasporas_in_Modern_Societies_Myths_of_H.pdf&amp;Expires=1704563091&amp;Signature=K8HscfHPkHEJy0t~X1hwuFm0qaN0DDRndwmXKFHA02es6OhejOIiJxztAM1ON4UWr~TrQJC7y7gWclL~smxqBcIRd2IuTmKEDsP8MUXU62208l~gqUHgK0d~VNlyLdBD7a9i3NIj0Bpva4u9S6XYR0wd~brVEOZwXoZg~PYOpZVCcZprXroKpOi~wjNw9fC~VooQP5aGrqrsQq3sMbIspTeCEqGZbeWAXBs~QR~n8YgqTxuVTpF45KbIX~vZt4PXEURPtFdmpT21qblNKXpJrKom25TxUnk~P5tP1fpgL1VtVcUomUnzt58v6TJ-hSUKvnkEdnjSokTsBUJvPQIkPA__&amp;Key-Pair-Id=APKAJLOHF5GGSLRBV4Z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0" y="44502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Safran trying to say?</a:t>
            </a:r>
            <a:endParaRPr/>
          </a:p>
        </p:txBody>
      </p:sp>
      <p:sp>
        <p:nvSpPr>
          <p:cNvPr id="69" name="Google Shape;69;p15"/>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William Safran includes a </a:t>
            </a:r>
            <a:r>
              <a:rPr lang="en"/>
              <a:t>belief</a:t>
            </a:r>
            <a:r>
              <a:rPr lang="en"/>
              <a:t> in an eventual Return to the true Homeland, and in the meantime, a commitment to supporting the homeland. </a:t>
            </a:r>
            <a:endParaRPr/>
          </a:p>
          <a:p>
            <a:pPr indent="0" lvl="0" marL="0" rtl="0" algn="just">
              <a:spcBef>
                <a:spcPts val="1200"/>
              </a:spcBef>
              <a:spcAft>
                <a:spcPts val="0"/>
              </a:spcAft>
              <a:buNone/>
            </a:pPr>
            <a:r>
              <a:rPr lang="en"/>
              <a:t>Videos:</a:t>
            </a:r>
            <a:endParaRPr/>
          </a:p>
          <a:p>
            <a:pPr indent="0" lvl="0" marL="0" rtl="0" algn="l">
              <a:spcBef>
                <a:spcPts val="1200"/>
              </a:spcBef>
              <a:spcAft>
                <a:spcPts val="0"/>
              </a:spcAft>
              <a:buNone/>
            </a:pPr>
            <a:r>
              <a:rPr lang="en" u="sng">
                <a:solidFill>
                  <a:srgbClr val="1155CC"/>
                </a:solidFill>
                <a:hlinkClick r:id="rId3">
                  <a:extLst>
                    <a:ext uri="{A12FA001-AC4F-418D-AE19-62706E023703}">
                      <ahyp:hlinkClr val="tx"/>
                    </a:ext>
                  </a:extLst>
                </a:hlinkClick>
              </a:rPr>
              <a:t>Geography Now! Armenia</a:t>
            </a:r>
            <a:r>
              <a:rPr lang="en">
                <a:solidFill>
                  <a:srgbClr val="000000"/>
                </a:solidFill>
              </a:rPr>
              <a:t> </a:t>
            </a:r>
            <a:r>
              <a:rPr lang="en"/>
              <a:t>- Video 1 - 9 minutes 21 seconds</a:t>
            </a:r>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u="sng">
                <a:solidFill>
                  <a:srgbClr val="1155CC"/>
                </a:solidFill>
                <a:hlinkClick r:id="rId4">
                  <a:extLst>
                    <a:ext uri="{A12FA001-AC4F-418D-AE19-62706E023703}">
                      <ahyp:hlinkClr val="tx"/>
                    </a:ext>
                  </a:extLst>
                </a:hlinkClick>
              </a:rPr>
              <a:t>What is the Armenian Genocide?</a:t>
            </a:r>
            <a:r>
              <a:rPr lang="en">
                <a:solidFill>
                  <a:srgbClr val="000000"/>
                </a:solidFill>
              </a:rPr>
              <a:t> </a:t>
            </a:r>
            <a:r>
              <a:rPr lang="en"/>
              <a:t>- Video 2 - 3: 45 sec</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https://www.youtube.com/watch?v=Bno1m1zhIWs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6"/>
              </a:rPr>
              <a:t>https://www.youtube.com/watch?v=r11Mm30o8hI</a:t>
            </a:r>
            <a:endParaRPr/>
          </a:p>
          <a:p>
            <a:pPr indent="0" lvl="0" marL="0" rtl="0" algn="just">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romanUcPeriod"/>
            </a:pPr>
            <a:r>
              <a:rPr lang="en"/>
              <a:t>Minorities, Aliens and Diasporas: The Conceptual Problems</a:t>
            </a:r>
            <a:endParaRPr/>
          </a:p>
        </p:txBody>
      </p:sp>
      <p:sp>
        <p:nvSpPr>
          <p:cNvPr id="75" name="Google Shape;75;p16"/>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much attention is paid to discussions of: ethnic communities, immigrants, and aliens, relationships between the majority and minority </a:t>
            </a:r>
            <a:r>
              <a:rPr lang="en"/>
              <a:t>communities, </a:t>
            </a:r>
            <a:r>
              <a:rPr lang="en"/>
              <a:t> as ‘diaspora’.</a:t>
            </a:r>
            <a:endParaRPr/>
          </a:p>
          <a:p>
            <a:pPr indent="0" lvl="0" marL="0" rtl="0" algn="l">
              <a:spcBef>
                <a:spcPts val="1200"/>
              </a:spcBef>
              <a:spcAft>
                <a:spcPts val="0"/>
              </a:spcAft>
              <a:buNone/>
            </a:pPr>
            <a:r>
              <a:rPr lang="en"/>
              <a:t>Because ‘Diaspora’ was mainly understood in terms of the Jewish experience.</a:t>
            </a:r>
            <a:endParaRPr/>
          </a:p>
          <a:p>
            <a:pPr indent="0" lvl="0" marL="0" rtl="0" algn="l">
              <a:spcBef>
                <a:spcPts val="1200"/>
              </a:spcBef>
              <a:spcAft>
                <a:spcPts val="0"/>
              </a:spcAft>
              <a:buNone/>
            </a:pPr>
            <a:r>
              <a:rPr lang="en"/>
              <a:t>Today, however, the term Diaspora’ includes: </a:t>
            </a:r>
            <a:r>
              <a:rPr lang="en"/>
              <a:t>expatriates</a:t>
            </a:r>
            <a:r>
              <a:rPr lang="en"/>
              <a:t>, </a:t>
            </a:r>
            <a:r>
              <a:rPr lang="en"/>
              <a:t>expellees, political refugees, alien residents, immigrants, ethnic and racial minorities - tout court (without further explanation)</a:t>
            </a:r>
            <a:endParaRPr/>
          </a:p>
          <a:p>
            <a:pPr indent="0" lvl="0" marL="0" rtl="0" algn="l">
              <a:spcBef>
                <a:spcPts val="1200"/>
              </a:spcBef>
              <a:spcAft>
                <a:spcPts val="0"/>
              </a:spcAft>
              <a:buNone/>
            </a:pPr>
            <a:r>
              <a:rPr lang="en"/>
              <a:t>Ghetto:  kinds of crowded, constricted, and disprivileged urban environments</a:t>
            </a:r>
            <a:endParaRPr/>
          </a:p>
          <a:p>
            <a:pPr indent="0" lvl="0" marL="0" rtl="0" algn="l">
              <a:spcBef>
                <a:spcPts val="1200"/>
              </a:spcBef>
              <a:spcAft>
                <a:spcPts val="0"/>
              </a:spcAft>
              <a:buNone/>
            </a:pPr>
            <a:r>
              <a:rPr lang="en"/>
              <a:t>Holocaust: all kinds of mass murder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88323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a:t>
            </a:r>
            <a:r>
              <a:rPr lang="en"/>
              <a:t> of Diaspora got expanded</a:t>
            </a:r>
            <a:endParaRPr/>
          </a:p>
        </p:txBody>
      </p:sp>
      <p:sp>
        <p:nvSpPr>
          <p:cNvPr id="81" name="Google Shape;81;p17"/>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Walker Connor: “that segment of a people living outside the homeland”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William Safran building on the </a:t>
            </a:r>
            <a:r>
              <a:rPr lang="en"/>
              <a:t>definition</a:t>
            </a:r>
            <a:r>
              <a:rPr lang="en"/>
              <a:t> of diaspora given by Walker Connor provided the meaning and characteristics of diaspora</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91440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‘Diaspora’ according to Safran</a:t>
            </a:r>
            <a:endParaRPr/>
          </a:p>
        </p:txBody>
      </p:sp>
      <p:sp>
        <p:nvSpPr>
          <p:cNvPr id="87" name="Google Shape;87;p18"/>
          <p:cNvSpPr txBox="1"/>
          <p:nvPr>
            <p:ph idx="1" type="body"/>
          </p:nvPr>
        </p:nvSpPr>
        <p:spPr>
          <a:xfrm>
            <a:off x="0" y="827050"/>
            <a:ext cx="9144000" cy="43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they,or their ancestors, have been dispersed from a specific original “center” to</a:t>
            </a:r>
            <a:endParaRPr/>
          </a:p>
          <a:p>
            <a:pPr indent="0" lvl="0" marL="0" rtl="0" algn="l">
              <a:spcBef>
                <a:spcPts val="0"/>
              </a:spcBef>
              <a:spcAft>
                <a:spcPts val="0"/>
              </a:spcAft>
              <a:buNone/>
            </a:pPr>
            <a:r>
              <a:rPr lang="en"/>
              <a:t>two or more “peripheral,” or foreign, regions;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they retain a collective memory, vision, or myth about their original homeland—its physical location, history, and achievements;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they believe that they are not—and perhaps cannot be—fully accepted by their host society and therefore feel partly alienated and insulated from 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 according to Safran - Part II - (Included in quiz - Slide 1-7)</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0" y="1152475"/>
            <a:ext cx="9144000" cy="3934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4) they regard their ancestral homeland as their true, ideal home and as the place to which they or their descendants would (or should) eventually return—when conditions are appropriate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they believe that they should, collectively, be committed to the</a:t>
            </a:r>
            <a:endParaRPr/>
          </a:p>
          <a:p>
            <a:pPr indent="0" lvl="0" marL="0" rtl="0" algn="l">
              <a:spcBef>
                <a:spcPts val="0"/>
              </a:spcBef>
              <a:spcAft>
                <a:spcPts val="0"/>
              </a:spcAft>
              <a:buNone/>
            </a:pPr>
            <a:r>
              <a:rPr lang="en"/>
              <a:t>maintenance or restoration of their original homeland and to its safety and</a:t>
            </a:r>
            <a:endParaRPr/>
          </a:p>
          <a:p>
            <a:pPr indent="0" lvl="0" marL="0" rtl="0" algn="l">
              <a:spcBef>
                <a:spcPts val="0"/>
              </a:spcBef>
              <a:spcAft>
                <a:spcPts val="0"/>
              </a:spcAft>
              <a:buNone/>
            </a:pPr>
            <a:r>
              <a:rPr lang="en"/>
              <a:t>Prosperity;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they continue to relate, personally or vicariously, to that homeland in one way or another, and their </a:t>
            </a:r>
            <a:r>
              <a:rPr lang="en"/>
              <a:t>ethno communal</a:t>
            </a:r>
            <a:r>
              <a:rPr lang="en"/>
              <a:t> consciousness and solidarity are importantly defined by the existence of such a </a:t>
            </a:r>
            <a:r>
              <a:rPr lang="en"/>
              <a:t>relationship</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0" y="0"/>
            <a:ext cx="91440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 Diasporas in </a:t>
            </a:r>
            <a:r>
              <a:rPr lang="en"/>
              <a:t>Comparison</a:t>
            </a:r>
            <a:endParaRPr/>
          </a:p>
        </p:txBody>
      </p:sp>
      <p:sp>
        <p:nvSpPr>
          <p:cNvPr id="99" name="Google Shape;99;p20"/>
          <p:cNvSpPr txBox="1"/>
          <p:nvPr>
            <p:ph idx="1" type="body"/>
          </p:nvPr>
        </p:nvSpPr>
        <p:spPr>
          <a:xfrm>
            <a:off x="0" y="1152475"/>
            <a:ext cx="9144000" cy="3945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We will be studying and comparing the following diasporas: Armenian, </a:t>
            </a:r>
            <a:r>
              <a:rPr lang="en"/>
              <a:t>Jewish</a:t>
            </a:r>
            <a:r>
              <a:rPr lang="en"/>
              <a:t> and Polish diaspora</a:t>
            </a:r>
            <a:endParaRPr/>
          </a:p>
          <a:p>
            <a:pPr indent="0" lvl="0" marL="0" rtl="0" algn="l">
              <a:spcBef>
                <a:spcPts val="1200"/>
              </a:spcBef>
              <a:spcAft>
                <a:spcPts val="0"/>
              </a:spcAft>
              <a:buNone/>
            </a:pPr>
            <a:r>
              <a:rPr lang="en"/>
              <a:t>Armenian Diaspora is similar to the Jewish Diaspora: common religion and language, a collective memory of national; independence in a circumscribed territory, and a remembrance of betrayal, persecution, and genocide; Live outside the ancestral homeland and have developed several external centers of religion and culture; </a:t>
            </a:r>
            <a:endParaRPr/>
          </a:p>
          <a:p>
            <a:pPr indent="0" lvl="0" marL="0" rtl="0" algn="l">
              <a:spcBef>
                <a:spcPts val="1200"/>
              </a:spcBef>
              <a:spcAft>
                <a:spcPts val="0"/>
              </a:spcAft>
              <a:buNone/>
            </a:pPr>
            <a:r>
              <a:rPr lang="en"/>
              <a:t>armenians</a:t>
            </a:r>
            <a:r>
              <a:rPr lang="en"/>
              <a:t> have performed a middleman function in the host societies among which they lived; they have been high</a:t>
            </a:r>
            <a:endParaRPr/>
          </a:p>
          <a:p>
            <a:pPr indent="0" lvl="0" marL="0" rtl="0" algn="l">
              <a:spcBef>
                <a:spcPts val="0"/>
              </a:spcBef>
              <a:spcAft>
                <a:spcPts val="0"/>
              </a:spcAft>
              <a:buNone/>
            </a:pPr>
            <a:r>
              <a:rPr lang="en"/>
              <a:t>achievers, have been prominent in trade and commerce, and have made contributions to the science, culture, and modernization of the host society. They have had a clear orientation toward their community but have not</a:t>
            </a:r>
            <a:endParaRPr/>
          </a:p>
          <a:p>
            <a:pPr indent="0" lvl="0" marL="0" rtl="0" algn="l">
              <a:spcBef>
                <a:spcPts val="0"/>
              </a:spcBef>
              <a:spcAft>
                <a:spcPts val="0"/>
              </a:spcAft>
              <a:buNone/>
            </a:pPr>
            <a:r>
              <a:rPr lang="en"/>
              <a:t>chosen to live in ghettos. The fostering of the Armenian language has been important, but this has not prevented Armenians from being fully immersed in the language and culture of the host society. </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0" y="0"/>
            <a:ext cx="88323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Diasporas in </a:t>
            </a:r>
            <a:r>
              <a:rPr lang="en"/>
              <a:t>Comparison - Part II</a:t>
            </a:r>
            <a:r>
              <a:rPr lang="en"/>
              <a:t> </a:t>
            </a:r>
            <a:endParaRPr/>
          </a:p>
        </p:txBody>
      </p:sp>
      <p:sp>
        <p:nvSpPr>
          <p:cNvPr id="105" name="Google Shape;105;p21"/>
          <p:cNvSpPr txBox="1"/>
          <p:nvPr>
            <p:ph idx="1" type="body"/>
          </p:nvPr>
        </p:nvSpPr>
        <p:spPr>
          <a:xfrm>
            <a:off x="0" y="736500"/>
            <a:ext cx="9144000" cy="440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Maghrebi and Polish </a:t>
            </a:r>
            <a:r>
              <a:rPr b="1" lang="en"/>
              <a:t>immigrants</a:t>
            </a:r>
            <a:r>
              <a:rPr b="1" lang="en"/>
              <a:t> in France and Turks in Germany</a:t>
            </a:r>
            <a:endParaRPr b="1"/>
          </a:p>
          <a:p>
            <a:pPr indent="0" lvl="0" marL="0" rtl="0" algn="l">
              <a:spcBef>
                <a:spcPts val="1200"/>
              </a:spcBef>
              <a:spcAft>
                <a:spcPts val="0"/>
              </a:spcAft>
              <a:buNone/>
            </a:pPr>
            <a:r>
              <a:rPr lang="en"/>
              <a:t>They are also considered ‘diaspora’ but are different from Traditional diasporas</a:t>
            </a:r>
            <a:endParaRPr/>
          </a:p>
          <a:p>
            <a:pPr indent="0" lvl="0" marL="0" rtl="0" algn="l">
              <a:spcBef>
                <a:spcPts val="1200"/>
              </a:spcBef>
              <a:spcAft>
                <a:spcPts val="0"/>
              </a:spcAft>
              <a:buNone/>
            </a:pPr>
            <a:r>
              <a:rPr lang="en"/>
              <a:t>Maghrebis, </a:t>
            </a:r>
            <a:r>
              <a:rPr lang="en"/>
              <a:t>Portuguese</a:t>
            </a:r>
            <a:r>
              <a:rPr lang="en"/>
              <a:t> and Turks were not expelled from their homeland</a:t>
            </a:r>
            <a:endParaRPr/>
          </a:p>
          <a:p>
            <a:pPr indent="0" lvl="0" marL="0" rtl="0" algn="l">
              <a:spcBef>
                <a:spcPts val="1200"/>
              </a:spcBef>
              <a:spcAft>
                <a:spcPts val="0"/>
              </a:spcAft>
              <a:buNone/>
            </a:pPr>
            <a:r>
              <a:rPr lang="en"/>
              <a:t>They have no obligation to ‘reconstitute’ homeland like Jews did</a:t>
            </a:r>
            <a:endParaRPr/>
          </a:p>
          <a:p>
            <a:pPr indent="0" lvl="0" marL="0" rtl="0" algn="l">
              <a:spcBef>
                <a:spcPts val="1200"/>
              </a:spcBef>
              <a:spcAft>
                <a:spcPts val="0"/>
              </a:spcAft>
              <a:buNone/>
            </a:pPr>
            <a:r>
              <a:rPr lang="en"/>
              <a:t>Yet, they retain a ‘diasporic </a:t>
            </a:r>
            <a:r>
              <a:rPr lang="en"/>
              <a:t>consciousness</a:t>
            </a:r>
            <a:r>
              <a:rPr lang="en"/>
              <a:t>’</a:t>
            </a:r>
            <a:endParaRPr/>
          </a:p>
          <a:p>
            <a:pPr indent="0" lvl="0" marL="0" rtl="0" algn="l">
              <a:spcBef>
                <a:spcPts val="1200"/>
              </a:spcBef>
              <a:spcAft>
                <a:spcPts val="0"/>
              </a:spcAft>
              <a:buNone/>
            </a:pPr>
            <a:r>
              <a:rPr lang="en"/>
              <a:t>Many French refer to </a:t>
            </a:r>
            <a:r>
              <a:rPr lang="en"/>
              <a:t>Maghrebis</a:t>
            </a:r>
            <a:r>
              <a:rPr lang="en"/>
              <a:t> who </a:t>
            </a:r>
            <a:r>
              <a:rPr lang="en"/>
              <a:t>don't</a:t>
            </a:r>
            <a:r>
              <a:rPr lang="en"/>
              <a:t> speak Arabic as “immigrés de la deuxiéme génération” (Second generation immigrants) or as Algerians</a:t>
            </a:r>
            <a:endParaRPr/>
          </a:p>
          <a:p>
            <a:pPr indent="0" lvl="0" marL="0" rtl="0" algn="l">
              <a:spcBef>
                <a:spcPts val="1200"/>
              </a:spcBef>
              <a:spcAft>
                <a:spcPts val="0"/>
              </a:spcAft>
              <a:buNone/>
            </a:pPr>
            <a:r>
              <a:rPr lang="en"/>
              <a:t>Same is the case with Portuguese  living in France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