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Oswald" panose="020B0604020202020204" charset="0"/>
      <p:regular r:id="rId23"/>
      <p:bold r:id="rId24"/>
    </p:embeddedFont>
    <p:embeddedFont>
      <p:font typeface="Source Code Pr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156"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af188312e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af188312e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af275679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af275679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af275679a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af275679a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af275679a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af275679a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af275679a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af275679a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b03548bd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b03548bd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b03eb26e0b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b03eb26e0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b03eb26e0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b03eb26e0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b03eb26e0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b03eb26e0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b03eb26e0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b03eb26e0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af03f0580f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af03f0580f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afb492d7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afb492d7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af03f0580f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af03f0580f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af03f0580f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af03f0580f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af03f0580f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af03f0580f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af03f0580f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af03f0580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af188312e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f188312e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af188312e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af188312e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af188312e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af188312e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468825"/>
            <a:ext cx="8520600" cy="3099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6" name="Google Shape;26;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5" name="Google Shape;35;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5" name="Google Shape;45;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BWLnTmchdic"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bbc.com/news/world-asia-india-65693512"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lHMQ2SFfveQ"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u.ae/en/information-and-services/passports-and-traveling/emirati-nationality"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pyk2LetcGnY"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0" y="0"/>
            <a:ext cx="9144000" cy="19488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Indian Diaspora and Transnationalism: An Introduction</a:t>
            </a:r>
            <a:endParaRPr/>
          </a:p>
        </p:txBody>
      </p:sp>
      <p:sp>
        <p:nvSpPr>
          <p:cNvPr id="63" name="Google Shape;63;p13"/>
          <p:cNvSpPr txBox="1">
            <a:spLocks noGrp="1"/>
          </p:cNvSpPr>
          <p:nvPr>
            <p:ph type="subTitle" idx="1"/>
          </p:nvPr>
        </p:nvSpPr>
        <p:spPr>
          <a:xfrm>
            <a:off x="0" y="3398250"/>
            <a:ext cx="9144000" cy="15591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r>
              <a:rPr lang="en" dirty="0"/>
              <a:t>Instructor: Dr Ratna Bharati B</a:t>
            </a:r>
            <a:endParaRPr dirty="0"/>
          </a:p>
          <a:p>
            <a:pPr marL="0" lvl="0" indent="0" algn="ctr" rtl="0">
              <a:spcBef>
                <a:spcPts val="0"/>
              </a:spcBef>
              <a:spcAft>
                <a:spcPts val="0"/>
              </a:spcAft>
              <a:buNone/>
            </a:pPr>
            <a:r>
              <a:rPr lang="en" dirty="0"/>
              <a:t>Course Code: HM 494</a:t>
            </a:r>
            <a:endParaRPr dirty="0"/>
          </a:p>
          <a:p>
            <a:pPr marL="0" lvl="0" indent="0" algn="ctr" rtl="0">
              <a:spcBef>
                <a:spcPts val="0"/>
              </a:spcBef>
              <a:spcAft>
                <a:spcPts val="0"/>
              </a:spcAft>
              <a:buNone/>
            </a:pPr>
            <a:r>
              <a:rPr lang="en" dirty="0"/>
              <a:t>Winter </a:t>
            </a:r>
            <a:r>
              <a:rPr lang="en"/>
              <a:t>Semester </a:t>
            </a:r>
            <a:r>
              <a:rPr lang="en" smtClean="0"/>
              <a:t>2024-25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6550" y="0"/>
            <a:ext cx="9107400" cy="6762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 NEW SYSTEM OF SLAVERY</a:t>
            </a:r>
            <a:endParaRPr/>
          </a:p>
        </p:txBody>
      </p:sp>
      <p:sp>
        <p:nvSpPr>
          <p:cNvPr id="119" name="Google Shape;119;p22"/>
          <p:cNvSpPr txBox="1">
            <a:spLocks noGrp="1"/>
          </p:cNvSpPr>
          <p:nvPr>
            <p:ph type="body" idx="1"/>
          </p:nvPr>
        </p:nvSpPr>
        <p:spPr>
          <a:xfrm>
            <a:off x="0" y="676200"/>
            <a:ext cx="9144000" cy="4467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Indians lived in Slave Barracks of former African Slaves</a:t>
            </a:r>
            <a:endParaRPr/>
          </a:p>
          <a:p>
            <a:pPr marL="0" lvl="0" indent="0" algn="l" rtl="0">
              <a:spcBef>
                <a:spcPts val="1200"/>
              </a:spcBef>
              <a:spcAft>
                <a:spcPts val="0"/>
              </a:spcAft>
              <a:buNone/>
            </a:pPr>
            <a:endParaRPr/>
          </a:p>
          <a:p>
            <a:pPr marL="0" lvl="0" indent="0" algn="l" rtl="0">
              <a:spcBef>
                <a:spcPts val="1200"/>
              </a:spcBef>
              <a:spcAft>
                <a:spcPts val="0"/>
              </a:spcAft>
              <a:buNone/>
            </a:pPr>
            <a:r>
              <a:rPr lang="en"/>
              <a:t>The indentured worker ‘lived on the plantation which he was forbidden to leave without a pass, worked unlimited hours, was barred from taking any other employment, and in case of misconduct subjected to financial penalty and physical punishment. In return he received a basic pay, free accommodation, food rations, and a fully or partially paid return passage to India’.</a:t>
            </a:r>
            <a:endParaRPr/>
          </a:p>
          <a:p>
            <a:pPr marL="0" lvl="0" indent="0" algn="l" rtl="0">
              <a:spcBef>
                <a:spcPts val="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0" y="0"/>
            <a:ext cx="9144000" cy="731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The Songs of Ramayana and Political Outcomes</a:t>
            </a:r>
            <a:endParaRPr/>
          </a:p>
        </p:txBody>
      </p:sp>
      <p:sp>
        <p:nvSpPr>
          <p:cNvPr id="125" name="Google Shape;125;p23"/>
          <p:cNvSpPr txBox="1">
            <a:spLocks noGrp="1"/>
          </p:cNvSpPr>
          <p:nvPr>
            <p:ph type="body" idx="1"/>
          </p:nvPr>
        </p:nvSpPr>
        <p:spPr>
          <a:xfrm>
            <a:off x="0" y="888700"/>
            <a:ext cx="9144000" cy="425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Did the Indian labourers abroad constitute themselves as a diaspora?</a:t>
            </a:r>
            <a:endParaRPr/>
          </a:p>
          <a:p>
            <a:pPr marL="0" lvl="0" indent="0" algn="l" rtl="0">
              <a:spcBef>
                <a:spcPts val="1200"/>
              </a:spcBef>
              <a:spcAft>
                <a:spcPts val="0"/>
              </a:spcAft>
              <a:buNone/>
            </a:pPr>
            <a:r>
              <a:rPr lang="en"/>
              <a:t>Sikh, Hindu and Muslim Diasporas are considered to be equal and same by the nationalists</a:t>
            </a:r>
            <a:endParaRPr/>
          </a:p>
          <a:p>
            <a:pPr marL="0" lvl="0" indent="0" algn="l" rtl="0">
              <a:spcBef>
                <a:spcPts val="1200"/>
              </a:spcBef>
              <a:spcAft>
                <a:spcPts val="0"/>
              </a:spcAft>
              <a:buNone/>
            </a:pPr>
            <a:r>
              <a:rPr lang="en"/>
              <a:t>Parekh argues that there were three features that were particular to Hindu indentured workers and that helped them to create a distinctive diasporic consciousness – the reconstitution of family life, their religious conviction in general and, more specifically, the adoption of the Ramayana as ‘the essential text of the Hindu diaspora’.</a:t>
            </a:r>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0" y="0"/>
            <a:ext cx="9144000" cy="7392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The Songs of Ramayana and Political Outcomes</a:t>
            </a:r>
            <a:endParaRPr/>
          </a:p>
        </p:txBody>
      </p:sp>
      <p:sp>
        <p:nvSpPr>
          <p:cNvPr id="131" name="Google Shape;131;p24"/>
          <p:cNvSpPr txBox="1">
            <a:spLocks noGrp="1"/>
          </p:cNvSpPr>
          <p:nvPr>
            <p:ph type="body" idx="1"/>
          </p:nvPr>
        </p:nvSpPr>
        <p:spPr>
          <a:xfrm>
            <a:off x="0" y="739200"/>
            <a:ext cx="9144000" cy="430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first aspect of the Hindu diaspora, the re-establishment of the family, was made difficult by the official policy of limiting the numbers of women allowed to between one and four for every ten men.</a:t>
            </a:r>
            <a:endParaRPr/>
          </a:p>
          <a:p>
            <a:pPr marL="0" lvl="0" indent="0" algn="l" rtl="0">
              <a:spcBef>
                <a:spcPts val="1200"/>
              </a:spcBef>
              <a:spcAft>
                <a:spcPts val="0"/>
              </a:spcAft>
              <a:buNone/>
            </a:pPr>
            <a:r>
              <a:rPr lang="en"/>
              <a:t>Given the level of abuse from Indian men, colonial officials and employers alike, it is probably an error to see the scarcity of women as that strong a bargaining counter.</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0" y="0"/>
            <a:ext cx="9144000" cy="550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The Songs of Ramayana and Political Outcomes</a:t>
            </a:r>
            <a:endParaRPr/>
          </a:p>
        </p:txBody>
      </p:sp>
      <p:sp>
        <p:nvSpPr>
          <p:cNvPr id="137" name="Google Shape;137;p25"/>
          <p:cNvSpPr txBox="1">
            <a:spLocks noGrp="1"/>
          </p:cNvSpPr>
          <p:nvPr>
            <p:ph type="body" idx="1"/>
          </p:nvPr>
        </p:nvSpPr>
        <p:spPr>
          <a:xfrm>
            <a:off x="0" y="731425"/>
            <a:ext cx="9144000" cy="434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orthodox forms of Hinduism became predominant in the diaspora and were the principal means whereby the Indian labour diaspora was reconnected to the ‘Great Tradition’ of India. </a:t>
            </a:r>
            <a:endParaRPr/>
          </a:p>
          <a:p>
            <a:pPr marL="0" lvl="0" indent="0" algn="l" rtl="0">
              <a:spcBef>
                <a:spcPts val="1200"/>
              </a:spcBef>
              <a:spcAft>
                <a:spcPts val="0"/>
              </a:spcAft>
              <a:buNone/>
            </a:pPr>
            <a:r>
              <a:rPr lang="en"/>
              <a:t>Christian Missionaries made it difficult </a:t>
            </a:r>
            <a:endParaRPr/>
          </a:p>
          <a:p>
            <a:pPr marL="0" lvl="0" indent="0" algn="l" rtl="0">
              <a:spcBef>
                <a:spcPts val="1200"/>
              </a:spcBef>
              <a:spcAft>
                <a:spcPts val="0"/>
              </a:spcAft>
              <a:buNone/>
            </a:pPr>
            <a:r>
              <a:rPr lang="en"/>
              <a:t>Whether in orthodox or deviant forms,the vital attachment between diaspora and homeland had been re-established. ‘Mother India’ had reached out to her children abroad.</a:t>
            </a:r>
            <a:endParaRPr/>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0" y="0"/>
            <a:ext cx="9144000" cy="676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The Songs of Ramayana and Political Outcomes</a:t>
            </a:r>
            <a:endParaRPr/>
          </a:p>
        </p:txBody>
      </p:sp>
      <p:sp>
        <p:nvSpPr>
          <p:cNvPr id="143" name="Google Shape;143;p26"/>
          <p:cNvSpPr txBox="1">
            <a:spLocks noGrp="1"/>
          </p:cNvSpPr>
          <p:nvPr>
            <p:ph type="body" idx="1"/>
          </p:nvPr>
        </p:nvSpPr>
        <p:spPr>
          <a:xfrm>
            <a:off x="0" y="676500"/>
            <a:ext cx="9144000" cy="4404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The third constitutive aspect of the Hindu diaspora was the adoption of the Ramayana as the key religious text.</a:t>
            </a:r>
            <a:endParaRPr/>
          </a:p>
          <a:p>
            <a:pPr marL="0" lvl="0" indent="0" algn="l" rtl="0">
              <a:spcBef>
                <a:spcPts val="1200"/>
              </a:spcBef>
              <a:spcAft>
                <a:spcPts val="0"/>
              </a:spcAft>
              <a:buNone/>
            </a:pPr>
            <a:r>
              <a:rPr lang="en"/>
              <a:t>This occurred for four reasons.</a:t>
            </a:r>
            <a:endParaRPr/>
          </a:p>
          <a:p>
            <a:pPr marL="457200" lvl="0" indent="-325755" algn="l" rtl="0">
              <a:spcBef>
                <a:spcPts val="1200"/>
              </a:spcBef>
              <a:spcAft>
                <a:spcPts val="0"/>
              </a:spcAft>
              <a:buSzPct val="100000"/>
              <a:buAutoNum type="arabicPeriod"/>
            </a:pPr>
            <a:r>
              <a:rPr lang="en"/>
              <a:t>book’s central theme was exile, suffering, struggle and eventual return parallel with the use of the Bible by religious and Zionist Jews.</a:t>
            </a:r>
            <a:endParaRPr/>
          </a:p>
          <a:p>
            <a:pPr marL="457200" lvl="0" indent="-325755" algn="l" rtl="0">
              <a:spcBef>
                <a:spcPts val="0"/>
              </a:spcBef>
              <a:spcAft>
                <a:spcPts val="0"/>
              </a:spcAft>
              <a:buSzPct val="100000"/>
              <a:buAutoNum type="arabicPeriod"/>
            </a:pPr>
            <a:r>
              <a:rPr lang="en"/>
              <a:t>The text is simple and didactic, with a clear distinction between good and evil, a useful simplification in the harsh world of the plantation.</a:t>
            </a:r>
            <a:endParaRPr/>
          </a:p>
          <a:p>
            <a:pPr marL="457200" lvl="0" indent="-325755" algn="l" rtl="0">
              <a:spcBef>
                <a:spcPts val="0"/>
              </a:spcBef>
              <a:spcAft>
                <a:spcPts val="0"/>
              </a:spcAft>
              <a:buSzPct val="100000"/>
              <a:buAutoNum type="arabicPeriod"/>
            </a:pPr>
            <a:r>
              <a:rPr lang="en"/>
              <a:t>Third, the Ramayana hammered home what the Brahmins and many conservative men wanted to hear. The eldest son should be dutiful, wives should be demure and obedient </a:t>
            </a:r>
            <a:endParaRPr/>
          </a:p>
          <a:p>
            <a:pPr marL="457200" lvl="0" indent="-325755" algn="l" rtl="0">
              <a:spcBef>
                <a:spcPts val="0"/>
              </a:spcBef>
              <a:spcAft>
                <a:spcPts val="0"/>
              </a:spcAft>
              <a:buSzPct val="100000"/>
              <a:buAutoNum type="arabicPeriod"/>
            </a:pPr>
            <a:r>
              <a:rPr lang="en"/>
              <a:t>Ramayana was relatively casteless, but it especially stressed the virtues of the lower castes, namely physical prowess and economic resourcefulness.</a:t>
            </a:r>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0" y="0"/>
            <a:ext cx="9144000" cy="6942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IMPERIAL DIASPORA</a:t>
            </a:r>
            <a:endParaRPr/>
          </a:p>
        </p:txBody>
      </p:sp>
      <p:sp>
        <p:nvSpPr>
          <p:cNvPr id="149" name="Google Shape;149;p27"/>
          <p:cNvSpPr txBox="1">
            <a:spLocks noGrp="1"/>
          </p:cNvSpPr>
          <p:nvPr>
            <p:ph type="body" idx="1"/>
          </p:nvPr>
        </p:nvSpPr>
        <p:spPr>
          <a:xfrm>
            <a:off x="-75" y="694200"/>
            <a:ext cx="9144000" cy="444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EIC - Trade Diaspora</a:t>
            </a:r>
            <a:endParaRPr/>
          </a:p>
          <a:p>
            <a:pPr marL="0" lvl="0" indent="0" algn="l" rtl="0">
              <a:spcBef>
                <a:spcPts val="1200"/>
              </a:spcBef>
              <a:spcAft>
                <a:spcPts val="0"/>
              </a:spcAft>
              <a:buNone/>
            </a:pPr>
            <a:r>
              <a:rPr lang="en"/>
              <a:t>In several instances commercial contact was followed by the settlement and colonization of the areas the merchants penetrated.</a:t>
            </a:r>
            <a:endParaRPr/>
          </a:p>
          <a:p>
            <a:pPr marL="0" lvl="0" indent="0" algn="l" rtl="0">
              <a:spcBef>
                <a:spcPts val="0"/>
              </a:spcBef>
              <a:spcAft>
                <a:spcPts val="0"/>
              </a:spcAft>
              <a:buNone/>
            </a:pPr>
            <a:endParaRPr/>
          </a:p>
          <a:p>
            <a:pPr marL="0" lvl="0" indent="0" algn="l" rtl="0">
              <a:spcBef>
                <a:spcPts val="0"/>
              </a:spcBef>
              <a:spcAft>
                <a:spcPts val="0"/>
              </a:spcAft>
              <a:buNone/>
            </a:pPr>
            <a:r>
              <a:rPr lang="en"/>
              <a:t>Countries like China confined Britishers to ‘treaty ports’.</a:t>
            </a:r>
            <a:endParaRPr/>
          </a:p>
          <a:p>
            <a:pPr marL="0" lvl="0" indent="0" algn="l" rtl="0">
              <a:spcBef>
                <a:spcPts val="0"/>
              </a:spcBef>
              <a:spcAft>
                <a:spcPts val="0"/>
              </a:spcAft>
              <a:buNone/>
            </a:pPr>
            <a:endParaRPr/>
          </a:p>
          <a:p>
            <a:pPr marL="0" lvl="0" indent="0" algn="l" rtl="0">
              <a:spcBef>
                <a:spcPts val="0"/>
              </a:spcBef>
              <a:spcAft>
                <a:spcPts val="0"/>
              </a:spcAft>
              <a:buNone/>
            </a:pPr>
            <a:r>
              <a:rPr lang="en"/>
              <a:t>But much of Asia and Africa was relatively easily overcome by imperialist adventurers, usually from Europe, and often dragging their home governments behind them.</a:t>
            </a:r>
            <a:endParaRPr/>
          </a:p>
          <a:p>
            <a:pPr marL="0" lvl="0" indent="0" algn="l" rtl="0">
              <a:spcBef>
                <a:spcPts val="0"/>
              </a:spcBef>
              <a:spcAft>
                <a:spcPts val="0"/>
              </a:spcAft>
              <a:buNone/>
            </a:pPr>
            <a:endParaRPr/>
          </a:p>
          <a:p>
            <a:pPr marL="0" lvl="0" indent="0" algn="l" rtl="0">
              <a:spcBef>
                <a:spcPts val="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0" y="0"/>
            <a:ext cx="8832300" cy="648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IMPERIAL DIASPORA</a:t>
            </a:r>
            <a:endParaRPr/>
          </a:p>
        </p:txBody>
      </p:sp>
      <p:sp>
        <p:nvSpPr>
          <p:cNvPr id="155" name="Google Shape;155;p28"/>
          <p:cNvSpPr txBox="1">
            <a:spLocks noGrp="1"/>
          </p:cNvSpPr>
          <p:nvPr>
            <p:ph type="body" idx="1"/>
          </p:nvPr>
        </p:nvSpPr>
        <p:spPr>
          <a:xfrm>
            <a:off x="0" y="648600"/>
            <a:ext cx="9144000" cy="44949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A number of countries remained unsuitable for European settlement, either because of particular difficulties of subduing local rulers or because the climate was unsuitable.</a:t>
            </a:r>
            <a:endParaRPr/>
          </a:p>
          <a:p>
            <a:pPr marL="0" lvl="0" indent="0" algn="l" rtl="0">
              <a:spcBef>
                <a:spcPts val="0"/>
              </a:spcBef>
              <a:spcAft>
                <a:spcPts val="0"/>
              </a:spcAft>
              <a:buNone/>
            </a:pPr>
            <a:endParaRPr/>
          </a:p>
          <a:p>
            <a:pPr marL="0" lvl="0" indent="0" algn="l" rtl="0">
              <a:spcBef>
                <a:spcPts val="1200"/>
              </a:spcBef>
              <a:spcAft>
                <a:spcPts val="0"/>
              </a:spcAft>
              <a:buNone/>
            </a:pPr>
            <a:r>
              <a:rPr lang="en"/>
              <a:t>Nearly all the powerful nation-states, especially in Europe, established their own diasporas abroad to further their imperial plans.</a:t>
            </a:r>
            <a:endParaRPr/>
          </a:p>
          <a:p>
            <a:pPr marL="0" lvl="0" indent="0" algn="l" rtl="0">
              <a:spcBef>
                <a:spcPts val="0"/>
              </a:spcBef>
              <a:spcAft>
                <a:spcPts val="0"/>
              </a:spcAft>
              <a:buNone/>
            </a:pPr>
            <a:endParaRPr/>
          </a:p>
          <a:p>
            <a:pPr marL="0" lvl="0" indent="0" algn="l" rtl="0">
              <a:spcBef>
                <a:spcPts val="0"/>
              </a:spcBef>
              <a:spcAft>
                <a:spcPts val="0"/>
              </a:spcAft>
              <a:buNone/>
            </a:pPr>
            <a:r>
              <a:rPr lang="en"/>
              <a:t>The Spanish, Portuguese, Dutch, German, French and British colonists fanned out to most parts of the world and established imperial and quasi-imperial diasporas. ‘Quasi’, because in a number of instances, localization or creolization occurred, with the new settlers marrying into the local community or turning against their homelands.</a:t>
            </a:r>
            <a:endParaRPr/>
          </a:p>
          <a:p>
            <a:pPr marL="0" lvl="0" indent="0" algn="l" rtl="0">
              <a:spcBef>
                <a:spcPts val="0"/>
              </a:spcBef>
              <a:spcAft>
                <a:spcPts val="0"/>
              </a:spcAft>
              <a:buNone/>
            </a:pPr>
            <a:endParaRPr/>
          </a:p>
          <a:p>
            <a:pPr marL="0" lvl="0" indent="0" algn="l" rtl="0">
              <a:spcBef>
                <a:spcPts val="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0" y="0"/>
            <a:ext cx="9099300" cy="822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IMPERIAL DIASPORA</a:t>
            </a:r>
            <a:endParaRPr/>
          </a:p>
        </p:txBody>
      </p:sp>
      <p:sp>
        <p:nvSpPr>
          <p:cNvPr id="161" name="Google Shape;161;p29"/>
          <p:cNvSpPr txBox="1">
            <a:spLocks noGrp="1"/>
          </p:cNvSpPr>
          <p:nvPr>
            <p:ph type="body" idx="1"/>
          </p:nvPr>
        </p:nvSpPr>
        <p:spPr>
          <a:xfrm>
            <a:off x="0" y="749150"/>
            <a:ext cx="9099300" cy="434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An imperial diaspora, by contrast, is marked by a continuing connection with the homeland, a deference to and imitation of its social and political institutions and a sense of forming part of a grand imperial design – whereby the group concerned assumes the self-image of a ‘chosen race’ with a global mission.</a:t>
            </a:r>
            <a:endParaRPr/>
          </a:p>
          <a:p>
            <a:pPr marL="0" lvl="0" indent="0" algn="l" rtl="0">
              <a:spcBef>
                <a:spcPts val="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a:spLocks noGrp="1"/>
          </p:cNvSpPr>
          <p:nvPr>
            <p:ph type="title"/>
          </p:nvPr>
        </p:nvSpPr>
        <p:spPr>
          <a:xfrm>
            <a:off x="0" y="0"/>
            <a:ext cx="9144000" cy="721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THE SETTLEMENT OF BRITISH EMPIRE</a:t>
            </a:r>
            <a:endParaRPr/>
          </a:p>
        </p:txBody>
      </p:sp>
      <p:sp>
        <p:nvSpPr>
          <p:cNvPr id="167" name="Google Shape;167;p30"/>
          <p:cNvSpPr txBox="1">
            <a:spLocks noGrp="1"/>
          </p:cNvSpPr>
          <p:nvPr>
            <p:ph type="body" idx="1"/>
          </p:nvPr>
        </p:nvSpPr>
        <p:spPr>
          <a:xfrm>
            <a:off x="0" y="639500"/>
            <a:ext cx="9144000" cy="450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Emigration from Britain from the seventeenth century onwards was one of the highest in volume and one of the longest in duration in the world.</a:t>
            </a:r>
            <a:endParaRPr/>
          </a:p>
          <a:p>
            <a:pPr marL="0" lvl="0" indent="0" algn="l" rtl="0">
              <a:spcBef>
                <a:spcPts val="0"/>
              </a:spcBef>
              <a:spcAft>
                <a:spcPts val="0"/>
              </a:spcAft>
              <a:buNone/>
            </a:pPr>
            <a:endParaRPr/>
          </a:p>
          <a:p>
            <a:pPr marL="0" lvl="0" indent="0" algn="l" rtl="0">
              <a:spcBef>
                <a:spcPts val="0"/>
              </a:spcBef>
              <a:spcAft>
                <a:spcPts val="0"/>
              </a:spcAft>
              <a:buNone/>
            </a:pPr>
            <a:r>
              <a:rPr lang="en"/>
              <a:t>bulk of British emigrants left because new opportunities – land and work to be blunt – were available in greater measure than in the British Isles.</a:t>
            </a:r>
            <a:endParaRPr/>
          </a:p>
          <a:p>
            <a:pPr marL="0" lvl="0" indent="0" algn="l" rtl="0">
              <a:spcBef>
                <a:spcPts val="0"/>
              </a:spcBef>
              <a:spcAft>
                <a:spcPts val="0"/>
              </a:spcAft>
              <a:buNone/>
            </a:pPr>
            <a:endParaRPr b="1"/>
          </a:p>
          <a:p>
            <a:pPr marL="0" lvl="0" indent="0" algn="l" rtl="0">
              <a:spcBef>
                <a:spcPts val="0"/>
              </a:spcBef>
              <a:spcAft>
                <a:spcPts val="0"/>
              </a:spcAft>
              <a:buNone/>
            </a:pPr>
            <a:r>
              <a:rPr lang="en" b="1"/>
              <a:t>After Britain ‘conquered half the world in a fit of absence of mind, it peopled it in a mood of lazy indifference’</a:t>
            </a:r>
            <a:endParaRPr b="1"/>
          </a:p>
          <a:p>
            <a:pPr marL="0" lvl="0" indent="0" algn="l" rtl="0">
              <a:spcBef>
                <a:spcPts val="0"/>
              </a:spcBef>
              <a:spcAft>
                <a:spcPts val="0"/>
              </a:spcAft>
              <a:buNone/>
            </a:pPr>
            <a:endParaRPr b="1"/>
          </a:p>
          <a:p>
            <a:pPr marL="0" lvl="0" indent="0" algn="l" rtl="0">
              <a:spcBef>
                <a:spcPts val="0"/>
              </a:spcBef>
              <a:spcAft>
                <a:spcPts val="0"/>
              </a:spcAft>
              <a:buNone/>
            </a:pPr>
            <a:r>
              <a:rPr lang="en" b="1"/>
              <a:t>Colonies or Dominions: </a:t>
            </a:r>
            <a:r>
              <a:rPr lang="en" sz="1100" u="sng">
                <a:solidFill>
                  <a:schemeClr val="hlink"/>
                </a:solidFill>
                <a:latin typeface="Arial"/>
                <a:ea typeface="Arial"/>
                <a:cs typeface="Arial"/>
                <a:sym typeface="Arial"/>
                <a:hlinkClick r:id="rId3"/>
              </a:rPr>
              <a:t>https://www.youtube.com/watch?v=BWLnTmchdic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0" y="100500"/>
            <a:ext cx="8832300" cy="822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THE SETTLEMENT OF BRITISH EMPIRE</a:t>
            </a:r>
            <a:endParaRPr/>
          </a:p>
          <a:p>
            <a:pPr marL="0" lvl="0" indent="0" algn="l" rtl="0">
              <a:spcBef>
                <a:spcPts val="0"/>
              </a:spcBef>
              <a:spcAft>
                <a:spcPts val="0"/>
              </a:spcAft>
              <a:buNone/>
            </a:pPr>
            <a:endParaRPr/>
          </a:p>
        </p:txBody>
      </p:sp>
      <p:sp>
        <p:nvSpPr>
          <p:cNvPr id="173" name="Google Shape;173;p31"/>
          <p:cNvSpPr txBox="1">
            <a:spLocks noGrp="1"/>
          </p:cNvSpPr>
          <p:nvPr>
            <p:ph type="body" idx="1"/>
          </p:nvPr>
        </p:nvSpPr>
        <p:spPr>
          <a:xfrm>
            <a:off x="0" y="676050"/>
            <a:ext cx="9144000" cy="4385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the idea and promise of migration had filtered down</a:t>
            </a:r>
            <a:endParaRPr/>
          </a:p>
          <a:p>
            <a:pPr marL="0" lvl="0" indent="0" algn="l" rtl="0">
              <a:spcBef>
                <a:spcPts val="0"/>
              </a:spcBef>
              <a:spcAft>
                <a:spcPts val="0"/>
              </a:spcAft>
              <a:buNone/>
            </a:pPr>
            <a:r>
              <a:rPr lang="en"/>
              <a:t>to all sections of the British population. In terms of their order of magnitude,</a:t>
            </a:r>
            <a:endParaRPr/>
          </a:p>
          <a:p>
            <a:pPr marL="0" lvl="0" indent="0" algn="l" rtl="0">
              <a:spcBef>
                <a:spcPts val="0"/>
              </a:spcBef>
              <a:spcAft>
                <a:spcPts val="0"/>
              </a:spcAft>
              <a:buNone/>
            </a:pPr>
            <a:endParaRPr/>
          </a:p>
          <a:p>
            <a:pPr marL="0" lvl="0" indent="0" algn="l" rtl="0">
              <a:spcBef>
                <a:spcPts val="0"/>
              </a:spcBef>
              <a:spcAft>
                <a:spcPts val="0"/>
              </a:spcAft>
              <a:buNone/>
            </a:pPr>
            <a:r>
              <a:rPr lang="en"/>
              <a:t>self-sponsored migration was the most important, followed by government-supported, charity-supported, destination country-supported and trade union-supported movements.</a:t>
            </a:r>
            <a:endParaRPr/>
          </a:p>
          <a:p>
            <a:pPr marL="0" lvl="0" indent="0" algn="l" rtl="0">
              <a:spcBef>
                <a:spcPts val="0"/>
              </a:spcBef>
              <a:spcAft>
                <a:spcPts val="0"/>
              </a:spcAft>
              <a:buNone/>
            </a:pPr>
            <a:endParaRPr/>
          </a:p>
          <a:p>
            <a:pPr marL="0" lvl="0" indent="0" algn="l" rtl="0">
              <a:spcBef>
                <a:spcPts val="1200"/>
              </a:spcBef>
              <a:spcAft>
                <a:spcPts val="0"/>
              </a:spcAft>
              <a:buNone/>
            </a:pPr>
            <a:r>
              <a:rPr lang="en"/>
              <a:t>Empire settlement also provided an outlet for ‘distressed gentlewomen’, often left penniless by the common pattern of inheritance to the eldest son. Over the period 1899–1911, 1,258,606 women emigrated from Britain, many of them single and a surprising</a:t>
            </a:r>
            <a:endParaRPr/>
          </a:p>
          <a:p>
            <a:pPr marL="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0" y="235550"/>
            <a:ext cx="9144000" cy="870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Labour and Imperial Diasporas: Indentured Indians and the British</a:t>
            </a:r>
            <a:endParaRPr/>
          </a:p>
        </p:txBody>
      </p:sp>
      <p:sp>
        <p:nvSpPr>
          <p:cNvPr id="69" name="Google Shape;69;p14"/>
          <p:cNvSpPr txBox="1">
            <a:spLocks noGrp="1"/>
          </p:cNvSpPr>
          <p:nvPr>
            <p:ph type="body" idx="1"/>
          </p:nvPr>
        </p:nvSpPr>
        <p:spPr>
          <a:xfrm>
            <a:off x="0" y="1295575"/>
            <a:ext cx="9144000" cy="384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Reading Name:</a:t>
            </a:r>
            <a:r>
              <a:rPr lang="en"/>
              <a:t> </a:t>
            </a:r>
            <a:r>
              <a:rPr lang="en">
                <a:solidFill>
                  <a:srgbClr val="000000"/>
                </a:solidFill>
              </a:rPr>
              <a:t>Labour and Imperial Diasporas: Indentured Indians and the British.</a:t>
            </a:r>
            <a:endParaRPr>
              <a:solidFill>
                <a:srgbClr val="000000"/>
              </a:solidFill>
            </a:endParaRPr>
          </a:p>
          <a:p>
            <a:pPr marL="0" lvl="0" indent="0" algn="l" rtl="0">
              <a:spcBef>
                <a:spcPts val="1200"/>
              </a:spcBef>
              <a:spcAft>
                <a:spcPts val="0"/>
              </a:spcAft>
              <a:buNone/>
            </a:pPr>
            <a:r>
              <a:rPr lang="en" b="1">
                <a:solidFill>
                  <a:srgbClr val="000000"/>
                </a:solidFill>
              </a:rPr>
              <a:t>Author Name:</a:t>
            </a:r>
            <a:r>
              <a:rPr lang="en">
                <a:solidFill>
                  <a:srgbClr val="000000"/>
                </a:solidFill>
              </a:rPr>
              <a:t> Robin Cohen</a:t>
            </a:r>
            <a:endParaRPr>
              <a:solidFill>
                <a:srgbClr val="000000"/>
              </a:solidFill>
            </a:endParaRPr>
          </a:p>
          <a:p>
            <a:pPr marL="0" lvl="0" indent="0" algn="l" rtl="0">
              <a:spcBef>
                <a:spcPts val="1200"/>
              </a:spcBef>
              <a:spcAft>
                <a:spcPts val="0"/>
              </a:spcAft>
              <a:buNone/>
            </a:pPr>
            <a:r>
              <a:rPr lang="en" b="1" i="1">
                <a:solidFill>
                  <a:srgbClr val="000000"/>
                </a:solidFill>
              </a:rPr>
              <a:t>This Reading is a Chapter from the book:</a:t>
            </a:r>
            <a:r>
              <a:rPr lang="en" i="1">
                <a:solidFill>
                  <a:srgbClr val="000000"/>
                </a:solidFill>
              </a:rPr>
              <a:t> Global Diasporas: An Introduction</a:t>
            </a:r>
            <a:endParaRPr i="1">
              <a:solidFill>
                <a:srgbClr val="000000"/>
              </a:solidFill>
            </a:endParaRPr>
          </a:p>
          <a:p>
            <a:pPr marL="0" lvl="0" indent="0" algn="l" rtl="0">
              <a:spcBef>
                <a:spcPts val="1200"/>
              </a:spcBef>
              <a:spcAft>
                <a:spcPts val="1200"/>
              </a:spcAft>
              <a:buNone/>
            </a:pPr>
            <a:r>
              <a:rPr lang="en" b="1" i="1">
                <a:solidFill>
                  <a:srgbClr val="000000"/>
                </a:solidFill>
              </a:rPr>
              <a:t>Author of the Book:</a:t>
            </a:r>
            <a:r>
              <a:rPr lang="en" i="1">
                <a:solidFill>
                  <a:srgbClr val="000000"/>
                </a:solidFill>
              </a:rPr>
              <a:t> Robin Cohen</a:t>
            </a:r>
            <a:endParaRPr i="1">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2"/>
          <p:cNvSpPr txBox="1">
            <a:spLocks noGrp="1"/>
          </p:cNvSpPr>
          <p:nvPr>
            <p:ph type="title"/>
          </p:nvPr>
        </p:nvSpPr>
        <p:spPr>
          <a:xfrm>
            <a:off x="0" y="0"/>
            <a:ext cx="9144000" cy="6372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Indian Indentured Labour Migration across the World: Case Studies</a:t>
            </a:r>
            <a:endParaRPr/>
          </a:p>
        </p:txBody>
      </p:sp>
      <p:sp>
        <p:nvSpPr>
          <p:cNvPr id="179" name="Google Shape;179;p32"/>
          <p:cNvSpPr txBox="1">
            <a:spLocks noGrp="1"/>
          </p:cNvSpPr>
          <p:nvPr>
            <p:ph type="body" idx="1"/>
          </p:nvPr>
        </p:nvSpPr>
        <p:spPr>
          <a:xfrm>
            <a:off x="0" y="872975"/>
            <a:ext cx="9099300" cy="422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**Not in the reading</a:t>
            </a:r>
            <a:endParaRPr/>
          </a:p>
          <a:p>
            <a:pPr marL="457200" lvl="0" indent="-342900" algn="l" rtl="0">
              <a:spcBef>
                <a:spcPts val="1200"/>
              </a:spcBef>
              <a:spcAft>
                <a:spcPts val="0"/>
              </a:spcAft>
              <a:buSzPts val="1800"/>
              <a:buAutoNum type="arabicPeriod"/>
            </a:pPr>
            <a:r>
              <a:rPr lang="en"/>
              <a:t>Mauritius</a:t>
            </a:r>
            <a:endParaRPr/>
          </a:p>
          <a:p>
            <a:pPr marL="457200" lvl="0" indent="-342900" algn="l" rtl="0">
              <a:spcBef>
                <a:spcPts val="0"/>
              </a:spcBef>
              <a:spcAft>
                <a:spcPts val="0"/>
              </a:spcAft>
              <a:buSzPts val="1800"/>
              <a:buAutoNum type="arabicPeriod"/>
            </a:pPr>
            <a:r>
              <a:rPr lang="en"/>
              <a:t>The Caribbean</a:t>
            </a:r>
            <a:endParaRPr/>
          </a:p>
          <a:p>
            <a:pPr marL="457200" lvl="0" indent="-342900" algn="l" rtl="0">
              <a:spcBef>
                <a:spcPts val="0"/>
              </a:spcBef>
              <a:spcAft>
                <a:spcPts val="0"/>
              </a:spcAft>
              <a:buSzPts val="1800"/>
              <a:buAutoNum type="arabicPeriod"/>
            </a:pPr>
            <a:r>
              <a:rPr lang="en"/>
              <a:t>Fiji</a:t>
            </a:r>
            <a:endParaRPr/>
          </a:p>
          <a:p>
            <a:pPr marL="457200" lvl="0" indent="-342900" algn="l" rtl="0">
              <a:spcBef>
                <a:spcPts val="0"/>
              </a:spcBef>
              <a:spcAft>
                <a:spcPts val="0"/>
              </a:spcAft>
              <a:buSzPts val="1800"/>
              <a:buAutoNum type="arabicPeriod"/>
            </a:pPr>
            <a:r>
              <a:rPr lang="en"/>
              <a:t>South Africa/Natal</a:t>
            </a:r>
            <a:endParaRPr/>
          </a:p>
          <a:p>
            <a:pPr marL="457200" lvl="0" indent="-342900" algn="l" rtl="0">
              <a:spcBef>
                <a:spcPts val="0"/>
              </a:spcBef>
              <a:spcAft>
                <a:spcPts val="0"/>
              </a:spcAft>
              <a:buSzPts val="1800"/>
              <a:buAutoNum type="arabicPeriod"/>
            </a:pPr>
            <a:r>
              <a:rPr lang="en"/>
              <a:t>French Colonies</a:t>
            </a:r>
            <a:endParaRPr/>
          </a:p>
          <a:p>
            <a:pPr marL="457200" lvl="0" indent="-342900" algn="l" rtl="0">
              <a:spcBef>
                <a:spcPts val="0"/>
              </a:spcBef>
              <a:spcAft>
                <a:spcPts val="0"/>
              </a:spcAft>
              <a:buSzPts val="1800"/>
              <a:buAutoNum type="arabicPeriod"/>
            </a:pPr>
            <a:r>
              <a:rPr lang="en"/>
              <a:t>Malaysia and Singapore</a:t>
            </a:r>
            <a:endParaRPr/>
          </a:p>
          <a:p>
            <a:pPr marL="0" lvl="0" indent="0" algn="l" rtl="0">
              <a:spcBef>
                <a:spcPts val="1200"/>
              </a:spcBef>
              <a:spcAft>
                <a:spcPts val="1200"/>
              </a:spcAft>
              <a:buNone/>
            </a:pPr>
            <a:r>
              <a:rPr lang="en"/>
              <a:t>https://www.idiaspora.org/en/contribute/blog-entry/instagram-new-identity-descendants-indentureship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0" y="0"/>
            <a:ext cx="9090600" cy="706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Introduction</a:t>
            </a:r>
            <a:endParaRPr/>
          </a:p>
        </p:txBody>
      </p:sp>
      <p:sp>
        <p:nvSpPr>
          <p:cNvPr id="75" name="Google Shape;75;p15"/>
          <p:cNvSpPr txBox="1">
            <a:spLocks noGrp="1"/>
          </p:cNvSpPr>
          <p:nvPr>
            <p:ph type="body" idx="1"/>
          </p:nvPr>
        </p:nvSpPr>
        <p:spPr>
          <a:xfrm>
            <a:off x="0" y="642425"/>
            <a:ext cx="4394400" cy="4501200"/>
          </a:xfrm>
          <a:prstGeom prst="rect">
            <a:avLst/>
          </a:prstGeom>
        </p:spPr>
        <p:txBody>
          <a:bodyPr spcFirstLastPara="1" wrap="square" lIns="91425" tIns="91425" rIns="91425" bIns="91425" anchor="t" anchorCtr="0">
            <a:normAutofit fontScale="92500"/>
          </a:bodyPr>
          <a:lstStyle/>
          <a:p>
            <a:pPr marL="0" lvl="0" indent="0" algn="just" rtl="0">
              <a:spcBef>
                <a:spcPts val="0"/>
              </a:spcBef>
              <a:spcAft>
                <a:spcPts val="0"/>
              </a:spcAft>
              <a:buNone/>
            </a:pPr>
            <a:r>
              <a:rPr lang="en"/>
              <a:t>Cohen thinks diasporas can also be created in search of work</a:t>
            </a:r>
            <a:endParaRPr/>
          </a:p>
          <a:p>
            <a:pPr marL="0" lvl="0" indent="0" algn="just" rtl="0">
              <a:spcBef>
                <a:spcPts val="1200"/>
              </a:spcBef>
              <a:spcAft>
                <a:spcPts val="0"/>
              </a:spcAft>
              <a:buNone/>
            </a:pPr>
            <a:r>
              <a:rPr lang="en"/>
              <a:t>Not just because of trauma</a:t>
            </a:r>
            <a:endParaRPr/>
          </a:p>
          <a:p>
            <a:pPr marL="0" lvl="0" indent="0" algn="just" rtl="0">
              <a:spcBef>
                <a:spcPts val="1200"/>
              </a:spcBef>
              <a:spcAft>
                <a:spcPts val="0"/>
              </a:spcAft>
              <a:buNone/>
            </a:pPr>
            <a:r>
              <a:rPr lang="en"/>
              <a:t>This gives rise to the labour diasporas and imperial diasporas</a:t>
            </a:r>
            <a:endParaRPr/>
          </a:p>
          <a:p>
            <a:pPr marL="0" lvl="0" indent="0" algn="just" rtl="0">
              <a:spcBef>
                <a:spcPts val="1200"/>
              </a:spcBef>
              <a:spcAft>
                <a:spcPts val="0"/>
              </a:spcAft>
              <a:buNone/>
            </a:pPr>
            <a:r>
              <a:rPr lang="en" b="1"/>
              <a:t>Example studied by Cohen:</a:t>
            </a:r>
            <a:r>
              <a:rPr lang="en"/>
              <a:t> Indian Indentured Labourers deployed in British, Dutch and French tropical plantations from 1830s to 1920.</a:t>
            </a:r>
            <a:endParaRPr/>
          </a:p>
          <a:p>
            <a:pPr marL="0" lvl="0" indent="0" algn="l" rtl="0">
              <a:spcBef>
                <a:spcPts val="1200"/>
              </a:spcBef>
              <a:spcAft>
                <a:spcPts val="0"/>
              </a:spcAft>
              <a:buNone/>
            </a:pPr>
            <a:r>
              <a:rPr lang="en"/>
              <a:t>Picture Credit: </a:t>
            </a:r>
            <a:r>
              <a:rPr lang="en" sz="1100" u="sng">
                <a:solidFill>
                  <a:schemeClr val="hlink"/>
                </a:solidFill>
                <a:latin typeface="Arial"/>
                <a:ea typeface="Arial"/>
                <a:cs typeface="Arial"/>
                <a:sym typeface="Arial"/>
                <a:hlinkClick r:id="rId3"/>
              </a:rPr>
              <a:t>https://www.bbc.com/news/world-asia-india-65693512</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76" name="Google Shape;76;p15"/>
          <p:cNvPicPr preferRelativeResize="0"/>
          <p:nvPr/>
        </p:nvPicPr>
        <p:blipFill>
          <a:blip r:embed="rId4">
            <a:alphaModFix/>
          </a:blip>
          <a:stretch>
            <a:fillRect/>
          </a:stretch>
        </p:blipFill>
        <p:spPr>
          <a:xfrm>
            <a:off x="4597200" y="706800"/>
            <a:ext cx="4546800" cy="4436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0" y="0"/>
            <a:ext cx="9144000" cy="6210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Introduction</a:t>
            </a:r>
            <a:endParaRPr/>
          </a:p>
        </p:txBody>
      </p:sp>
      <p:sp>
        <p:nvSpPr>
          <p:cNvPr id="82" name="Google Shape;82;p16"/>
          <p:cNvSpPr txBox="1">
            <a:spLocks noGrp="1"/>
          </p:cNvSpPr>
          <p:nvPr>
            <p:ph type="body" idx="1"/>
          </p:nvPr>
        </p:nvSpPr>
        <p:spPr>
          <a:xfrm>
            <a:off x="0" y="749500"/>
            <a:ext cx="5116200" cy="43941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0"/>
              </a:spcBef>
              <a:spcAft>
                <a:spcPts val="0"/>
              </a:spcAft>
              <a:buNone/>
            </a:pPr>
            <a:r>
              <a:rPr lang="en"/>
              <a:t>When is a labour diaspora set to exist?</a:t>
            </a:r>
            <a:endParaRPr/>
          </a:p>
          <a:p>
            <a:pPr marL="0" lvl="0" indent="0" algn="just" rtl="0">
              <a:spcBef>
                <a:spcPts val="1200"/>
              </a:spcBef>
              <a:spcAft>
                <a:spcPts val="0"/>
              </a:spcAft>
              <a:buNone/>
            </a:pPr>
            <a:endParaRPr/>
          </a:p>
          <a:p>
            <a:pPr marL="0" lvl="0" indent="0" algn="just" rtl="0">
              <a:spcBef>
                <a:spcPts val="0"/>
              </a:spcBef>
              <a:spcAft>
                <a:spcPts val="0"/>
              </a:spcAft>
              <a:buNone/>
            </a:pPr>
            <a:r>
              <a:rPr lang="en"/>
              <a:t>(a) a strong retention of group ties sustained over an extended period (in respect of language, religion, endogamy and cultural norms)</a:t>
            </a:r>
            <a:endParaRPr/>
          </a:p>
          <a:p>
            <a:pPr marL="0" lvl="0" indent="0" algn="just" rtl="0">
              <a:spcBef>
                <a:spcPts val="0"/>
              </a:spcBef>
              <a:spcAft>
                <a:spcPts val="0"/>
              </a:spcAft>
              <a:buNone/>
            </a:pPr>
            <a:r>
              <a:rPr lang="en"/>
              <a:t> </a:t>
            </a:r>
            <a:endParaRPr/>
          </a:p>
          <a:p>
            <a:pPr marL="0" lvl="0" indent="0" algn="just" rtl="0">
              <a:spcBef>
                <a:spcPts val="0"/>
              </a:spcBef>
              <a:spcAft>
                <a:spcPts val="0"/>
              </a:spcAft>
              <a:buNone/>
            </a:pPr>
            <a:r>
              <a:rPr lang="en"/>
              <a:t>(b) a myth of and connection to a homeland; and </a:t>
            </a:r>
            <a:endParaRPr/>
          </a:p>
          <a:p>
            <a:pPr marL="0" lvl="0" indent="0" algn="just" rtl="0">
              <a:spcBef>
                <a:spcPts val="0"/>
              </a:spcBef>
              <a:spcAft>
                <a:spcPts val="0"/>
              </a:spcAft>
              <a:buNone/>
            </a:pPr>
            <a:endParaRPr/>
          </a:p>
          <a:p>
            <a:pPr marL="0" lvl="0" indent="0" algn="just" rtl="0">
              <a:spcBef>
                <a:spcPts val="0"/>
              </a:spcBef>
              <a:spcAft>
                <a:spcPts val="0"/>
              </a:spcAft>
              <a:buNone/>
            </a:pPr>
            <a:r>
              <a:rPr lang="en"/>
              <a:t>(c) significant levels of social exclusion in the destination</a:t>
            </a:r>
            <a:endParaRPr/>
          </a:p>
          <a:p>
            <a:pPr marL="0" lvl="0" indent="0" algn="just" rtl="0">
              <a:spcBef>
                <a:spcPts val="0"/>
              </a:spcBef>
              <a:spcAft>
                <a:spcPts val="0"/>
              </a:spcAft>
              <a:buNone/>
            </a:pPr>
            <a:r>
              <a:rPr lang="en"/>
              <a:t>societies, a labour diaspora can be said to exist.</a:t>
            </a:r>
            <a:endParaRPr/>
          </a:p>
          <a:p>
            <a:pPr marL="0" lvl="0" indent="0" algn="l" rtl="0">
              <a:spcBef>
                <a:spcPts val="0"/>
              </a:spcBef>
              <a:spcAft>
                <a:spcPts val="1200"/>
              </a:spcAft>
              <a:buNone/>
            </a:pPr>
            <a:endParaRPr/>
          </a:p>
        </p:txBody>
      </p:sp>
      <p:pic>
        <p:nvPicPr>
          <p:cNvPr id="83" name="Google Shape;83;p16"/>
          <p:cNvPicPr preferRelativeResize="0"/>
          <p:nvPr/>
        </p:nvPicPr>
        <p:blipFill>
          <a:blip r:embed="rId3">
            <a:alphaModFix/>
          </a:blip>
          <a:stretch>
            <a:fillRect/>
          </a:stretch>
        </p:blipFill>
        <p:spPr>
          <a:xfrm>
            <a:off x="5116200" y="749500"/>
            <a:ext cx="4027800" cy="3288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0" y="0"/>
            <a:ext cx="9144000" cy="674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Introduction</a:t>
            </a:r>
            <a:endParaRPr/>
          </a:p>
        </p:txBody>
      </p:sp>
      <p:sp>
        <p:nvSpPr>
          <p:cNvPr id="89" name="Google Shape;89;p17"/>
          <p:cNvSpPr txBox="1">
            <a:spLocks noGrp="1"/>
          </p:cNvSpPr>
          <p:nvPr>
            <p:ph type="body" idx="1"/>
          </p:nvPr>
        </p:nvSpPr>
        <p:spPr>
          <a:xfrm>
            <a:off x="0" y="674400"/>
            <a:ext cx="9144000" cy="4469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Weiner: confines the notion of a labour diaspora to those who ‘move across international borders to work in one country while remaining citizens in another’.</a:t>
            </a:r>
            <a:endParaRPr/>
          </a:p>
          <a:p>
            <a:pPr marL="0" lvl="0" indent="0" algn="l" rtl="0">
              <a:spcBef>
                <a:spcPts val="1200"/>
              </a:spcBef>
              <a:spcAft>
                <a:spcPts val="0"/>
              </a:spcAft>
              <a:buNone/>
            </a:pPr>
            <a:endParaRPr/>
          </a:p>
          <a:p>
            <a:pPr marL="0" lvl="0" indent="0" algn="l" rtl="0">
              <a:spcBef>
                <a:spcPts val="1200"/>
              </a:spcBef>
              <a:spcAft>
                <a:spcPts val="0"/>
              </a:spcAft>
              <a:buNone/>
            </a:pPr>
            <a:r>
              <a:rPr lang="en"/>
              <a:t>These countries: the Gulf (Kuwait, Qatar, Bahrain, the United Arab Emirates and Oman) that use vast numbers of foreign workers but resolutely deny them or their children the right of citizenship even through long residence or birth.</a:t>
            </a:r>
            <a:endParaRPr/>
          </a:p>
          <a:p>
            <a:pPr marL="0" lvl="0" indent="0" algn="l" rtl="0">
              <a:spcBef>
                <a:spcPts val="1200"/>
              </a:spcBef>
              <a:spcAft>
                <a:spcPts val="0"/>
              </a:spcAft>
              <a:buNone/>
            </a:pPr>
            <a:r>
              <a:rPr lang="en" sz="1100" u="sng">
                <a:solidFill>
                  <a:schemeClr val="hlink"/>
                </a:solidFill>
                <a:latin typeface="Arial"/>
                <a:ea typeface="Arial"/>
                <a:cs typeface="Arial"/>
                <a:sym typeface="Arial"/>
                <a:hlinkClick r:id="rId3"/>
              </a:rPr>
              <a:t>https://www.youtube.com/watch?v=lHMQ2SFfveQ</a:t>
            </a:r>
            <a:endParaRPr/>
          </a:p>
          <a:p>
            <a:pPr marL="0" lvl="0" indent="0" algn="l" rtl="0">
              <a:spcBef>
                <a:spcPts val="1200"/>
              </a:spcBef>
              <a:spcAft>
                <a:spcPts val="0"/>
              </a:spcAft>
              <a:buNone/>
            </a:pPr>
            <a:r>
              <a:rPr lang="en" sz="1100" u="sng">
                <a:solidFill>
                  <a:schemeClr val="hlink"/>
                </a:solidFill>
                <a:latin typeface="Arial"/>
                <a:ea typeface="Arial"/>
                <a:cs typeface="Arial"/>
                <a:sym typeface="Arial"/>
                <a:hlinkClick r:id="rId4"/>
              </a:rPr>
              <a:t>https://u.ae/en/information-and-services/passports-and-traveling/emirati-nationality</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0" y="0"/>
            <a:ext cx="9144000" cy="642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Introduction</a:t>
            </a:r>
            <a:endParaRPr/>
          </a:p>
        </p:txBody>
      </p:sp>
      <p:sp>
        <p:nvSpPr>
          <p:cNvPr id="95" name="Google Shape;95;p18"/>
          <p:cNvSpPr txBox="1">
            <a:spLocks noGrp="1"/>
          </p:cNvSpPr>
          <p:nvPr>
            <p:ph type="body" idx="1"/>
          </p:nvPr>
        </p:nvSpPr>
        <p:spPr>
          <a:xfrm>
            <a:off x="0" y="642300"/>
            <a:ext cx="9144000" cy="450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Two kinds of diaspora: Proletarian Diaspora and the Mobilized Diaspora - Armstrong</a:t>
            </a:r>
            <a:endParaRPr/>
          </a:p>
          <a:p>
            <a:pPr marL="0" lvl="0" indent="0" algn="l" rtl="0">
              <a:spcBef>
                <a:spcPts val="1200"/>
              </a:spcBef>
              <a:spcAft>
                <a:spcPts val="0"/>
              </a:spcAft>
              <a:buNone/>
            </a:pPr>
            <a:endParaRPr/>
          </a:p>
          <a:p>
            <a:pPr marL="0" lvl="0" indent="0" algn="l" rtl="0">
              <a:spcBef>
                <a:spcPts val="1200"/>
              </a:spcBef>
              <a:spcAft>
                <a:spcPts val="0"/>
              </a:spcAft>
              <a:buNone/>
            </a:pPr>
            <a:r>
              <a:rPr lang="en"/>
              <a:t>Proletarian Diaspora: characterized by low communication skills and comprises ‘a nearly undifferentiated mass of unskilled labor’, with little prospect of social mobility.</a:t>
            </a:r>
            <a:endParaRPr/>
          </a:p>
          <a:p>
            <a:pPr marL="0" lvl="0" indent="0" algn="l" rtl="0">
              <a:spcBef>
                <a:spcPts val="1200"/>
              </a:spcBef>
              <a:spcAft>
                <a:spcPts val="0"/>
              </a:spcAft>
              <a:buNone/>
            </a:pPr>
            <a:endParaRPr/>
          </a:p>
          <a:p>
            <a:pPr marL="0" lvl="0" indent="0" algn="l" rtl="0">
              <a:spcBef>
                <a:spcPts val="1200"/>
              </a:spcBef>
              <a:spcAft>
                <a:spcPts val="0"/>
              </a:spcAft>
              <a:buNone/>
            </a:pPr>
            <a:r>
              <a:rPr lang="en"/>
              <a:t>Mobilized Diaspora: deploy their linguistic, network and occupational advantages to modernize and mobilize – thereby offering to the nation-state valued services and skills.</a:t>
            </a: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0" y="0"/>
            <a:ext cx="9144000" cy="6852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Introduction</a:t>
            </a:r>
            <a:endParaRPr/>
          </a:p>
        </p:txBody>
      </p:sp>
      <p:sp>
        <p:nvSpPr>
          <p:cNvPr id="101" name="Google Shape;101;p19"/>
          <p:cNvSpPr txBox="1">
            <a:spLocks noGrp="1"/>
          </p:cNvSpPr>
          <p:nvPr>
            <p:ph type="body" idx="1"/>
          </p:nvPr>
        </p:nvSpPr>
        <p:spPr>
          <a:xfrm>
            <a:off x="0" y="648650"/>
            <a:ext cx="9090300" cy="449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within all diasporas, including the most economically</a:t>
            </a:r>
            <a:endParaRPr/>
          </a:p>
          <a:p>
            <a:pPr marL="0" lvl="0" indent="0" algn="l" rtl="0">
              <a:spcBef>
                <a:spcPts val="0"/>
              </a:spcBef>
              <a:spcAft>
                <a:spcPts val="0"/>
              </a:spcAft>
              <a:buNone/>
            </a:pPr>
            <a:r>
              <a:rPr lang="en"/>
              <a:t>successful, there are (sometimes large) proletarian elements.</a:t>
            </a:r>
            <a:endParaRPr/>
          </a:p>
          <a:p>
            <a:pPr marL="0" lvl="0" indent="0" algn="l" rtl="0">
              <a:spcBef>
                <a:spcPts val="0"/>
              </a:spcBef>
              <a:spcAft>
                <a:spcPts val="0"/>
              </a:spcAft>
              <a:buNone/>
            </a:pPr>
            <a:endParaRPr/>
          </a:p>
          <a:p>
            <a:pPr marL="0" lvl="0" indent="0" algn="l" rtl="0">
              <a:spcBef>
                <a:spcPts val="1200"/>
              </a:spcBef>
              <a:spcAft>
                <a:spcPts val="0"/>
              </a:spcAft>
              <a:buNone/>
            </a:pPr>
            <a:r>
              <a:rPr lang="en"/>
              <a:t>over time occupational mobility can radically alter a group’s profile.</a:t>
            </a:r>
            <a:endParaRPr/>
          </a:p>
          <a:p>
            <a:pPr marL="0" lvl="0" indent="0" algn="l" rtl="0">
              <a:spcBef>
                <a:spcPts val="0"/>
              </a:spcBef>
              <a:spcAft>
                <a:spcPts val="0"/>
              </a:spcAft>
              <a:buNone/>
            </a:pPr>
            <a:endParaRPr/>
          </a:p>
          <a:p>
            <a:pPr marL="0" lvl="0" indent="0" algn="l" rtl="0">
              <a:spcBef>
                <a:spcPts val="0"/>
              </a:spcBef>
              <a:spcAft>
                <a:spcPts val="0"/>
              </a:spcAft>
              <a:buNone/>
            </a:pPr>
            <a:r>
              <a:rPr lang="en"/>
              <a:t>Example: In some countries, Indians showed dramatic gains in terms of their political and social mobility. In others, dispossession and poverty were unrelenting. Time and circumstance</a:t>
            </a:r>
            <a:endParaRPr/>
          </a:p>
          <a:p>
            <a:pPr marL="0" lvl="0" indent="0" algn="l" rtl="0">
              <a:spcBef>
                <a:spcPts val="0"/>
              </a:spcBef>
              <a:spcAft>
                <a:spcPts val="0"/>
              </a:spcAft>
              <a:buNone/>
            </a:pPr>
            <a:endParaRPr/>
          </a:p>
          <a:p>
            <a:pPr marL="0" lvl="0" indent="0" algn="l" rtl="0">
              <a:spcBef>
                <a:spcPts val="0"/>
              </a:spcBef>
              <a:spcAft>
                <a:spcPts val="0"/>
              </a:spcAft>
              <a:buNone/>
            </a:pPr>
            <a:r>
              <a:rPr lang="en" b="1"/>
              <a:t>Diasporas are neither uniform in class terms at the moment</a:t>
            </a:r>
            <a:endParaRPr b="1"/>
          </a:p>
          <a:p>
            <a:pPr marL="0" lvl="0" indent="0" algn="l" rtl="0">
              <a:spcBef>
                <a:spcPts val="0"/>
              </a:spcBef>
              <a:spcAft>
                <a:spcPts val="0"/>
              </a:spcAft>
              <a:buNone/>
            </a:pPr>
            <a:r>
              <a:rPr lang="en" b="1"/>
              <a:t>of their migration, nor do they remain so over time.</a:t>
            </a:r>
            <a:endParaRPr b="1"/>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1200"/>
              </a:spcAft>
              <a:buNone/>
            </a:pP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0" y="0"/>
            <a:ext cx="9144000" cy="767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 NEW SYSTEM OF SLAVERY?</a:t>
            </a:r>
            <a:endParaRPr/>
          </a:p>
        </p:txBody>
      </p:sp>
      <p:sp>
        <p:nvSpPr>
          <p:cNvPr id="107" name="Google Shape;107;p20"/>
          <p:cNvSpPr txBox="1">
            <a:spLocks noGrp="1"/>
          </p:cNvSpPr>
          <p:nvPr>
            <p:ph type="body" idx="1"/>
          </p:nvPr>
        </p:nvSpPr>
        <p:spPr>
          <a:xfrm>
            <a:off x="0" y="813100"/>
            <a:ext cx="9144000" cy="4330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Unfree labour important for growth of the modern world system.</a:t>
            </a:r>
            <a:endParaRPr/>
          </a:p>
          <a:p>
            <a:pPr marL="0" lvl="0" indent="0" algn="l" rtl="0">
              <a:spcBef>
                <a:spcPts val="0"/>
              </a:spcBef>
              <a:spcAft>
                <a:spcPts val="0"/>
              </a:spcAft>
              <a:buNone/>
            </a:pPr>
            <a:endParaRPr/>
          </a:p>
          <a:p>
            <a:pPr marL="0" lvl="0" indent="0" algn="l" rtl="0">
              <a:spcBef>
                <a:spcPts val="0"/>
              </a:spcBef>
              <a:spcAft>
                <a:spcPts val="0"/>
              </a:spcAft>
              <a:buNone/>
            </a:pPr>
            <a:r>
              <a:rPr lang="en"/>
              <a:t>European Merchantiles built trading empires using: tropical commodities and extraction of precious metals</a:t>
            </a:r>
            <a:endParaRPr/>
          </a:p>
          <a:p>
            <a:pPr marL="0" lvl="0" indent="0" algn="l" rtl="0">
              <a:spcBef>
                <a:spcPts val="0"/>
              </a:spcBef>
              <a:spcAft>
                <a:spcPts val="0"/>
              </a:spcAft>
              <a:buNone/>
            </a:pPr>
            <a:endParaRPr/>
          </a:p>
          <a:p>
            <a:pPr marL="0" lvl="0" indent="0" algn="l" rtl="0">
              <a:spcBef>
                <a:spcPts val="0"/>
              </a:spcBef>
              <a:spcAft>
                <a:spcPts val="0"/>
              </a:spcAft>
              <a:buNone/>
            </a:pPr>
            <a:r>
              <a:rPr lang="en"/>
              <a:t>Triangular trade between  - Europe, Africa and America - Modern world capitalism</a:t>
            </a:r>
            <a:endParaRPr/>
          </a:p>
          <a:p>
            <a:pPr marL="0" lvl="0" indent="0" algn="l" rtl="0">
              <a:spcBef>
                <a:spcPts val="0"/>
              </a:spcBef>
              <a:spcAft>
                <a:spcPts val="0"/>
              </a:spcAft>
              <a:buNone/>
            </a:pPr>
            <a:endParaRPr/>
          </a:p>
          <a:p>
            <a:pPr marL="0" lvl="0" indent="0" algn="l" rtl="0">
              <a:spcBef>
                <a:spcPts val="0"/>
              </a:spcBef>
              <a:spcAft>
                <a:spcPts val="0"/>
              </a:spcAft>
              <a:buNone/>
            </a:pPr>
            <a:r>
              <a:rPr lang="en"/>
              <a:t>Slavery was banned, indentured labour was introduced - Labour Supply changed from Africans to Indians</a:t>
            </a:r>
            <a:endParaRPr/>
          </a:p>
          <a:p>
            <a:pPr marL="0" lvl="0" indent="0" algn="l" rtl="0">
              <a:spcBef>
                <a:spcPts val="0"/>
              </a:spcBef>
              <a:spcAft>
                <a:spcPts val="0"/>
              </a:spcAft>
              <a:buNone/>
            </a:pPr>
            <a:endParaRPr/>
          </a:p>
          <a:p>
            <a:pPr marL="0" lvl="0" indent="0" algn="l" rtl="0">
              <a:spcBef>
                <a:spcPts val="0"/>
              </a:spcBef>
              <a:spcAft>
                <a:spcPts val="0"/>
              </a:spcAft>
              <a:buNone/>
            </a:pPr>
            <a:r>
              <a:rPr lang="en" sz="1100" u="sng">
                <a:solidFill>
                  <a:schemeClr val="hlink"/>
                </a:solidFill>
                <a:latin typeface="Arial"/>
                <a:ea typeface="Arial"/>
                <a:cs typeface="Arial"/>
                <a:sym typeface="Arial"/>
                <a:hlinkClick r:id="rId3"/>
              </a:rPr>
              <a:t>https://www.youtube.com/watch?v=pyk2LetcGnY</a:t>
            </a:r>
            <a:endParaRPr/>
          </a:p>
          <a:p>
            <a:pPr marL="0" lvl="0" indent="0" algn="l" rtl="0">
              <a:spcBef>
                <a:spcPts val="0"/>
              </a:spcBef>
              <a:spcAft>
                <a:spcPts val="0"/>
              </a:spcAft>
              <a:buNone/>
            </a:pPr>
            <a:endParaRPr/>
          </a:p>
          <a:p>
            <a:pPr marL="0" lvl="0" indent="0" algn="l" rtl="0">
              <a:spcBef>
                <a:spcPts val="0"/>
              </a:spcBef>
              <a:spcAft>
                <a:spcPts val="0"/>
              </a:spcAft>
              <a:buNone/>
            </a:pPr>
            <a:r>
              <a:rPr lang="en"/>
              <a:t>https://www.youtube.com/watch?v=dy0XiL61wWY</a:t>
            </a:r>
            <a:endParaRPr/>
          </a:p>
          <a:p>
            <a:pPr marL="0" lvl="0" indent="0" algn="l" rtl="0">
              <a:spcBef>
                <a:spcPts val="0"/>
              </a:spcBef>
              <a:spcAft>
                <a:spcPts val="0"/>
              </a:spcAft>
              <a:buNone/>
            </a:pPr>
            <a:endParaRPr/>
          </a:p>
          <a:p>
            <a:pPr marL="0" lvl="0" indent="0" algn="l" rtl="0">
              <a:spcBef>
                <a:spcPts val="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0" y="0"/>
            <a:ext cx="9144000" cy="730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 NEW SYSTEM OF SLAVERY</a:t>
            </a:r>
            <a:endParaRPr/>
          </a:p>
        </p:txBody>
      </p:sp>
      <p:sp>
        <p:nvSpPr>
          <p:cNvPr id="113" name="Google Shape;113;p21"/>
          <p:cNvSpPr txBox="1">
            <a:spLocks noGrp="1"/>
          </p:cNvSpPr>
          <p:nvPr>
            <p:ph type="body" idx="1"/>
          </p:nvPr>
        </p:nvSpPr>
        <p:spPr>
          <a:xfrm>
            <a:off x="0" y="730800"/>
            <a:ext cx="9144000" cy="441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Rationale behind Indentured labour: abundant land and cheap </a:t>
            </a:r>
            <a:endParaRPr/>
          </a:p>
          <a:p>
            <a:pPr marL="0" lvl="0" indent="0" algn="l" rtl="0">
              <a:spcBef>
                <a:spcPts val="1200"/>
              </a:spcBef>
              <a:spcAft>
                <a:spcPts val="0"/>
              </a:spcAft>
              <a:buNone/>
            </a:pPr>
            <a:r>
              <a:rPr lang="en"/>
              <a:t>Labour. Fixed period: 5 to 7 years</a:t>
            </a:r>
            <a:endParaRPr/>
          </a:p>
          <a:p>
            <a:pPr marL="0" lvl="0" indent="0" algn="l" rtl="0">
              <a:spcBef>
                <a:spcPts val="1200"/>
              </a:spcBef>
              <a:spcAft>
                <a:spcPts val="0"/>
              </a:spcAft>
              <a:buNone/>
            </a:pPr>
            <a:r>
              <a:rPr lang="en"/>
              <a:t>The recruiters were ruthless, the journey was horrific and the arrangements made for the legal protection of the workers were inadequate.</a:t>
            </a:r>
            <a:endParaRPr/>
          </a:p>
          <a:p>
            <a:pPr marL="0" lvl="0" indent="0" algn="l" rtl="0">
              <a:spcBef>
                <a:spcPts val="0"/>
              </a:spcBef>
              <a:spcAft>
                <a:spcPts val="0"/>
              </a:spcAft>
              <a:buNone/>
            </a:pPr>
            <a:endParaRPr/>
          </a:p>
          <a:p>
            <a:pPr marL="0" lvl="0" indent="0" algn="l" rtl="0">
              <a:spcBef>
                <a:spcPts val="0"/>
              </a:spcBef>
              <a:spcAft>
                <a:spcPts val="0"/>
              </a:spcAft>
              <a:buNone/>
            </a:pPr>
            <a:r>
              <a:rPr lang="en"/>
              <a:t>Legally, indentured labourers could not be bought or sold.</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1450</Words>
  <Application>Microsoft Office PowerPoint</Application>
  <PresentationFormat>On-screen Show (16:9)</PresentationFormat>
  <Paragraphs>127</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Oswald</vt:lpstr>
      <vt:lpstr>Arial</vt:lpstr>
      <vt:lpstr>Source Code Pro</vt:lpstr>
      <vt:lpstr>Modern Writer</vt:lpstr>
      <vt:lpstr>Indian Diaspora and Transnationalism: An Introduction</vt:lpstr>
      <vt:lpstr>Labour and Imperial Diasporas: Indentured Indians and the British</vt:lpstr>
      <vt:lpstr>Introduction</vt:lpstr>
      <vt:lpstr>Introduction</vt:lpstr>
      <vt:lpstr>Introduction</vt:lpstr>
      <vt:lpstr>Introduction</vt:lpstr>
      <vt:lpstr>Introduction</vt:lpstr>
      <vt:lpstr>A NEW SYSTEM OF SLAVERY?</vt:lpstr>
      <vt:lpstr>A NEW SYSTEM OF SLAVERY</vt:lpstr>
      <vt:lpstr>A NEW SYSTEM OF SLAVERY</vt:lpstr>
      <vt:lpstr>The Songs of Ramayana and Political Outcomes</vt:lpstr>
      <vt:lpstr>The Songs of Ramayana and Political Outcomes</vt:lpstr>
      <vt:lpstr>The Songs of Ramayana and Political Outcomes</vt:lpstr>
      <vt:lpstr>The Songs of Ramayana and Political Outcomes</vt:lpstr>
      <vt:lpstr>IMPERIAL DIASPORA</vt:lpstr>
      <vt:lpstr>IMPERIAL DIASPORA</vt:lpstr>
      <vt:lpstr>IMPERIAL DIASPORA</vt:lpstr>
      <vt:lpstr>THE SETTLEMENT OF BRITISH EMPIRE</vt:lpstr>
      <vt:lpstr>THE SETTLEMENT OF BRITISH EMPIRE </vt:lpstr>
      <vt:lpstr>Indian Indentured Labour Migration across the World: Case Studies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Diaspora and Transnationalism: An Introduction</dc:title>
  <cp:lastModifiedBy>admin</cp:lastModifiedBy>
  <cp:revision>1</cp:revision>
  <dcterms:modified xsi:type="dcterms:W3CDTF">2025-01-22T10:47:16Z</dcterms:modified>
</cp:coreProperties>
</file>