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80"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b0b31482e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b0b31482e3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b0b31482e3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b0b31482e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0b31482e3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b0b31482e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b0b31482e3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b0b31482e3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0b31482e3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b0b31482e3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b0b31482e3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b0b31482e3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0b31482e3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0b31482e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b0b31482e3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b0b31482e3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b0b31482e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b0b31482e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0b31482e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b0b31482e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b0b31482e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b0b31482e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0b31482e3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b0b31482e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0b31482e3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b0b31482e3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b0b31482e3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b0b31482e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b0b31482e3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b0b31482e3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0b31482e3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b0b31482e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B0F0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5B0F00"/>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rgbClr val="DD7E6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0" y="78650"/>
            <a:ext cx="9144000" cy="1706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Indian Diaspora and Transnationalism: An Introduction</a:t>
            </a:r>
            <a:endParaRPr/>
          </a:p>
        </p:txBody>
      </p:sp>
      <p:sp>
        <p:nvSpPr>
          <p:cNvPr id="86" name="Google Shape;86;p13"/>
          <p:cNvSpPr txBox="1">
            <a:spLocks noGrp="1"/>
          </p:cNvSpPr>
          <p:nvPr>
            <p:ph type="subTitle" idx="1"/>
          </p:nvPr>
        </p:nvSpPr>
        <p:spPr>
          <a:xfrm>
            <a:off x="0" y="2715950"/>
            <a:ext cx="9099300" cy="131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Dr Ratna Bharati B</a:t>
            </a:r>
            <a:endParaRPr/>
          </a:p>
          <a:p>
            <a:pPr marL="0" lvl="0" indent="0" algn="l" rtl="0">
              <a:spcBef>
                <a:spcPts val="0"/>
              </a:spcBef>
              <a:spcAft>
                <a:spcPts val="0"/>
              </a:spcAft>
              <a:buNone/>
            </a:pPr>
            <a:r>
              <a:rPr lang="en"/>
              <a:t>HM 494</a:t>
            </a:r>
            <a:endParaRPr/>
          </a:p>
          <a:p>
            <a:pPr marL="0" lvl="0" indent="0" algn="l" rtl="0">
              <a:spcBef>
                <a:spcPts val="0"/>
              </a:spcBef>
              <a:spcAft>
                <a:spcPts val="0"/>
              </a:spcAft>
              <a:buNone/>
            </a:pPr>
            <a:r>
              <a:rPr lang="en"/>
              <a:t>Semester 2023-24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0" y="0"/>
            <a:ext cx="8832300" cy="54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140" name="Google Shape;140;p22"/>
          <p:cNvSpPr txBox="1">
            <a:spLocks noGrp="1"/>
          </p:cNvSpPr>
          <p:nvPr>
            <p:ph type="body" idx="1"/>
          </p:nvPr>
        </p:nvSpPr>
        <p:spPr>
          <a:xfrm>
            <a:off x="0" y="542700"/>
            <a:ext cx="9144000" cy="46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1.13 In many cases the health of the Indian labourers improved in Mauritius, for they usually arrived there a poor, sickly, emaciated creature. But this was not because the labourers were alway in a bad shape in India; they become sickly on the boats, because of sea sickness, because they did not like the food and the secluded life there. Those who maintained caste exclusiveness would not eat the food cooked by the people of castes other than their own, particularly if the cooks happened to be of lower castes.</a:t>
            </a:r>
            <a:endParaRPr/>
          </a:p>
          <a:p>
            <a:pPr marL="0" lvl="0" indent="0" algn="l" rtl="0">
              <a:spcBef>
                <a:spcPts val="1200"/>
              </a:spcBef>
              <a:spcAft>
                <a:spcPts val="1200"/>
              </a:spcAft>
              <a:buNone/>
            </a:pPr>
            <a:r>
              <a:rPr lang="en"/>
              <a:t>1.14 It was claimed by the planters' spokesmen that the Indians not only got high wages but they saved all the money because they got all the provisions, etc., free. Even if the wages in India and Mauritius were the same, they argued, "thousand (if not millions)" of men in India were unemployed; many sold their children at times for food and if Mauritius threw its industry and labour market open to them they should deem themselves lucky.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0" y="0"/>
            <a:ext cx="9144000" cy="534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146" name="Google Shape;146;p23"/>
          <p:cNvSpPr txBox="1">
            <a:spLocks noGrp="1"/>
          </p:cNvSpPr>
          <p:nvPr>
            <p:ph type="body" idx="1"/>
          </p:nvPr>
        </p:nvSpPr>
        <p:spPr>
          <a:xfrm>
            <a:off x="0" y="503350"/>
            <a:ext cx="9144000" cy="4640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1.14 But they hardly mentioned the eagerness with which they indented Indian labour, or the jeers which the uprooted Indian received from the Africans and others in Mauritius. Nor did they refer to the crimping or the kidnapping of the unfortunate Indians by their recruiters ( arkatis ). Quite often the unfortunate labourers were decoyed from their homes on false pretences and transported in a state of intoxication or delusion. One can well imagine the plight of such people in a strange country.</a:t>
            </a:r>
            <a:endParaRPr/>
          </a:p>
          <a:p>
            <a:pPr marL="0" lvl="0" indent="0" algn="l" rtl="0">
              <a:spcBef>
                <a:spcPts val="1200"/>
              </a:spcBef>
              <a:spcAft>
                <a:spcPts val="0"/>
              </a:spcAft>
              <a:buNone/>
            </a:pPr>
            <a:r>
              <a:rPr lang="en"/>
              <a:t>1.15 In 1846 G.E. Gladstone alleged in Britain that the Indians were having promiscuous relationship with the woman who accompanied them and to the 'unnatural practices' among the men.16 Gladstone also criticized the "thin sprinkling of women" with ' the large mass of males'" and "yet rarer occurrence of cases of immigrants in families" and felt that the length of time for which the men were separated from every natural and domestic relationship and the lack of moral influence upon them presented difficulties for the Indian labourers. But the Indians were not, by any stretch of imagination, responsible for this state of affairs.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0" y="0"/>
            <a:ext cx="9144000" cy="51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152" name="Google Shape;152;p24"/>
          <p:cNvSpPr txBox="1">
            <a:spLocks noGrp="1"/>
          </p:cNvSpPr>
          <p:nvPr>
            <p:ph type="body" idx="1"/>
          </p:nvPr>
        </p:nvSpPr>
        <p:spPr>
          <a:xfrm>
            <a:off x="0" y="511200"/>
            <a:ext cx="9144000" cy="463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1.16 Gladstone also lamented that the Indian emigration had relegated the Africans to whom the island owed so much, into the background. He was saddened by the fact that the land was cultivated not by those who made "short migrations to meet some particular and temporary demand for labour at their own expense, and without any sensible* shock to their social habits, but by those who, though inhabitants for years, yel inhabit as labourers only;</a:t>
            </a:r>
            <a:endParaRPr/>
          </a:p>
          <a:p>
            <a:pPr marL="0" lvl="0" indent="0" algn="l" rtl="0">
              <a:spcBef>
                <a:spcPts val="1200"/>
              </a:spcBef>
              <a:spcAft>
                <a:spcPts val="0"/>
              </a:spcAft>
              <a:buNone/>
            </a:pPr>
            <a:r>
              <a:rPr lang="en"/>
              <a:t>1.17 John Scoble, the Secretary of the Anti-Slavery Society, alleged that most of the women introduced into Mauritius in 1843-44 were prostitutes picked up in the streets of Calcutta and Bombay. However, he does not śay how he collected the data. Perhaps it was a figment of his imagination.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0" y="0"/>
            <a:ext cx="9107400" cy="629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158" name="Google Shape;158;p25"/>
          <p:cNvSpPr txBox="1">
            <a:spLocks noGrp="1"/>
          </p:cNvSpPr>
          <p:nvPr>
            <p:ph type="body" idx="1"/>
          </p:nvPr>
        </p:nvSpPr>
        <p:spPr>
          <a:xfrm>
            <a:off x="0" y="526925"/>
            <a:ext cx="9144000" cy="461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1.18 Lionel Smith described the Indians in 1841 as having "given themselves up to a degree of disgraceful licentiousness". One stipendiary magistrate S. Thatcher thought that the plantations had turned many of them into drunkards.</a:t>
            </a:r>
            <a:endParaRPr/>
          </a:p>
          <a:p>
            <a:pPr marL="0" lvl="0" indent="0" algn="l" rtl="0">
              <a:spcBef>
                <a:spcPts val="1200"/>
              </a:spcBef>
              <a:spcAft>
                <a:spcPts val="0"/>
              </a:spcAft>
              <a:buNone/>
            </a:pPr>
            <a:r>
              <a:rPr lang="en"/>
              <a:t>1.19 However, another stipendiary magistrate H. M. Self spoke highly of the Indians : Their industry was evident from the many well-planted gardens near their houses. They usually kept garden goats and poultry. Yet another magistrate appreciated their 'neatly cultivated kitchen gardens and clean and comfortable dwellings'.81 They had few quarrels among themselves and maintained a graceful atmosphere in their camps after the working hours.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0" y="0"/>
            <a:ext cx="9144000" cy="51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164" name="Google Shape;164;p26"/>
          <p:cNvSpPr txBox="1">
            <a:spLocks noGrp="1"/>
          </p:cNvSpPr>
          <p:nvPr>
            <p:ph type="body" idx="1"/>
          </p:nvPr>
        </p:nvSpPr>
        <p:spPr>
          <a:xfrm>
            <a:off x="0" y="511200"/>
            <a:ext cx="9144000" cy="463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1.20 However, at least one stipendiary magistrate reported that the barracks of the Indian indentured labourers were dirty due to their "natural filthiness".</a:t>
            </a:r>
            <a:endParaRPr/>
          </a:p>
          <a:p>
            <a:pPr marL="0" lvl="0" indent="0" algn="l" rtl="0">
              <a:spcBef>
                <a:spcPts val="1200"/>
              </a:spcBef>
              <a:spcAft>
                <a:spcPts val="0"/>
              </a:spcAft>
              <a:buNone/>
            </a:pPr>
            <a:r>
              <a:rPr lang="en"/>
              <a:t>1.21 According to a stipendiary magistrate several estates had 200 to 300 Indians employed as labourers and mechanics and 20 to 30 married (eor so styled') women who cooked and managed the house for their menfolk.</a:t>
            </a:r>
            <a:endParaRPr/>
          </a:p>
          <a:p>
            <a:pPr marL="0" lvl="0" indent="0" algn="l" rtl="0">
              <a:spcBef>
                <a:spcPts val="1200"/>
              </a:spcBef>
              <a:spcAft>
                <a:spcPts val="0"/>
              </a:spcAft>
              <a:buNone/>
            </a:pPr>
            <a:r>
              <a:rPr lang="en"/>
              <a:t>1.22 When one compares these views with that of one Presbyterian clergyman George Blyth who said that the Indians often chased and improperly molested the African women, the real reason for such a wild charge seems to be the failure of the Christian missionaries to convert the Indians to their faith.</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0" y="0"/>
            <a:ext cx="9144000" cy="534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170" name="Google Shape;170;p27"/>
          <p:cNvSpPr txBox="1">
            <a:spLocks noGrp="1"/>
          </p:cNvSpPr>
          <p:nvPr>
            <p:ph type="body" idx="1"/>
          </p:nvPr>
        </p:nvSpPr>
        <p:spPr>
          <a:xfrm>
            <a:off x="0" y="503350"/>
            <a:ext cx="9144000" cy="464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1.23 In 1848 Buxton, an abolitionist, said that the 95,000 Indians brought to Mauritius in ten years at a cost of £900,000 had doubled sugar production but left the island "in a state of ruin and bankruptcy".26 Another abolitionist G. Thompson thought that these were indolent mendicants," runaways, vagrants, thieves, vagabonds, filthy, diseased, dissolute, immoral, disgusting, covered with sores;</a:t>
            </a:r>
            <a:endParaRPr/>
          </a:p>
          <a:p>
            <a:pPr marL="0" lvl="0" indent="0" algn="l" rtl="0">
              <a:spcBef>
                <a:spcPts val="1200"/>
              </a:spcBef>
              <a:spcAft>
                <a:spcPts val="0"/>
              </a:spcAft>
              <a:buNone/>
            </a:pPr>
            <a:r>
              <a:rPr lang="en"/>
              <a:t>1.24 Most of the allegations against the Indians seem to be false. They were obviously a result of age old prejudices against the Asiatics'. Otherwise why were the planters and the Mauritius government pressing hard for more and more Indian labourers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0" y="0"/>
            <a:ext cx="8832300" cy="68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Points</a:t>
            </a:r>
            <a:endParaRPr/>
          </a:p>
        </p:txBody>
      </p:sp>
      <p:sp>
        <p:nvSpPr>
          <p:cNvPr id="176" name="Google Shape;176;p28"/>
          <p:cNvSpPr txBox="1">
            <a:spLocks noGrp="1"/>
          </p:cNvSpPr>
          <p:nvPr>
            <p:ph type="body" idx="1"/>
          </p:nvPr>
        </p:nvSpPr>
        <p:spPr>
          <a:xfrm>
            <a:off x="0" y="519075"/>
            <a:ext cx="9144000" cy="462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1.25 One Henry White was specially posted in the Malabar coast (Western India) to procure more and more Indian labourers, and he assured W.E. Gladstone that since he knew the Malayalam language and the customs and character of the people he would be able to get hundreds of 'coolies' and mechanics for Mauritius.</a:t>
            </a:r>
            <a:endParaRPr/>
          </a:p>
          <a:p>
            <a:pPr marL="0" lvl="0" indent="0" algn="l" rtl="0">
              <a:spcBef>
                <a:spcPts val="1200"/>
              </a:spcBef>
              <a:spcAft>
                <a:spcPts val="0"/>
              </a:spcAft>
              <a:buNone/>
            </a:pPr>
            <a:r>
              <a:rPr lang="en"/>
              <a:t>1.26 But the main area of recruitment was not South India but the Gangetic plains suffering from famines, floods, epidemics and social and economic oppressions under the British rule. No wonder by 1848 about) 95.000 Indians came to Mauritius. About 20,000 of them were said to be vagabonds,29 and about 1,000 were running retail shops on behalf of the planters' wives who earned huge profits.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0" y="0"/>
            <a:ext cx="9144000" cy="71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Points</a:t>
            </a:r>
            <a:endParaRPr/>
          </a:p>
        </p:txBody>
      </p:sp>
      <p:sp>
        <p:nvSpPr>
          <p:cNvPr id="182" name="Google Shape;182;p29"/>
          <p:cNvSpPr txBox="1">
            <a:spLocks noGrp="1"/>
          </p:cNvSpPr>
          <p:nvPr>
            <p:ph type="body" idx="1"/>
          </p:nvPr>
        </p:nvSpPr>
        <p:spPr>
          <a:xfrm>
            <a:off x="0" y="660625"/>
            <a:ext cx="9144000" cy="448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1.27 Those who came from the Bombay port were supposed to be 'superior in strength and in feeling" to those who emigrated from Calcutta or Madras. But the number of the Bombay immigrants was very small, and they preferred to live separately and would not work under a sardar from the Bengal presidency.</a:t>
            </a:r>
            <a:endParaRPr/>
          </a:p>
          <a:p>
            <a:pPr marL="0" lvl="0" indent="0" algn="l" rtl="0">
              <a:spcBef>
                <a:spcPts val="1200"/>
              </a:spcBef>
              <a:spcAft>
                <a:spcPts val="0"/>
              </a:spcAft>
              <a:buNone/>
            </a:pPr>
            <a:r>
              <a:rPr lang="en"/>
              <a:t>1.28 Indians made their presence felt in Mauritius in the 1840s. Even though uprooted from their traditional environment many of them were trying to adjust to their new existence. Those who were more hardworking and clever saved money and led a more comfortable life than the idle ones, but more or less everybody had to suffer on account of the racial and cultural prejudices.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25" y="0"/>
            <a:ext cx="9144000" cy="75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INDIANS IN MAURITIUS IN THE 1840s</a:t>
            </a:r>
            <a:endParaRPr/>
          </a:p>
        </p:txBody>
      </p:sp>
      <p:sp>
        <p:nvSpPr>
          <p:cNvPr id="92" name="Google Shape;92;p14"/>
          <p:cNvSpPr txBox="1">
            <a:spLocks noGrp="1"/>
          </p:cNvSpPr>
          <p:nvPr>
            <p:ph type="body" idx="1"/>
          </p:nvPr>
        </p:nvSpPr>
        <p:spPr>
          <a:xfrm>
            <a:off x="0" y="755100"/>
            <a:ext cx="9144000" cy="438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Author(s): J. C. Jha</a:t>
            </a:r>
            <a:endParaRPr/>
          </a:p>
          <a:p>
            <a:pPr marL="0" lvl="0" indent="0" algn="l" rtl="0">
              <a:spcBef>
                <a:spcPts val="1200"/>
              </a:spcBef>
              <a:spcAft>
                <a:spcPts val="0"/>
              </a:spcAft>
              <a:buNone/>
            </a:pPr>
            <a:r>
              <a:rPr lang="en"/>
              <a:t>Source: Proceedings of the Indian History Congress , 1984, Vol. 45 (1984), pp. 813-821</a:t>
            </a:r>
            <a:endParaRPr/>
          </a:p>
          <a:p>
            <a:pPr marL="0" lvl="0" indent="0" algn="l" rtl="0">
              <a:spcBef>
                <a:spcPts val="1200"/>
              </a:spcBef>
              <a:spcAft>
                <a:spcPts val="0"/>
              </a:spcAft>
              <a:buNone/>
            </a:pPr>
            <a:r>
              <a:rPr lang="en"/>
              <a:t>Published by: Indian History Congress</a:t>
            </a:r>
            <a:endParaRPr/>
          </a:p>
          <a:p>
            <a:pPr marL="0" lvl="0" indent="0" algn="l" rtl="0">
              <a:spcBef>
                <a:spcPts val="1200"/>
              </a:spcBef>
              <a:spcAft>
                <a:spcPts val="0"/>
              </a:spcAft>
              <a:buNone/>
            </a:pPr>
            <a:r>
              <a:rPr lang="en"/>
              <a:t>Stable URL: https://www.jstor.org/stable/44140279</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0" y="0"/>
            <a:ext cx="9144000" cy="621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98" name="Google Shape;98;p15"/>
          <p:cNvSpPr txBox="1">
            <a:spLocks noGrp="1"/>
          </p:cNvSpPr>
          <p:nvPr>
            <p:ph type="body" idx="1"/>
          </p:nvPr>
        </p:nvSpPr>
        <p:spPr>
          <a:xfrm>
            <a:off x="0" y="652775"/>
            <a:ext cx="9144000" cy="4490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Decade 1834-1844 that the real foundations for an Indian community were</a:t>
            </a:r>
            <a:endParaRPr/>
          </a:p>
          <a:p>
            <a:pPr marL="0" lvl="0" indent="0" algn="l" rtl="0">
              <a:spcBef>
                <a:spcPts val="1200"/>
              </a:spcBef>
              <a:spcAft>
                <a:spcPts val="0"/>
              </a:spcAft>
              <a:buNone/>
            </a:pPr>
            <a:r>
              <a:rPr lang="en"/>
              <a:t>1.2 Early 'tentative importations" at times developed into a "steady influx."so far accustomed to a mentality of coercive control over the slaves* took time to realise that the new labourers were not supposed to work on Sunday. Working days also they were to work for limited hours only. Moreover, corporal punishment like flogging was prohibited.</a:t>
            </a:r>
            <a:endParaRPr/>
          </a:p>
          <a:p>
            <a:pPr marL="0" lvl="0" indent="0" algn="l" rtl="0">
              <a:spcBef>
                <a:spcPts val="1200"/>
              </a:spcBef>
              <a:spcAft>
                <a:spcPts val="1200"/>
              </a:spcAft>
              <a:buNone/>
            </a:pPr>
            <a:r>
              <a:rPr lang="en"/>
              <a:t>1.3 By the middle of the 1840s about 25000 Indian labourers had arrived in Mauritius. There were Bengalis, Biharis and the people of the United Provinces from the North and the Marathi, Telugu, Tamil and Malayalam speaking people from South India.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0"/>
            <a:ext cx="9144000" cy="64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Points</a:t>
            </a:r>
            <a:endParaRPr/>
          </a:p>
        </p:txBody>
      </p:sp>
      <p:sp>
        <p:nvSpPr>
          <p:cNvPr id="104" name="Google Shape;104;p16"/>
          <p:cNvSpPr txBox="1">
            <a:spLocks noGrp="1"/>
          </p:cNvSpPr>
          <p:nvPr>
            <p:ph type="body" idx="1"/>
          </p:nvPr>
        </p:nvSpPr>
        <p:spPr>
          <a:xfrm>
            <a:off x="0" y="645000"/>
            <a:ext cx="9144000" cy="449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identity. These Indians were not a part and parcel of the Indian society with interdependent occupational castes maintained at a village level, but they formed a distinct labouring class under the parameter of a plantation economy and culture. distinction between the 'high' and 'low’ castes got blurred</a:t>
            </a:r>
            <a:endParaRPr dirty="0"/>
          </a:p>
          <a:p>
            <a:pPr marL="0" lvl="0" indent="0" algn="l" rtl="0">
              <a:spcBef>
                <a:spcPts val="1200"/>
              </a:spcBef>
              <a:spcAft>
                <a:spcPts val="0"/>
              </a:spcAft>
              <a:buNone/>
            </a:pPr>
            <a:r>
              <a:rPr lang="en" dirty="0"/>
              <a:t>1.4 The indentured labourers were seldom permitted to leave the states, for once </a:t>
            </a:r>
            <a:r>
              <a:rPr lang="en"/>
              <a:t>they </a:t>
            </a:r>
            <a:r>
              <a:rPr lang="en" smtClean="0"/>
              <a:t>intermingled </a:t>
            </a:r>
            <a:r>
              <a:rPr lang="en" smtClean="0"/>
              <a:t>with </a:t>
            </a:r>
            <a:r>
              <a:rPr lang="en" dirty="0"/>
              <a:t>their countrymen in ether plantations they might create problems.Those who wanted to return to India were often prevented from doing so</a:t>
            </a:r>
            <a:endParaRPr dirty="0"/>
          </a:p>
          <a:p>
            <a:pPr marL="0" lvl="0" indent="0" algn="l" rtl="0">
              <a:spcBef>
                <a:spcPts val="1200"/>
              </a:spcBef>
              <a:spcAft>
                <a:spcPts val="0"/>
              </a:spcAft>
              <a:buNone/>
            </a:pPr>
            <a:r>
              <a:rPr lang="en" dirty="0"/>
              <a:t>1.5 With the help of indentured Indian labour the quantum of sugar produced in Mauritius was increasing, but the Acts the Government of India and the protests of the Anti-slavery Society of Great Britain and the enlightened public opinion in India almost failed to prevent the ill-treatment of these labourers on board the ships and later in the plantations.</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0" y="0"/>
            <a:ext cx="9144000" cy="64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Points</a:t>
            </a:r>
            <a:endParaRPr/>
          </a:p>
          <a:p>
            <a:pPr marL="0" lvl="0" indent="0" algn="l" rtl="0">
              <a:spcBef>
                <a:spcPts val="0"/>
              </a:spcBef>
              <a:spcAft>
                <a:spcPts val="0"/>
              </a:spcAft>
              <a:buNone/>
            </a:pPr>
            <a:endParaRPr/>
          </a:p>
        </p:txBody>
      </p:sp>
      <p:sp>
        <p:nvSpPr>
          <p:cNvPr id="110" name="Google Shape;110;p17"/>
          <p:cNvSpPr txBox="1">
            <a:spLocks noGrp="1"/>
          </p:cNvSpPr>
          <p:nvPr>
            <p:ph type="body" idx="1"/>
          </p:nvPr>
        </p:nvSpPr>
        <p:spPr>
          <a:xfrm>
            <a:off x="0" y="645000"/>
            <a:ext cx="9144000" cy="449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1.5 On the other hand, the Christian missionaries like the Rev. Onslow lamented that tŁey were not allowed to preach among the Indians with the result that they were getting discontented with their situation and their masters.</a:t>
            </a:r>
            <a:endParaRPr/>
          </a:p>
          <a:p>
            <a:pPr marL="0" lvl="0" indent="0" algn="l" rtl="0">
              <a:spcBef>
                <a:spcPts val="1200"/>
              </a:spcBef>
              <a:spcAft>
                <a:spcPts val="0"/>
              </a:spcAft>
              <a:buNone/>
            </a:pPr>
            <a:r>
              <a:rPr lang="en"/>
              <a:t>1.6 It was alleged that the Indian labourer worked less than this African counterpart. This was obviously an effort to justify the lesser wages paid to the Indians than the apprentice Africans had been getting. </a:t>
            </a:r>
            <a:endParaRPr/>
          </a:p>
          <a:p>
            <a:pPr marL="0" lvl="0" indent="0" algn="l" rtl="0">
              <a:spcBef>
                <a:spcPts val="1200"/>
              </a:spcBef>
              <a:spcAft>
                <a:spcPts val="0"/>
              </a:spcAft>
              <a:buNone/>
            </a:pPr>
            <a:r>
              <a:rPr lang="en"/>
              <a:t>While the daily task performed by a slave was usually digging of 100 holes, cutting and clearing of two to three cartloads of cane and clearing of 800 by 5 feet of ground, the African apprentice did one-fifth less, i.e. 80 holes, catting of two cart-loads of cane and 600 feet of clearing the ground.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0" y="0"/>
            <a:ext cx="9144000" cy="101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Points</a:t>
            </a:r>
            <a:endParaRPr/>
          </a:p>
        </p:txBody>
      </p:sp>
      <p:sp>
        <p:nvSpPr>
          <p:cNvPr id="116" name="Google Shape;116;p18"/>
          <p:cNvSpPr txBox="1">
            <a:spLocks noGrp="1"/>
          </p:cNvSpPr>
          <p:nvPr>
            <p:ph type="body" idx="1"/>
          </p:nvPr>
        </p:nvSpPr>
        <p:spPr>
          <a:xfrm>
            <a:off x="0" y="534800"/>
            <a:ext cx="9144000" cy="460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first year he dug only 30 to 40 holes, cut only one or one-and-a-half cartload of canes. Thus the loss of work was estimated by the planter class to te 50 per cent in the case of new Indians and 20 percent of the old ones or on an average 33 per cent. Thus in 1848 the actually working hands among the Indian population in Mauritius came to I7034 efficient men</a:t>
            </a:r>
            <a:endParaRPr/>
          </a:p>
          <a:p>
            <a:pPr marL="0" lvl="0" indent="0" algn="l" rtl="0">
              <a:spcBef>
                <a:spcPts val="1200"/>
              </a:spcBef>
              <a:spcAft>
                <a:spcPts val="0"/>
              </a:spcAft>
              <a:buNone/>
            </a:pPr>
            <a:r>
              <a:rPr lang="en"/>
              <a:t>1.7 Even though the stipulated amount of monthly wages was five rupees, the labourers from the Madras presidency accepted three rupees only and those from the French enclave of Pondicherry even two rupees</a:t>
            </a:r>
            <a:endParaRPr/>
          </a:p>
          <a:p>
            <a:pPr marL="0" lvl="0" indent="0" algn="l" rtl="0">
              <a:spcBef>
                <a:spcPts val="1200"/>
              </a:spcBef>
              <a:spcAft>
                <a:spcPts val="0"/>
              </a:spcAft>
              <a:buNone/>
            </a:pPr>
            <a:r>
              <a:rPr lang="en"/>
              <a:t>1.8 On some estates the Indians wore a peculiar dress and had a particular badge. They celebrated the Hindu festivals of Phagua (Holi) and Diwali and possibly the Shia Muslim festival of Mohurram. On these occasions the Indians of one estate tried to outshine their counterparts elsewhere.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0" y="0"/>
            <a:ext cx="9144000" cy="629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122" name="Google Shape;122;p19"/>
          <p:cNvSpPr txBox="1">
            <a:spLocks noGrp="1"/>
          </p:cNvSpPr>
          <p:nvPr>
            <p:ph type="body" idx="1"/>
          </p:nvPr>
        </p:nvSpPr>
        <p:spPr>
          <a:xfrm>
            <a:off x="0" y="581975"/>
            <a:ext cx="9144000" cy="456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1.9 The Indian way of life was not appreciated in Mauritius and the planters and government officials often considered them savages. G.W. Lang, a former Deputy Commissioner of Police of Mauritius called them “Improper Class of Men”</a:t>
            </a:r>
            <a:endParaRPr/>
          </a:p>
          <a:p>
            <a:pPr marL="0" lvl="0" indent="0" algn="l" rtl="0">
              <a:spcBef>
                <a:spcPts val="1200"/>
              </a:spcBef>
              <a:spcAft>
                <a:spcPts val="0"/>
              </a:spcAft>
              <a:buNone/>
            </a:pPr>
            <a:r>
              <a:rPr lang="en"/>
              <a:t>They were first brought from the boat into the police yard and distributed among the different planters according to their tickets. They were often 'headstrong* and would like to get their punishment from their planter rather than from the police. December 1840 the Governor of Mauritius had described the Indian labourers as "the outpourings of the lowest caste of the plantation of each presidency, who are deplorably disorderly and dissolute."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0" y="0"/>
            <a:ext cx="9099300" cy="589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128" name="Google Shape;128;p20"/>
          <p:cNvSpPr txBox="1">
            <a:spLocks noGrp="1"/>
          </p:cNvSpPr>
          <p:nvPr>
            <p:ph type="body" idx="1"/>
          </p:nvPr>
        </p:nvSpPr>
        <p:spPr>
          <a:xfrm>
            <a:off x="0" y="503350"/>
            <a:ext cx="9144000" cy="464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1.10. In 1842 an order in Council provided that the Mauritius governor would appoint emigration agents at Indian ports of embarkation  - Calcutta, Madras and Bombay, and a Protector of Immigrants in Mauritius.</a:t>
            </a:r>
            <a:endParaRPr/>
          </a:p>
          <a:p>
            <a:pPr marL="0" lvl="0" indent="0" algn="l" rtl="0">
              <a:spcBef>
                <a:spcPts val="1200"/>
              </a:spcBef>
              <a:spcAft>
                <a:spcPts val="0"/>
              </a:spcAft>
              <a:buNone/>
            </a:pPr>
            <a:r>
              <a:rPr lang="en"/>
              <a:t>Salaries agents were to ascertain that the labourers were emigrating voluntarily and were in good health. They would have proper accommodation and provisions on the boat and in the estates on their arrival. The Colonial Secretary of Britain stressed the necessity of a secure guarantee for the return passage of the immigrants who wanted to be back after five years of service.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0" y="0"/>
            <a:ext cx="9144000" cy="636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Points</a:t>
            </a:r>
            <a:endParaRPr/>
          </a:p>
        </p:txBody>
      </p:sp>
      <p:sp>
        <p:nvSpPr>
          <p:cNvPr id="134" name="Google Shape;134;p21"/>
          <p:cNvSpPr txBox="1">
            <a:spLocks noGrp="1"/>
          </p:cNvSpPr>
          <p:nvPr>
            <p:ph type="body" idx="1"/>
          </p:nvPr>
        </p:nvSpPr>
        <p:spPr>
          <a:xfrm>
            <a:off x="0" y="550525"/>
            <a:ext cx="9144000" cy="459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 11 C.Anderson was appointed the Protector of immigrants at Port Louis and emigration agents at the three ports of embarkation were also named.13 The Act XV of 2 December 1842 allowed emigration under proper supervision and control. The first boat carrying Indians under the new Act was the Emerald Isle which arrived in Mauritius on 23 January 1843. This Act was strengthened by another Act of 1843</a:t>
            </a:r>
            <a:endParaRPr/>
          </a:p>
          <a:p>
            <a:pPr marL="0" lvl="0" indent="0" algn="l" rtl="0">
              <a:spcBef>
                <a:spcPts val="1200"/>
              </a:spcBef>
              <a:spcAft>
                <a:spcPts val="0"/>
              </a:spcAft>
              <a:buNone/>
            </a:pPr>
            <a:r>
              <a:rPr lang="en"/>
              <a:t>1.12 In view of these developments in 1842-43 one would expect that the immigrants were well looked after since their recruitment. But that was not so as the government records of the period show. In Mauritius a magistrate was supposed in each district to protect the Indians, to enforce the fulfilment of the articles of agreement as well as to resolve all the disputes between the labourer and the master. However, except in flagrant cases like that of disorder, robbery or a systematic perseverance or annoyance, he remained indifferent.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2171</Words>
  <Application>Microsoft Office PowerPoint</Application>
  <PresentationFormat>On-screen Show (16:9)</PresentationFormat>
  <Paragraphs>64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Roboto</vt:lpstr>
      <vt:lpstr>Geometric</vt:lpstr>
      <vt:lpstr>Indian Diaspora and Transnationalism: An Introduction</vt:lpstr>
      <vt:lpstr>THE INDIANS IN MAURITIUS IN THE 1840s</vt:lpstr>
      <vt:lpstr>Points</vt:lpstr>
      <vt:lpstr>Points</vt:lpstr>
      <vt:lpstr>Points </vt:lpstr>
      <vt:lpstr>Points</vt:lpstr>
      <vt:lpstr>Points</vt:lpstr>
      <vt:lpstr>Points</vt:lpstr>
      <vt:lpstr>Points</vt:lpstr>
      <vt:lpstr>Points</vt:lpstr>
      <vt:lpstr>Points</vt:lpstr>
      <vt:lpstr>Points</vt:lpstr>
      <vt:lpstr>Points</vt:lpstr>
      <vt:lpstr>Points</vt:lpstr>
      <vt:lpstr>Points</vt:lpstr>
      <vt:lpstr>Points</vt:lpstr>
      <vt:lpstr>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Diaspora and Transnationalism: An Introduction</dc:title>
  <cp:lastModifiedBy>admin</cp:lastModifiedBy>
  <cp:revision>1</cp:revision>
  <dcterms:modified xsi:type="dcterms:W3CDTF">2025-01-22T10:50:35Z</dcterms:modified>
</cp:coreProperties>
</file>