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0a68f41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0a68f41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0a68f41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0a68f41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0a68f41f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0a68f41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0a68f41f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0a68f41f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0a68f41f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0a68f41f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0a68f41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0a68f41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0a68f41f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0a68f41f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0a68f41f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0a68f41f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0a68f41f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0a68f41f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0a68f41f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0a68f41f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clxBAoXYCb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youtube.com/watch?v=2NFipLdUeSI" TargetMode="External"/><Relationship Id="rId4" Type="http://schemas.openxmlformats.org/officeDocument/2006/relationships/hyperlink" Target="https://www.youtube.com/watch?v=_sX3tTKOv-Q" TargetMode="External"/><Relationship Id="rId5" Type="http://schemas.openxmlformats.org/officeDocument/2006/relationships/hyperlink" Target="https://www.youtube.com/watch?v=93kqjRakgc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0" y="0"/>
            <a:ext cx="9144000" cy="1653600"/>
          </a:xfrm>
          <a:prstGeom prst="rect">
            <a:avLst/>
          </a:prstGeom>
        </p:spPr>
        <p:txBody>
          <a:bodyPr anchorCtr="0" anchor="b" bIns="91425" lIns="91425" spcFirstLastPara="1" rIns="91425" wrap="square" tIns="91425">
            <a:normAutofit fontScale="90000"/>
          </a:bodyPr>
          <a:lstStyle/>
          <a:p>
            <a:pPr indent="0" lvl="0" marL="0" rtl="0" algn="l">
              <a:spcBef>
                <a:spcPts val="1000"/>
              </a:spcBef>
              <a:spcAft>
                <a:spcPts val="0"/>
              </a:spcAft>
              <a:buNone/>
            </a:pPr>
            <a:r>
              <a:rPr lang="en"/>
              <a:t>Indian Diaspora and Transnationalism: An Introduction</a:t>
            </a:r>
            <a:endParaRPr/>
          </a:p>
        </p:txBody>
      </p:sp>
      <p:sp>
        <p:nvSpPr>
          <p:cNvPr id="69" name="Google Shape;69;p13"/>
          <p:cNvSpPr txBox="1"/>
          <p:nvPr>
            <p:ph idx="1" type="subTitle"/>
          </p:nvPr>
        </p:nvSpPr>
        <p:spPr>
          <a:xfrm>
            <a:off x="0" y="2283975"/>
            <a:ext cx="9144000" cy="1442100"/>
          </a:xfrm>
          <a:prstGeom prst="rect">
            <a:avLst/>
          </a:prstGeom>
        </p:spPr>
        <p:txBody>
          <a:bodyPr anchorCtr="0" anchor="b" bIns="91425" lIns="91425" spcFirstLastPara="1" rIns="91425" wrap="square" tIns="91425">
            <a:normAutofit lnSpcReduction="10000"/>
          </a:bodyPr>
          <a:lstStyle/>
          <a:p>
            <a:pPr indent="0" lvl="0" marL="0" rtl="0" algn="l">
              <a:spcBef>
                <a:spcPts val="1000"/>
              </a:spcBef>
              <a:spcAft>
                <a:spcPts val="0"/>
              </a:spcAft>
              <a:buNone/>
            </a:pPr>
            <a:r>
              <a:rPr lang="en"/>
              <a:t>Instructor: Dr Ratna Bharati B</a:t>
            </a:r>
            <a:endParaRPr/>
          </a:p>
          <a:p>
            <a:pPr indent="0" lvl="0" marL="0" rtl="0" algn="l">
              <a:spcBef>
                <a:spcPts val="1000"/>
              </a:spcBef>
              <a:spcAft>
                <a:spcPts val="0"/>
              </a:spcAft>
              <a:buNone/>
            </a:pPr>
            <a:r>
              <a:rPr lang="en"/>
              <a:t>Course Code: HM 494</a:t>
            </a:r>
            <a:endParaRPr/>
          </a:p>
          <a:p>
            <a:pPr indent="0" lvl="0" marL="0" rtl="0" algn="l">
              <a:spcBef>
                <a:spcPts val="1000"/>
              </a:spcBef>
              <a:spcAft>
                <a:spcPts val="0"/>
              </a:spcAft>
              <a:buNone/>
            </a:pPr>
            <a:r>
              <a:rPr lang="en"/>
              <a:t>Winter Semester 24-25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0" y="45675"/>
            <a:ext cx="8832300" cy="66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'Passage' Emigration</a:t>
            </a:r>
            <a:endParaRPr/>
          </a:p>
        </p:txBody>
      </p:sp>
      <p:sp>
        <p:nvSpPr>
          <p:cNvPr id="123" name="Google Shape;123;p22"/>
          <p:cNvSpPr txBox="1"/>
          <p:nvPr>
            <p:ph idx="1" type="body"/>
          </p:nvPr>
        </p:nvSpPr>
        <p:spPr>
          <a:xfrm>
            <a:off x="0" y="803950"/>
            <a:ext cx="9099300" cy="4339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Third for of Indian Migration in </a:t>
            </a:r>
            <a:r>
              <a:rPr lang="en"/>
              <a:t>the British empire was 'passage' or 'free' emigration, or the emigration of trading castes and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Passage emigration was predominant in South Africa as well as the East African countries of Kenya, Tanzania and Uganda, where Gujaratis and Panjabis immigrated largely during and after the Second World War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Indians, mainly Gujaratis, soon established themselves as dukanwalas (shopkeepers). In the towns they monopolized trade and commercial activities. Indians were merchants in native</a:t>
            </a:r>
            <a:endParaRPr/>
          </a:p>
          <a:p>
            <a:pPr indent="0" lvl="0" marL="0" rtl="0" algn="l">
              <a:spcBef>
                <a:spcPts val="0"/>
              </a:spcBef>
              <a:spcAft>
                <a:spcPts val="0"/>
              </a:spcAft>
              <a:buNone/>
            </a:pPr>
            <a:r>
              <a:rPr lang="en"/>
              <a:t>produce, carters and teamsters, small contractors, money-lenders, quarry-masters, dealers in lime, sand, stone and domestic firewood, barbers, saddlers, bootmakers, nurserymen, tailors,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6550" y="36550"/>
            <a:ext cx="9107400" cy="63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'Passage' Emigration</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0" y="666850"/>
            <a:ext cx="9144000" cy="44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mid-sixties, however, negligible volume of immigration and growing political uncertainties in East Africa have caused the number of Asian minorities to decline. In 1969 censuses of East African nations there were less than 300,000 Asian left-139,000 in</a:t>
            </a:r>
            <a:endParaRPr/>
          </a:p>
          <a:p>
            <a:pPr indent="0" lvl="0" marL="0" rtl="0" algn="l">
              <a:spcBef>
                <a:spcPts val="0"/>
              </a:spcBef>
              <a:spcAft>
                <a:spcPts val="0"/>
              </a:spcAft>
              <a:buNone/>
            </a:pPr>
            <a:r>
              <a:rPr lang="en"/>
              <a:t>Kenya, 74,000 in Uganda and 84,000 in Tanzania. Expulsion of about 70,000 Asians from Uganda in 1972 was a further setback in this regard.</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0" y="36550"/>
            <a:ext cx="9099300" cy="9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Emigration and Settlement of Indians Abroad</a:t>
            </a:r>
            <a:endParaRPr/>
          </a:p>
        </p:txBody>
      </p:sp>
      <p:sp>
        <p:nvSpPr>
          <p:cNvPr id="75" name="Google Shape;75;p14"/>
          <p:cNvSpPr txBox="1"/>
          <p:nvPr>
            <p:ph idx="1" type="body"/>
          </p:nvPr>
        </p:nvSpPr>
        <p:spPr>
          <a:xfrm>
            <a:off x="0" y="1187675"/>
            <a:ext cx="9144000" cy="39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 Prakash C Jain</a:t>
            </a:r>
            <a:endParaRPr/>
          </a:p>
          <a:p>
            <a:pPr indent="0" lvl="0" marL="0" rtl="0" algn="l">
              <a:spcBef>
                <a:spcPts val="1200"/>
              </a:spcBef>
              <a:spcAft>
                <a:spcPts val="0"/>
              </a:spcAft>
              <a:buNone/>
            </a:pPr>
            <a:r>
              <a:rPr lang="en"/>
              <a:t>Source: Sociological Bulletin, Vol. 38, No. 1, Special Number on Indians Abroad (March</a:t>
            </a:r>
            <a:endParaRPr/>
          </a:p>
          <a:p>
            <a:pPr indent="0" lvl="0" marL="0" rtl="0" algn="l">
              <a:spcBef>
                <a:spcPts val="0"/>
              </a:spcBef>
              <a:spcAft>
                <a:spcPts val="0"/>
              </a:spcAft>
              <a:buNone/>
            </a:pPr>
            <a:r>
              <a:rPr lang="en"/>
              <a:t>1989), pp. 155-168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Published by: Sage Publications, Ltd.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Stable URL: https://www.jstor.org/stable/23619921</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0" y="36550"/>
            <a:ext cx="90993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0" y="794950"/>
            <a:ext cx="9099300" cy="43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1834 - Slavery Abolished in Britain</a:t>
            </a:r>
            <a:endParaRPr/>
          </a:p>
          <a:p>
            <a:pPr indent="0" lvl="0" marL="0" rtl="0" algn="l">
              <a:spcBef>
                <a:spcPts val="1200"/>
              </a:spcBef>
              <a:spcAft>
                <a:spcPts val="0"/>
              </a:spcAft>
              <a:buNone/>
            </a:pPr>
            <a:r>
              <a:rPr lang="en"/>
              <a:t>Labour Needed to work on Plantations in British Colonies</a:t>
            </a:r>
            <a:endParaRPr/>
          </a:p>
          <a:p>
            <a:pPr indent="0" lvl="0" marL="0" rtl="0" algn="l">
              <a:spcBef>
                <a:spcPts val="1200"/>
              </a:spcBef>
              <a:spcAft>
                <a:spcPts val="0"/>
              </a:spcAft>
              <a:buNone/>
            </a:pPr>
            <a:r>
              <a:rPr lang="en"/>
              <a:t>British colonists followed the practice of Latin American and Cuban colonists who were importing Chinese indentured labour from the Portuguese settlement of Macao</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1834 and 1937 some 30 million Indians migrated to different parts of the world, while during the same period about 24 million of them returned home, resulting in the net</a:t>
            </a:r>
            <a:endParaRPr/>
          </a:p>
          <a:p>
            <a:pPr indent="0" lvl="0" marL="0" rtl="0" algn="l">
              <a:spcBef>
                <a:spcPts val="0"/>
              </a:spcBef>
              <a:spcAft>
                <a:spcPts val="0"/>
              </a:spcAft>
              <a:buNone/>
            </a:pPr>
            <a:r>
              <a:rPr lang="en"/>
              <a:t>emigration of 6 million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https://www.youtube.com/watch?v=clxBAoXYCbw</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6550" y="0"/>
            <a:ext cx="9107400" cy="1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Introduction-Different Periods of Migration</a:t>
            </a:r>
            <a:endParaRPr/>
          </a:p>
        </p:txBody>
      </p:sp>
      <p:sp>
        <p:nvSpPr>
          <p:cNvPr id="87" name="Google Shape;87;p16"/>
          <p:cNvSpPr txBox="1"/>
          <p:nvPr>
            <p:ph idx="1" type="body"/>
          </p:nvPr>
        </p:nvSpPr>
        <p:spPr>
          <a:xfrm>
            <a:off x="36550" y="648650"/>
            <a:ext cx="9053700" cy="44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1834 - 1915: First Wave: Indentured Labour Migration/ Kangani, Maistry Migration Burma, Ceylon, Malaysia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1915- 1920 : Second Wave: First World War and End of Indian Indenture (1917)</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1921- 1930: Third Wave: tea, rice and rubber plantations in Ceylon, Burma and Malaysia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Kangani/Maistry System stopped in 1938</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0" y="82225"/>
            <a:ext cx="9062700" cy="9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Colonial Background of Indian Emigration</a:t>
            </a:r>
            <a:endParaRPr/>
          </a:p>
        </p:txBody>
      </p:sp>
      <p:sp>
        <p:nvSpPr>
          <p:cNvPr id="93" name="Google Shape;93;p17"/>
          <p:cNvSpPr txBox="1"/>
          <p:nvPr>
            <p:ph idx="1" type="body"/>
          </p:nvPr>
        </p:nvSpPr>
        <p:spPr>
          <a:xfrm>
            <a:off x="0" y="776550"/>
            <a:ext cx="9144000" cy="43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did the Indians have to migrate? - Homework - Page- 160</a:t>
            </a:r>
            <a:endParaRPr/>
          </a:p>
          <a:p>
            <a:pPr indent="-342900" lvl="0" marL="457200" rtl="0" algn="l">
              <a:spcBef>
                <a:spcPts val="1200"/>
              </a:spcBef>
              <a:spcAft>
                <a:spcPts val="0"/>
              </a:spcAft>
              <a:buSzPts val="1800"/>
              <a:buAutoNum type="arabicParenR"/>
            </a:pPr>
            <a:r>
              <a:rPr lang="en"/>
              <a:t>The Distress of the Small Peasantry:</a:t>
            </a:r>
            <a:endParaRPr/>
          </a:p>
          <a:p>
            <a:pPr indent="-342900" lvl="0" marL="457200" rtl="0" algn="l">
              <a:spcBef>
                <a:spcPts val="0"/>
              </a:spcBef>
              <a:spcAft>
                <a:spcPts val="0"/>
              </a:spcAft>
              <a:buSzPts val="1800"/>
              <a:buAutoNum type="arabicParenR"/>
            </a:pPr>
            <a:r>
              <a:rPr lang="en"/>
              <a:t>Famines:</a:t>
            </a:r>
            <a:endParaRPr/>
          </a:p>
          <a:p>
            <a:pPr indent="-342900" lvl="0" marL="457200" rtl="0" algn="l">
              <a:spcBef>
                <a:spcPts val="0"/>
              </a:spcBef>
              <a:spcAft>
                <a:spcPts val="0"/>
              </a:spcAft>
              <a:buSzPts val="1800"/>
              <a:buAutoNum type="arabicParenR"/>
            </a:pPr>
            <a:r>
              <a:rPr lang="en"/>
              <a:t>The Decline of the Handicraft Industry:</a:t>
            </a:r>
            <a:endParaRPr/>
          </a:p>
          <a:p>
            <a:pPr indent="-342900" lvl="0" marL="457200" rtl="0" algn="l">
              <a:spcBef>
                <a:spcPts val="0"/>
              </a:spcBef>
              <a:spcAft>
                <a:spcPts val="0"/>
              </a:spcAft>
              <a:buSzPts val="1800"/>
              <a:buAutoNum type="arabicParenR"/>
            </a:pPr>
            <a:r>
              <a:rPr lang="en"/>
              <a:t>Sluggish and Enclavist Industrialisation:</a:t>
            </a:r>
            <a:endParaRPr/>
          </a:p>
          <a:p>
            <a:pPr indent="-342900" lvl="0" marL="457200" rtl="0" algn="l">
              <a:spcBef>
                <a:spcPts val="0"/>
              </a:spcBef>
              <a:spcAft>
                <a:spcPts val="0"/>
              </a:spcAft>
              <a:buSzPts val="1800"/>
              <a:buAutoNum type="arabicParenR"/>
            </a:pPr>
            <a:r>
              <a:rPr lang="en"/>
              <a:t>Other Factors: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0" y="0"/>
            <a:ext cx="9063000" cy="7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Patterns of Indian Emigration</a:t>
            </a:r>
            <a:endParaRPr/>
          </a:p>
        </p:txBody>
      </p:sp>
      <p:sp>
        <p:nvSpPr>
          <p:cNvPr id="99" name="Google Shape;99;p18"/>
          <p:cNvSpPr txBox="1"/>
          <p:nvPr>
            <p:ph idx="1" type="body"/>
          </p:nvPr>
        </p:nvSpPr>
        <p:spPr>
          <a:xfrm>
            <a:off x="45675" y="712600"/>
            <a:ext cx="9063000" cy="443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Indentured Labour Emigration</a:t>
            </a:r>
            <a:endParaRPr/>
          </a:p>
          <a:p>
            <a:pPr indent="-342900" lvl="0" marL="457200" rtl="0" algn="l">
              <a:spcBef>
                <a:spcPts val="0"/>
              </a:spcBef>
              <a:spcAft>
                <a:spcPts val="0"/>
              </a:spcAft>
              <a:buSzPts val="1800"/>
              <a:buAutoNum type="arabicParenR"/>
            </a:pPr>
            <a:r>
              <a:rPr lang="en"/>
              <a:t>Kangani/Maistry Migration</a:t>
            </a:r>
            <a:endParaRPr/>
          </a:p>
          <a:p>
            <a:pPr indent="-342900" lvl="0" marL="457200" rtl="0" algn="l">
              <a:spcBef>
                <a:spcPts val="0"/>
              </a:spcBef>
              <a:spcAft>
                <a:spcPts val="0"/>
              </a:spcAft>
              <a:buSzPts val="1800"/>
              <a:buAutoNum type="arabicParenR"/>
            </a:pPr>
            <a:r>
              <a:rPr lang="en"/>
              <a:t>“Free” or “Passage” Migration</a:t>
            </a:r>
            <a:endParaRPr/>
          </a:p>
          <a:p>
            <a:pPr indent="-342900" lvl="0" marL="457200" rtl="0" algn="l">
              <a:spcBef>
                <a:spcPts val="0"/>
              </a:spcBef>
              <a:spcAft>
                <a:spcPts val="0"/>
              </a:spcAft>
              <a:buSzPts val="1800"/>
              <a:buAutoNum type="arabicParenR"/>
            </a:pPr>
            <a:r>
              <a:rPr lang="en"/>
              <a:t>Brain Drain - homework</a:t>
            </a:r>
            <a:endParaRPr/>
          </a:p>
          <a:p>
            <a:pPr indent="-342900" lvl="0" marL="457200" rtl="0" algn="l">
              <a:spcBef>
                <a:spcPts val="0"/>
              </a:spcBef>
              <a:spcAft>
                <a:spcPts val="0"/>
              </a:spcAft>
              <a:buSzPts val="1800"/>
              <a:buAutoNum type="arabicParenR"/>
            </a:pPr>
            <a:r>
              <a:rPr lang="en"/>
              <a:t>Labour Emigration to West Asia - homework</a:t>
            </a:r>
            <a:endParaRPr/>
          </a:p>
          <a:p>
            <a:pPr indent="0" lvl="0" marL="0" rtl="0" algn="l">
              <a:spcBef>
                <a:spcPts val="1200"/>
              </a:spcBef>
              <a:spcAft>
                <a:spcPts val="1200"/>
              </a:spcAft>
              <a:buNone/>
            </a:pPr>
            <a:r>
              <a:rPr lang="en"/>
              <a:t>First three kinds of Migration are a colonial phenomena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9072000" cy="7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Indentured Labour Emigration</a:t>
            </a:r>
            <a:endParaRPr/>
          </a:p>
        </p:txBody>
      </p:sp>
      <p:sp>
        <p:nvSpPr>
          <p:cNvPr id="105" name="Google Shape;105;p19"/>
          <p:cNvSpPr txBox="1"/>
          <p:nvPr>
            <p:ph idx="1" type="body"/>
          </p:nvPr>
        </p:nvSpPr>
        <p:spPr>
          <a:xfrm>
            <a:off x="0" y="557300"/>
            <a:ext cx="9144000" cy="454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Began 1834- ended 1920</a:t>
            </a:r>
            <a:endParaRPr/>
          </a:p>
          <a:p>
            <a:pPr indent="0" lvl="0" marL="0" rtl="0" algn="l">
              <a:spcBef>
                <a:spcPts val="1200"/>
              </a:spcBef>
              <a:spcAft>
                <a:spcPts val="0"/>
              </a:spcAft>
              <a:buNone/>
            </a:pPr>
            <a:r>
              <a:rPr lang="en"/>
              <a:t>The chief importing countries of Indian labour were the West Indian colonies, Fiji, South</a:t>
            </a:r>
            <a:endParaRPr/>
          </a:p>
          <a:p>
            <a:pPr indent="0" lvl="0" marL="0" rtl="0" algn="l">
              <a:spcBef>
                <a:spcPts val="0"/>
              </a:spcBef>
              <a:spcAft>
                <a:spcPts val="0"/>
              </a:spcAft>
              <a:buNone/>
            </a:pPr>
            <a:r>
              <a:rPr lang="en"/>
              <a:t>Africa, Mauritius, Malaysia and Ceylon.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1834  recruiting happened in the 'hill coolie' districts of Chota Nagpur division and Bankura, Birbhum and Burdwan districts of the Bengal Presidency. Soon the recruiting areas were pushed westward into the Hindi-speaking zones of Bihar and Eastern Uttar Pradesh which were also part of the then Bengal Presidency. From the early 1870s till the end of the indenture emigration, Eastern U.P. remained the leading recruiting areas in Northern India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4D5156"/>
                </a:solidFill>
                <a:highlight>
                  <a:srgbClr val="FFFFFF"/>
                </a:highlight>
                <a:latin typeface="Arial"/>
                <a:ea typeface="Arial"/>
                <a:cs typeface="Arial"/>
                <a:sym typeface="Arial"/>
              </a:rPr>
              <a:t>Bhojpuri: eastern Uttar Pradesh, western Bihar and northwestern Jharkhand. </a:t>
            </a:r>
            <a:endParaRPr/>
          </a:p>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https://www.youtube.com/watch?v=2NFipLdUeSI</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https://www.youtube.com/watch?v=_sX3tTKOv-Q</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5"/>
              </a:rPr>
              <a:t>https://www.youtube.com/watch?v=93kqjRakgck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0" y="0"/>
            <a:ext cx="90993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Kangani/Maistry Migration</a:t>
            </a:r>
            <a:endParaRPr/>
          </a:p>
        </p:txBody>
      </p:sp>
      <p:sp>
        <p:nvSpPr>
          <p:cNvPr id="111" name="Google Shape;111;p20"/>
          <p:cNvSpPr txBox="1"/>
          <p:nvPr>
            <p:ph idx="1" type="body"/>
          </p:nvPr>
        </p:nvSpPr>
        <p:spPr>
          <a:xfrm>
            <a:off x="0" y="639600"/>
            <a:ext cx="9099300" cy="450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kangani system of recruitment was used to supply South Indian labour to Malaysia and Sri Lanka and the maistry system to Burma.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word kangani is the anglicised form of the Tamil word kankani meaning overseer or</a:t>
            </a:r>
            <a:endParaRPr/>
          </a:p>
          <a:p>
            <a:pPr indent="0" lvl="0" marL="0" rtl="0" algn="l">
              <a:spcBef>
                <a:spcPts val="0"/>
              </a:spcBef>
              <a:spcAft>
                <a:spcPts val="0"/>
              </a:spcAft>
              <a:buNone/>
            </a:pPr>
            <a:r>
              <a:rPr lang="en"/>
              <a:t>foreman.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 this system, a kangani (himself an Indian immigrant) used to recruit the coolies in India paying them in advance for expenses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maistry system was more or less similar to the kangani system except that the former was characterised by a gradation of middlemen-employers (the labour contractor, the head maistry, the charge maistry, the gang maistry) and the innumerable illegal deductions.</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0" y="0"/>
            <a:ext cx="9099300" cy="69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Kangani/Maistry Migration</a:t>
            </a:r>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0" y="694200"/>
            <a:ext cx="9099300" cy="44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Unlike</a:t>
            </a:r>
            <a:r>
              <a:rPr lang="en"/>
              <a:t> indentured labourers, coolies under these systems were legally free. There was</a:t>
            </a:r>
            <a:endParaRPr/>
          </a:p>
          <a:p>
            <a:pPr indent="0" lvl="0" marL="0" rtl="0" algn="l">
              <a:spcBef>
                <a:spcPts val="0"/>
              </a:spcBef>
              <a:spcAft>
                <a:spcPts val="0"/>
              </a:spcAft>
              <a:buNone/>
            </a:pPr>
            <a:r>
              <a:rPr lang="en"/>
              <a:t>no contract and no fixed period of service.</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Kangani system began early in the first quarter of the nineteenth century and continued until its final abolition in 1938.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Maistry system began sometimes in the third quarter of the nineteenth century.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probably ten million Indian migrants moved back and forth between India and Burma, Ceylon and Malaysia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majority of Indian immigrants were Tamil-speaking Hindus, remainder being Muslims, Christians, and (in the case of Malaysia only) Sikhs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