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handoutMasterIdLst>
    <p:handoutMasterId r:id="rId19"/>
  </p:handoutMasterIdLst>
  <p:sldIdLst>
    <p:sldId id="268" r:id="rId2"/>
    <p:sldId id="267" r:id="rId3"/>
    <p:sldId id="269" r:id="rId4"/>
    <p:sldId id="277" r:id="rId5"/>
    <p:sldId id="271" r:id="rId6"/>
    <p:sldId id="262" r:id="rId7"/>
    <p:sldId id="272" r:id="rId8"/>
    <p:sldId id="274" r:id="rId9"/>
    <p:sldId id="276" r:id="rId10"/>
    <p:sldId id="284" r:id="rId11"/>
    <p:sldId id="280" r:id="rId12"/>
    <p:sldId id="281" r:id="rId13"/>
    <p:sldId id="282" r:id="rId14"/>
    <p:sldId id="275" r:id="rId15"/>
    <p:sldId id="283"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p:cViewPr varScale="1">
        <p:scale>
          <a:sx n="68" d="100"/>
          <a:sy n="68" d="100"/>
        </p:scale>
        <p:origin x="90" y="5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ka T" userId="612f8ac0198fe6cb" providerId="LiveId" clId="{258843CC-9C50-430D-8C4A-9BCED34973FD}"/>
    <pc:docChg chg="undo custSel addSld modSld">
      <pc:chgData name="Harshika T" userId="612f8ac0198fe6cb" providerId="LiveId" clId="{258843CC-9C50-430D-8C4A-9BCED34973FD}" dt="2022-06-13T18:56:44.690" v="2018" actId="20577"/>
      <pc:docMkLst>
        <pc:docMk/>
      </pc:docMkLst>
      <pc:sldChg chg="modSp mod">
        <pc:chgData name="Harshika T" userId="612f8ac0198fe6cb" providerId="LiveId" clId="{258843CC-9C50-430D-8C4A-9BCED34973FD}" dt="2022-05-20T04:35:55.577" v="532" actId="1076"/>
        <pc:sldMkLst>
          <pc:docMk/>
          <pc:sldMk cId="1733894933" sldId="262"/>
        </pc:sldMkLst>
        <pc:spChg chg="mod">
          <ac:chgData name="Harshika T" userId="612f8ac0198fe6cb" providerId="LiveId" clId="{258843CC-9C50-430D-8C4A-9BCED34973FD}" dt="2022-05-20T04:35:55.577" v="532" actId="1076"/>
          <ac:spMkLst>
            <pc:docMk/>
            <pc:sldMk cId="1733894933" sldId="262"/>
            <ac:spMk id="4" creationId="{44FA16B2-6A61-4B79-B91C-B41F21F14F7D}"/>
          </ac:spMkLst>
        </pc:spChg>
      </pc:sldChg>
      <pc:sldChg chg="modSp mod">
        <pc:chgData name="Harshika T" userId="612f8ac0198fe6cb" providerId="LiveId" clId="{258843CC-9C50-430D-8C4A-9BCED34973FD}" dt="2022-06-13T15:05:30.976" v="743" actId="20577"/>
        <pc:sldMkLst>
          <pc:docMk/>
          <pc:sldMk cId="2352749048" sldId="268"/>
        </pc:sldMkLst>
        <pc:spChg chg="mod">
          <ac:chgData name="Harshika T" userId="612f8ac0198fe6cb" providerId="LiveId" clId="{258843CC-9C50-430D-8C4A-9BCED34973FD}" dt="2022-06-13T15:05:30.976" v="743" actId="20577"/>
          <ac:spMkLst>
            <pc:docMk/>
            <pc:sldMk cId="2352749048" sldId="268"/>
            <ac:spMk id="2" creationId="{7635B398-1E7F-44AD-8356-8345134C958C}"/>
          </ac:spMkLst>
        </pc:spChg>
        <pc:spChg chg="mod">
          <ac:chgData name="Harshika T" userId="612f8ac0198fe6cb" providerId="LiveId" clId="{258843CC-9C50-430D-8C4A-9BCED34973FD}" dt="2022-05-20T03:46:16.016" v="33" actId="14100"/>
          <ac:spMkLst>
            <pc:docMk/>
            <pc:sldMk cId="2352749048" sldId="268"/>
            <ac:spMk id="8" creationId="{B6FD4043-D07C-4FB6-9C3B-9AA6959D1DF8}"/>
          </ac:spMkLst>
        </pc:spChg>
      </pc:sldChg>
      <pc:sldChg chg="modSp mod">
        <pc:chgData name="Harshika T" userId="612f8ac0198fe6cb" providerId="LiveId" clId="{258843CC-9C50-430D-8C4A-9BCED34973FD}" dt="2022-06-13T18:26:13.825" v="916" actId="20577"/>
        <pc:sldMkLst>
          <pc:docMk/>
          <pc:sldMk cId="2342962290" sldId="269"/>
        </pc:sldMkLst>
        <pc:spChg chg="mod">
          <ac:chgData name="Harshika T" userId="612f8ac0198fe6cb" providerId="LiveId" clId="{258843CC-9C50-430D-8C4A-9BCED34973FD}" dt="2022-06-13T18:26:13.825" v="916" actId="20577"/>
          <ac:spMkLst>
            <pc:docMk/>
            <pc:sldMk cId="2342962290" sldId="269"/>
            <ac:spMk id="8" creationId="{C8E091F7-41EF-4B81-8CD1-FE3F8BA36040}"/>
          </ac:spMkLst>
        </pc:spChg>
      </pc:sldChg>
      <pc:sldChg chg="modSp mod">
        <pc:chgData name="Harshika T" userId="612f8ac0198fe6cb" providerId="LiveId" clId="{258843CC-9C50-430D-8C4A-9BCED34973FD}" dt="2022-05-20T04:33:01.118" v="530" actId="14100"/>
        <pc:sldMkLst>
          <pc:docMk/>
          <pc:sldMk cId="1943867055" sldId="272"/>
        </pc:sldMkLst>
        <pc:spChg chg="mod">
          <ac:chgData name="Harshika T" userId="612f8ac0198fe6cb" providerId="LiveId" clId="{258843CC-9C50-430D-8C4A-9BCED34973FD}" dt="2022-05-20T04:33:01.118" v="530" actId="14100"/>
          <ac:spMkLst>
            <pc:docMk/>
            <pc:sldMk cId="1943867055" sldId="272"/>
            <ac:spMk id="4" creationId="{89E3F3D3-E33B-4CC0-A31E-7554F6BAEA6C}"/>
          </ac:spMkLst>
        </pc:spChg>
      </pc:sldChg>
      <pc:sldChg chg="modSp mod">
        <pc:chgData name="Harshika T" userId="612f8ac0198fe6cb" providerId="LiveId" clId="{258843CC-9C50-430D-8C4A-9BCED34973FD}" dt="2022-06-13T14:59:47.144" v="723" actId="20577"/>
        <pc:sldMkLst>
          <pc:docMk/>
          <pc:sldMk cId="1445218864" sldId="274"/>
        </pc:sldMkLst>
        <pc:spChg chg="mod">
          <ac:chgData name="Harshika T" userId="612f8ac0198fe6cb" providerId="LiveId" clId="{258843CC-9C50-430D-8C4A-9BCED34973FD}" dt="2022-05-20T04:14:55.189" v="83" actId="20577"/>
          <ac:spMkLst>
            <pc:docMk/>
            <pc:sldMk cId="1445218864" sldId="274"/>
            <ac:spMk id="4" creationId="{9FDEF581-3669-4A70-A7AA-61DAFA4E9227}"/>
          </ac:spMkLst>
        </pc:spChg>
        <pc:spChg chg="mod">
          <ac:chgData name="Harshika T" userId="612f8ac0198fe6cb" providerId="LiveId" clId="{258843CC-9C50-430D-8C4A-9BCED34973FD}" dt="2022-05-20T04:33:17.292" v="531" actId="20577"/>
          <ac:spMkLst>
            <pc:docMk/>
            <pc:sldMk cId="1445218864" sldId="274"/>
            <ac:spMk id="6" creationId="{785778E3-AF10-4BB7-8CE0-FA53265C6896}"/>
          </ac:spMkLst>
        </pc:spChg>
        <pc:spChg chg="mod">
          <ac:chgData name="Harshika T" userId="612f8ac0198fe6cb" providerId="LiveId" clId="{258843CC-9C50-430D-8C4A-9BCED34973FD}" dt="2022-06-13T14:59:47.144" v="723" actId="20577"/>
          <ac:spMkLst>
            <pc:docMk/>
            <pc:sldMk cId="1445218864" sldId="274"/>
            <ac:spMk id="8" creationId="{A73FF943-E4BD-460A-BE0C-34F2567B3EA4}"/>
          </ac:spMkLst>
        </pc:spChg>
      </pc:sldChg>
      <pc:sldChg chg="modSp mod">
        <pc:chgData name="Harshika T" userId="612f8ac0198fe6cb" providerId="LiveId" clId="{258843CC-9C50-430D-8C4A-9BCED34973FD}" dt="2022-06-13T18:48:12.190" v="1902" actId="113"/>
        <pc:sldMkLst>
          <pc:docMk/>
          <pc:sldMk cId="277620910" sldId="275"/>
        </pc:sldMkLst>
        <pc:spChg chg="mod">
          <ac:chgData name="Harshika T" userId="612f8ac0198fe6cb" providerId="LiveId" clId="{258843CC-9C50-430D-8C4A-9BCED34973FD}" dt="2022-06-13T18:48:12.190" v="1902" actId="113"/>
          <ac:spMkLst>
            <pc:docMk/>
            <pc:sldMk cId="277620910" sldId="275"/>
            <ac:spMk id="3" creationId="{90E8A47E-9D4A-4D70-B23A-B0AC3757292F}"/>
          </ac:spMkLst>
        </pc:spChg>
      </pc:sldChg>
      <pc:sldChg chg="modSp mod">
        <pc:chgData name="Harshika T" userId="612f8ac0198fe6cb" providerId="LiveId" clId="{258843CC-9C50-430D-8C4A-9BCED34973FD}" dt="2022-06-13T18:56:44.690" v="2018" actId="20577"/>
        <pc:sldMkLst>
          <pc:docMk/>
          <pc:sldMk cId="742432387" sldId="276"/>
        </pc:sldMkLst>
        <pc:spChg chg="mod">
          <ac:chgData name="Harshika T" userId="612f8ac0198fe6cb" providerId="LiveId" clId="{258843CC-9C50-430D-8C4A-9BCED34973FD}" dt="2022-06-13T18:56:44.690" v="2018" actId="20577"/>
          <ac:spMkLst>
            <pc:docMk/>
            <pc:sldMk cId="742432387" sldId="276"/>
            <ac:spMk id="3" creationId="{9C2F673F-A95F-4E6C-93B6-87C0E25F8430}"/>
          </ac:spMkLst>
        </pc:spChg>
      </pc:sldChg>
      <pc:sldChg chg="modSp mod">
        <pc:chgData name="Harshika T" userId="612f8ac0198fe6cb" providerId="LiveId" clId="{258843CC-9C50-430D-8C4A-9BCED34973FD}" dt="2022-06-13T18:26:54.098" v="929" actId="20577"/>
        <pc:sldMkLst>
          <pc:docMk/>
          <pc:sldMk cId="16071779" sldId="277"/>
        </pc:sldMkLst>
        <pc:spChg chg="mod">
          <ac:chgData name="Harshika T" userId="612f8ac0198fe6cb" providerId="LiveId" clId="{258843CC-9C50-430D-8C4A-9BCED34973FD}" dt="2022-06-13T18:26:54.098" v="929" actId="20577"/>
          <ac:spMkLst>
            <pc:docMk/>
            <pc:sldMk cId="16071779" sldId="277"/>
            <ac:spMk id="4" creationId="{99C23324-A3C9-427A-A819-2C4845D6AA8E}"/>
          </ac:spMkLst>
        </pc:spChg>
      </pc:sldChg>
      <pc:sldChg chg="addSp delSp modSp mod">
        <pc:chgData name="Harshika T" userId="612f8ac0198fe6cb" providerId="LiveId" clId="{258843CC-9C50-430D-8C4A-9BCED34973FD}" dt="2022-06-13T18:44:25.236" v="1411" actId="14100"/>
        <pc:sldMkLst>
          <pc:docMk/>
          <pc:sldMk cId="3304466679" sldId="280"/>
        </pc:sldMkLst>
        <pc:picChg chg="add del mod">
          <ac:chgData name="Harshika T" userId="612f8ac0198fe6cb" providerId="LiveId" clId="{258843CC-9C50-430D-8C4A-9BCED34973FD}" dt="2022-06-13T18:42:43.344" v="1400" actId="478"/>
          <ac:picMkLst>
            <pc:docMk/>
            <pc:sldMk cId="3304466679" sldId="280"/>
            <ac:picMk id="2" creationId="{60EC11C8-5C80-46AC-969D-954B7744E5C2}"/>
          </ac:picMkLst>
        </pc:picChg>
        <pc:picChg chg="add mod">
          <ac:chgData name="Harshika T" userId="612f8ac0198fe6cb" providerId="LiveId" clId="{258843CC-9C50-430D-8C4A-9BCED34973FD}" dt="2022-06-13T18:44:25.236" v="1411" actId="14100"/>
          <ac:picMkLst>
            <pc:docMk/>
            <pc:sldMk cId="3304466679" sldId="280"/>
            <ac:picMk id="3" creationId="{27960509-3BCC-4010-BD4A-2440213F9318}"/>
          </ac:picMkLst>
        </pc:picChg>
        <pc:picChg chg="del">
          <ac:chgData name="Harshika T" userId="612f8ac0198fe6cb" providerId="LiveId" clId="{258843CC-9C50-430D-8C4A-9BCED34973FD}" dt="2022-06-13T18:41:59.346" v="1396" actId="478"/>
          <ac:picMkLst>
            <pc:docMk/>
            <pc:sldMk cId="3304466679" sldId="280"/>
            <ac:picMk id="5" creationId="{6E550CD2-16D1-4F02-A916-7247A27DE14B}"/>
          </ac:picMkLst>
        </pc:picChg>
      </pc:sldChg>
      <pc:sldChg chg="modSp mod">
        <pc:chgData name="Harshika T" userId="612f8ac0198fe6cb" providerId="LiveId" clId="{258843CC-9C50-430D-8C4A-9BCED34973FD}" dt="2022-06-13T18:47:05.932" v="1895" actId="1076"/>
        <pc:sldMkLst>
          <pc:docMk/>
          <pc:sldMk cId="1673296522" sldId="281"/>
        </pc:sldMkLst>
        <pc:spChg chg="mod">
          <ac:chgData name="Harshika T" userId="612f8ac0198fe6cb" providerId="LiveId" clId="{258843CC-9C50-430D-8C4A-9BCED34973FD}" dt="2022-06-13T18:46:58.937" v="1894" actId="20577"/>
          <ac:spMkLst>
            <pc:docMk/>
            <pc:sldMk cId="1673296522" sldId="281"/>
            <ac:spMk id="2" creationId="{63B65EE4-B117-4613-B4A8-65E8FFF865CF}"/>
          </ac:spMkLst>
        </pc:spChg>
        <pc:spChg chg="mod">
          <ac:chgData name="Harshika T" userId="612f8ac0198fe6cb" providerId="LiveId" clId="{258843CC-9C50-430D-8C4A-9BCED34973FD}" dt="2022-06-13T18:47:05.932" v="1895" actId="1076"/>
          <ac:spMkLst>
            <pc:docMk/>
            <pc:sldMk cId="1673296522" sldId="281"/>
            <ac:spMk id="4" creationId="{5EA2CCC7-20DB-4EC2-A7F1-D6AE0BF8BF7F}"/>
          </ac:spMkLst>
        </pc:spChg>
      </pc:sldChg>
      <pc:sldChg chg="addSp modSp mod">
        <pc:chgData name="Harshika T" userId="612f8ac0198fe6cb" providerId="LiveId" clId="{258843CC-9C50-430D-8C4A-9BCED34973FD}" dt="2022-05-19T18:33:22.025" v="30" actId="113"/>
        <pc:sldMkLst>
          <pc:docMk/>
          <pc:sldMk cId="1370801295" sldId="282"/>
        </pc:sldMkLst>
        <pc:spChg chg="add mod">
          <ac:chgData name="Harshika T" userId="612f8ac0198fe6cb" providerId="LiveId" clId="{258843CC-9C50-430D-8C4A-9BCED34973FD}" dt="2022-05-19T18:33:22.025" v="30" actId="113"/>
          <ac:spMkLst>
            <pc:docMk/>
            <pc:sldMk cId="1370801295" sldId="282"/>
            <ac:spMk id="5" creationId="{D3653629-3885-4C61-9F1D-53C242A88D51}"/>
          </ac:spMkLst>
        </pc:spChg>
        <pc:picChg chg="mod">
          <ac:chgData name="Harshika T" userId="612f8ac0198fe6cb" providerId="LiveId" clId="{258843CC-9C50-430D-8C4A-9BCED34973FD}" dt="2022-05-19T18:32:42.773" v="0" actId="14100"/>
          <ac:picMkLst>
            <pc:docMk/>
            <pc:sldMk cId="1370801295" sldId="282"/>
            <ac:picMk id="4" creationId="{C3607561-67F8-4B3D-8E5C-AC9005529CD9}"/>
          </ac:picMkLst>
        </pc:picChg>
      </pc:sldChg>
      <pc:sldChg chg="addSp delSp modSp new mod">
        <pc:chgData name="Harshika T" userId="612f8ac0198fe6cb" providerId="LiveId" clId="{258843CC-9C50-430D-8C4A-9BCED34973FD}" dt="2022-06-13T18:47:58.808" v="1901" actId="1076"/>
        <pc:sldMkLst>
          <pc:docMk/>
          <pc:sldMk cId="2052856286" sldId="283"/>
        </pc:sldMkLst>
        <pc:spChg chg="mod">
          <ac:chgData name="Harshika T" userId="612f8ac0198fe6cb" providerId="LiveId" clId="{258843CC-9C50-430D-8C4A-9BCED34973FD}" dt="2022-06-13T18:47:58.808" v="1901" actId="1076"/>
          <ac:spMkLst>
            <pc:docMk/>
            <pc:sldMk cId="2052856286" sldId="283"/>
            <ac:spMk id="2" creationId="{2C473F06-8CD1-4459-883B-96323B729EEA}"/>
          </ac:spMkLst>
        </pc:spChg>
        <pc:spChg chg="del mod">
          <ac:chgData name="Harshika T" userId="612f8ac0198fe6cb" providerId="LiveId" clId="{258843CC-9C50-430D-8C4A-9BCED34973FD}" dt="2022-06-13T18:30:24.144" v="995" actId="478"/>
          <ac:spMkLst>
            <pc:docMk/>
            <pc:sldMk cId="2052856286" sldId="283"/>
            <ac:spMk id="3" creationId="{0EE43F8A-F9CC-4E35-B8DF-D8A0A63B2F3A}"/>
          </ac:spMkLst>
        </pc:spChg>
        <pc:spChg chg="add del mod">
          <ac:chgData name="Harshika T" userId="612f8ac0198fe6cb" providerId="LiveId" clId="{258843CC-9C50-430D-8C4A-9BCED34973FD}" dt="2022-06-13T18:30:27.204" v="996" actId="478"/>
          <ac:spMkLst>
            <pc:docMk/>
            <pc:sldMk cId="2052856286" sldId="283"/>
            <ac:spMk id="5" creationId="{02AC3B4E-65BE-407B-B4D0-7272CB2C1CB8}"/>
          </ac:spMkLst>
        </pc:spChg>
        <pc:spChg chg="add mod">
          <ac:chgData name="Harshika T" userId="612f8ac0198fe6cb" providerId="LiveId" clId="{258843CC-9C50-430D-8C4A-9BCED34973FD}" dt="2022-06-13T18:47:53.760" v="1900" actId="1076"/>
          <ac:spMkLst>
            <pc:docMk/>
            <pc:sldMk cId="2052856286" sldId="283"/>
            <ac:spMk id="6" creationId="{35C0E596-217D-41A3-A153-D2583CF4339A}"/>
          </ac:spMkLst>
        </pc:spChg>
      </pc:sldChg>
      <pc:sldChg chg="addSp delSp modSp new mod">
        <pc:chgData name="Harshika T" userId="612f8ac0198fe6cb" providerId="LiveId" clId="{258843CC-9C50-430D-8C4A-9BCED34973FD}" dt="2022-06-13T18:53:12.397" v="1937" actId="20577"/>
        <pc:sldMkLst>
          <pc:docMk/>
          <pc:sldMk cId="357492194" sldId="284"/>
        </pc:sldMkLst>
        <pc:spChg chg="del mod">
          <ac:chgData name="Harshika T" userId="612f8ac0198fe6cb" providerId="LiveId" clId="{258843CC-9C50-430D-8C4A-9BCED34973FD}" dt="2022-06-13T18:51:38.736" v="1908" actId="478"/>
          <ac:spMkLst>
            <pc:docMk/>
            <pc:sldMk cId="357492194" sldId="284"/>
            <ac:spMk id="2" creationId="{41F8BC6A-BD77-4305-B8EE-66A735AFB2FD}"/>
          </ac:spMkLst>
        </pc:spChg>
        <pc:spChg chg="del mod">
          <ac:chgData name="Harshika T" userId="612f8ac0198fe6cb" providerId="LiveId" clId="{258843CC-9C50-430D-8C4A-9BCED34973FD}" dt="2022-06-13T18:52:24.933" v="1915" actId="478"/>
          <ac:spMkLst>
            <pc:docMk/>
            <pc:sldMk cId="357492194" sldId="284"/>
            <ac:spMk id="3" creationId="{B2F62E90-ED56-4AB5-A667-EE85F21FCFE1}"/>
          </ac:spMkLst>
        </pc:spChg>
        <pc:spChg chg="add mod">
          <ac:chgData name="Harshika T" userId="612f8ac0198fe6cb" providerId="LiveId" clId="{258843CC-9C50-430D-8C4A-9BCED34973FD}" dt="2022-06-13T18:53:12.397" v="1937" actId="20577"/>
          <ac:spMkLst>
            <pc:docMk/>
            <pc:sldMk cId="357492194" sldId="284"/>
            <ac:spMk id="4" creationId="{376A6E1F-328D-4908-9FBB-54E71ADC32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6/13/2022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6/13/2022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6/13/2022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6/13/2022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6/13/2022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138767" y="1007536"/>
            <a:ext cx="8683625" cy="2421464"/>
          </a:xfrm>
        </p:spPr>
        <p:txBody>
          <a:bodyPr/>
          <a:lstStyle/>
          <a:p>
            <a:r>
              <a:rPr lang="en-US" dirty="0">
                <a:latin typeface="Segoe UI Black" panose="020B0A02040204020203" pitchFamily="34" charset="0"/>
                <a:ea typeface="Segoe UI Black" panose="020B0A02040204020203" pitchFamily="34" charset="0"/>
              </a:rPr>
              <a:t>person authentication using keystroke dynamics  </a:t>
            </a:r>
          </a:p>
        </p:txBody>
      </p:sp>
      <p:sp>
        <p:nvSpPr>
          <p:cNvPr id="8" name="TextBox 7">
            <a:extLst>
              <a:ext uri="{FF2B5EF4-FFF2-40B4-BE49-F238E27FC236}">
                <a16:creationId xmlns:a16="http://schemas.microsoft.com/office/drawing/2014/main" id="{B6FD4043-D07C-4FB6-9C3B-9AA6959D1DF8}"/>
              </a:ext>
            </a:extLst>
          </p:cNvPr>
          <p:cNvSpPr txBox="1"/>
          <p:nvPr/>
        </p:nvSpPr>
        <p:spPr>
          <a:xfrm>
            <a:off x="7467601" y="4605867"/>
            <a:ext cx="3195710" cy="1015663"/>
          </a:xfrm>
          <a:prstGeom prst="rect">
            <a:avLst/>
          </a:prstGeom>
          <a:noFill/>
        </p:spPr>
        <p:txBody>
          <a:bodyPr wrap="square" rtlCol="0">
            <a:spAutoFit/>
          </a:bodyPr>
          <a:lstStyle/>
          <a:p>
            <a:r>
              <a:rPr lang="en-IN" sz="2000" dirty="0">
                <a:latin typeface="Arial Black" panose="020B0A04020102020204" pitchFamily="34" charset="0"/>
                <a:cs typeface="Arial" panose="020B0604020202020204" pitchFamily="34" charset="0"/>
              </a:rPr>
              <a:t>NAME : HARSHIKA T</a:t>
            </a:r>
          </a:p>
          <a:p>
            <a:r>
              <a:rPr lang="en-IN" sz="2000" dirty="0">
                <a:latin typeface="Arial Black" panose="020B0A04020102020204" pitchFamily="34" charset="0"/>
                <a:cs typeface="Arial" panose="020B0604020202020204" pitchFamily="34" charset="0"/>
              </a:rPr>
              <a:t>MCA  S4-A</a:t>
            </a:r>
          </a:p>
          <a:p>
            <a:r>
              <a:rPr lang="en-IN" sz="2000" dirty="0">
                <a:latin typeface="Arial Black" panose="020B0A04020102020204" pitchFamily="34" charset="0"/>
                <a:cs typeface="Arial" panose="020B0604020202020204" pitchFamily="34" charset="0"/>
              </a:rPr>
              <a:t>ROLL NO : 57</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6A6E1F-328D-4908-9FBB-54E71ADC3282}"/>
              </a:ext>
            </a:extLst>
          </p:cNvPr>
          <p:cNvSpPr txBox="1"/>
          <p:nvPr/>
        </p:nvSpPr>
        <p:spPr>
          <a:xfrm>
            <a:off x="757310" y="1183873"/>
            <a:ext cx="10677379" cy="4244752"/>
          </a:xfrm>
          <a:prstGeom prst="rect">
            <a:avLst/>
          </a:prstGeom>
          <a:noFill/>
        </p:spPr>
        <p:txBody>
          <a:bodyPr wrap="square" rtlCol="0">
            <a:spAutoFit/>
          </a:bodyPr>
          <a:lstStyle/>
          <a:p>
            <a:pPr marL="27305" marR="2540" indent="402590">
              <a:lnSpc>
                <a:spcPct val="150000"/>
              </a:lnSpc>
              <a:spcAft>
                <a:spcPts val="765"/>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The Decision Tree working can be explained on the basis of the below algorithm:</a:t>
            </a:r>
          </a:p>
          <a:p>
            <a:pPr marL="342900" marR="2540" lvl="0" indent="-342900">
              <a:lnSpc>
                <a:spcPct val="150000"/>
              </a:lnSpc>
              <a:spcAft>
                <a:spcPts val="700"/>
              </a:spcAft>
              <a:buSzPts val="13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Arial" panose="020B0604020202020204" pitchFamily="34" charset="0"/>
              </a:rPr>
              <a:t>Step-1: Begin the tree with the root node, says S, which contains the complete dataset.</a:t>
            </a:r>
          </a:p>
          <a:p>
            <a:pPr marL="342900" marR="2540" lvl="0" indent="-342900">
              <a:lnSpc>
                <a:spcPct val="150000"/>
              </a:lnSpc>
              <a:spcAft>
                <a:spcPts val="700"/>
              </a:spcAft>
              <a:buSzPts val="1300"/>
              <a:buFont typeface="Symbol" panose="05050102010706020507" pitchFamily="18" charset="2"/>
              <a:buChar char=""/>
              <a:tabLst>
                <a:tab pos="457200" algn="l"/>
              </a:tabLst>
            </a:pPr>
            <a:r>
              <a:rPr lang="en-IN" sz="1800" b="1" dirty="0">
                <a:effectLst/>
                <a:latin typeface="Arial" panose="020B0604020202020204" pitchFamily="34" charset="0"/>
                <a:ea typeface="Times New Roman" panose="02020603050405020304" pitchFamily="18" charset="0"/>
                <a:cs typeface="Arial" panose="020B0604020202020204" pitchFamily="34" charset="0"/>
              </a:rPr>
              <a:t>Step-2: </a:t>
            </a:r>
            <a:r>
              <a:rPr lang="en-IN" sz="1800" dirty="0">
                <a:effectLst/>
                <a:latin typeface="Arial" panose="020B0604020202020204" pitchFamily="34" charset="0"/>
                <a:ea typeface="Times New Roman" panose="02020603050405020304" pitchFamily="18" charset="0"/>
                <a:cs typeface="Arial" panose="020B0604020202020204" pitchFamily="34" charset="0"/>
              </a:rPr>
              <a:t>Find the best attribute in the dataset using </a:t>
            </a:r>
            <a:r>
              <a:rPr lang="en-IN" sz="1800" b="1" dirty="0">
                <a:effectLst/>
                <a:latin typeface="Arial" panose="020B0604020202020204" pitchFamily="34" charset="0"/>
                <a:ea typeface="Times New Roman" panose="02020603050405020304" pitchFamily="18" charset="0"/>
                <a:cs typeface="Arial" panose="020B0604020202020204" pitchFamily="34" charset="0"/>
              </a:rPr>
              <a:t>Attribute Selection Measure (ASM).</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marR="2540" lvl="0" indent="-342900">
              <a:lnSpc>
                <a:spcPct val="150000"/>
              </a:lnSpc>
              <a:spcAft>
                <a:spcPts val="700"/>
              </a:spcAft>
              <a:buSzPts val="1300"/>
              <a:buFont typeface="Symbol" panose="05050102010706020507" pitchFamily="18" charset="2"/>
              <a:buChar char=""/>
              <a:tabLst>
                <a:tab pos="457200" algn="l"/>
              </a:tabLst>
            </a:pPr>
            <a:r>
              <a:rPr lang="en-IN" sz="1800" b="1" dirty="0">
                <a:effectLst/>
                <a:latin typeface="Arial" panose="020B0604020202020204" pitchFamily="34" charset="0"/>
                <a:ea typeface="Times New Roman" panose="02020603050405020304" pitchFamily="18" charset="0"/>
                <a:cs typeface="Arial" panose="020B0604020202020204" pitchFamily="34" charset="0"/>
              </a:rPr>
              <a:t>Step-3: </a:t>
            </a:r>
            <a:r>
              <a:rPr lang="en-IN" sz="1800" dirty="0">
                <a:effectLst/>
                <a:latin typeface="Arial" panose="020B0604020202020204" pitchFamily="34" charset="0"/>
                <a:ea typeface="Times New Roman" panose="02020603050405020304" pitchFamily="18" charset="0"/>
                <a:cs typeface="Arial" panose="020B0604020202020204" pitchFamily="34" charset="0"/>
              </a:rPr>
              <a:t>Divide the S into subsets that contains possible values for the best attributes.</a:t>
            </a:r>
          </a:p>
          <a:p>
            <a:pPr marL="342900" marR="2540" lvl="0" indent="-342900">
              <a:lnSpc>
                <a:spcPct val="150000"/>
              </a:lnSpc>
              <a:spcAft>
                <a:spcPts val="700"/>
              </a:spcAft>
              <a:buSzPts val="1300"/>
              <a:buFont typeface="Symbol" panose="05050102010706020507" pitchFamily="18" charset="2"/>
              <a:buChar char=""/>
              <a:tabLst>
                <a:tab pos="457200" algn="l"/>
              </a:tabLst>
            </a:pPr>
            <a:r>
              <a:rPr lang="en-IN" sz="1800" b="1" dirty="0">
                <a:effectLst/>
                <a:latin typeface="Arial" panose="020B0604020202020204" pitchFamily="34" charset="0"/>
                <a:ea typeface="Times New Roman" panose="02020603050405020304" pitchFamily="18" charset="0"/>
                <a:cs typeface="Arial" panose="020B0604020202020204" pitchFamily="34" charset="0"/>
              </a:rPr>
              <a:t>Step-4: </a:t>
            </a:r>
            <a:r>
              <a:rPr lang="en-IN" sz="1800" dirty="0">
                <a:effectLst/>
                <a:latin typeface="Arial" panose="020B0604020202020204" pitchFamily="34" charset="0"/>
                <a:ea typeface="Times New Roman" panose="02020603050405020304" pitchFamily="18" charset="0"/>
                <a:cs typeface="Arial" panose="020B0604020202020204" pitchFamily="34" charset="0"/>
              </a:rPr>
              <a:t>Generate the decision tree node, which contains the best attribute.</a:t>
            </a:r>
          </a:p>
          <a:p>
            <a:pPr marL="342900" marR="2540" lvl="0" indent="-342900">
              <a:lnSpc>
                <a:spcPct val="150000"/>
              </a:lnSpc>
              <a:spcAft>
                <a:spcPts val="700"/>
              </a:spcAft>
              <a:buSzPts val="1300"/>
              <a:buFont typeface="Symbol" panose="05050102010706020507" pitchFamily="18" charset="2"/>
              <a:buChar char=""/>
              <a:tabLst>
                <a:tab pos="457200" algn="l"/>
              </a:tabLst>
            </a:pPr>
            <a:r>
              <a:rPr lang="en-IN" sz="1800" b="1" dirty="0">
                <a:effectLst/>
                <a:latin typeface="Arial" panose="020B0604020202020204" pitchFamily="34" charset="0"/>
                <a:ea typeface="Times New Roman" panose="02020603050405020304" pitchFamily="18" charset="0"/>
                <a:cs typeface="Arial" panose="020B0604020202020204" pitchFamily="34" charset="0"/>
              </a:rPr>
              <a:t>Step-5: </a:t>
            </a:r>
            <a:r>
              <a:rPr lang="en-IN" sz="1800" dirty="0">
                <a:effectLst/>
                <a:latin typeface="Arial" panose="020B0604020202020204" pitchFamily="34" charset="0"/>
                <a:ea typeface="Times New Roman" panose="02020603050405020304" pitchFamily="18" charset="0"/>
                <a:cs typeface="Arial" panose="020B0604020202020204" pitchFamily="34" charset="0"/>
              </a:rPr>
              <a:t>Recursively make new decision trees using the subsets of the dataset created in step -3. Continue this process until a stage is reached where you cannot further classify the nodes and called the final node as a leaf node.</a:t>
            </a:r>
          </a:p>
          <a:p>
            <a:endParaRPr lang="en-IN" dirty="0"/>
          </a:p>
        </p:txBody>
      </p:sp>
    </p:spTree>
    <p:extLst>
      <p:ext uri="{BB962C8B-B14F-4D97-AF65-F5344CB8AC3E}">
        <p14:creationId xmlns:p14="http://schemas.microsoft.com/office/powerpoint/2010/main" val="35749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
            <a:extLst>
              <a:ext uri="{FF2B5EF4-FFF2-40B4-BE49-F238E27FC236}">
                <a16:creationId xmlns:a16="http://schemas.microsoft.com/office/drawing/2014/main" id="{27960509-3BCC-4010-BD4A-2440213F9318}"/>
              </a:ext>
            </a:extLst>
          </p:cNvPr>
          <p:cNvPicPr>
            <a:picLocks noChangeAspect="1"/>
          </p:cNvPicPr>
          <p:nvPr/>
        </p:nvPicPr>
        <p:blipFill>
          <a:blip r:embed="rId2"/>
          <a:stretch>
            <a:fillRect/>
          </a:stretch>
        </p:blipFill>
        <p:spPr bwMode="auto">
          <a:xfrm>
            <a:off x="2686929" y="1209823"/>
            <a:ext cx="7019779" cy="4698608"/>
          </a:xfrm>
          <a:prstGeom prst="rect">
            <a:avLst/>
          </a:prstGeom>
          <a:solidFill>
            <a:schemeClr val="tx1"/>
          </a:solidFill>
        </p:spPr>
      </p:pic>
    </p:spTree>
    <p:extLst>
      <p:ext uri="{BB962C8B-B14F-4D97-AF65-F5344CB8AC3E}">
        <p14:creationId xmlns:p14="http://schemas.microsoft.com/office/powerpoint/2010/main" val="330446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EE4-B117-4613-B4A8-65E8FFF865CF}"/>
              </a:ext>
            </a:extLst>
          </p:cNvPr>
          <p:cNvSpPr>
            <a:spLocks noGrp="1"/>
          </p:cNvSpPr>
          <p:nvPr>
            <p:ph type="ctrTitle"/>
          </p:nvPr>
        </p:nvSpPr>
        <p:spPr>
          <a:xfrm>
            <a:off x="1196341" y="662389"/>
            <a:ext cx="8524434" cy="789269"/>
          </a:xfrm>
        </p:spPr>
        <p:txBody>
          <a:bodyPr>
            <a:normAutofit/>
          </a:bodyPr>
          <a:lstStyle/>
          <a:p>
            <a:pPr algn="l"/>
            <a:r>
              <a:rPr lang="en-IN" sz="3000" u="sng" dirty="0">
                <a:latin typeface="Arial Black" panose="020B0A04020102020204" pitchFamily="34" charset="0"/>
                <a:cs typeface="Arial" panose="020B0604020202020204" pitchFamily="34" charset="0"/>
              </a:rPr>
              <a:t>FEATURE OF decision tree</a:t>
            </a:r>
          </a:p>
        </p:txBody>
      </p:sp>
      <p:sp>
        <p:nvSpPr>
          <p:cNvPr id="4" name="TextBox 3">
            <a:extLst>
              <a:ext uri="{FF2B5EF4-FFF2-40B4-BE49-F238E27FC236}">
                <a16:creationId xmlns:a16="http://schemas.microsoft.com/office/drawing/2014/main" id="{5EA2CCC7-20DB-4EC2-A7F1-D6AE0BF8BF7F}"/>
              </a:ext>
            </a:extLst>
          </p:cNvPr>
          <p:cNvSpPr txBox="1"/>
          <p:nvPr/>
        </p:nvSpPr>
        <p:spPr>
          <a:xfrm flipH="1">
            <a:off x="1021959" y="1646224"/>
            <a:ext cx="8873198" cy="4549387"/>
          </a:xfrm>
          <a:prstGeom prst="rect">
            <a:avLst/>
          </a:prstGeom>
          <a:noFill/>
        </p:spPr>
        <p:txBody>
          <a:bodyPr wrap="square" rtlCol="0">
            <a:spAutoFit/>
          </a:bodyPr>
          <a:lstStyle/>
          <a:p>
            <a:pPr marL="342900" marR="2540" lvl="0" indent="-342900" algn="just">
              <a:lnSpc>
                <a:spcPct val="150000"/>
              </a:lnSpc>
              <a:spcAft>
                <a:spcPts val="700"/>
              </a:spcAft>
              <a:buSzPts val="1300"/>
              <a:buFont typeface="Symbol" panose="05050102010706020507" pitchFamily="18" charset="2"/>
              <a:buChar char=""/>
              <a:tabLst>
                <a:tab pos="484505" algn="l"/>
              </a:tabLst>
            </a:pPr>
            <a:r>
              <a:rPr lang="en-US" sz="2000" dirty="0">
                <a:effectLst/>
                <a:latin typeface="Arial" panose="020B0604020202020204" pitchFamily="34" charset="0"/>
                <a:ea typeface="Times New Roman" panose="02020603050405020304" pitchFamily="18" charset="0"/>
                <a:cs typeface="Arial" panose="020B0604020202020204" pitchFamily="34" charset="0"/>
              </a:rPr>
              <a:t>Decision trees are able to generate understandable rules.</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marR="2540" lvl="0" indent="-342900" algn="just">
              <a:lnSpc>
                <a:spcPct val="150000"/>
              </a:lnSpc>
              <a:spcAft>
                <a:spcPts val="700"/>
              </a:spcAft>
              <a:buSzPts val="1300"/>
              <a:buFont typeface="Symbol" panose="05050102010706020507" pitchFamily="18" charset="2"/>
              <a:buChar char=""/>
              <a:tabLst>
                <a:tab pos="484505"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Decision trees perform classification without requiring much computation.</a:t>
            </a:r>
          </a:p>
          <a:p>
            <a:pPr marL="342900" marR="2540" lvl="0" indent="-342900" algn="just">
              <a:lnSpc>
                <a:spcPct val="150000"/>
              </a:lnSpc>
              <a:spcAft>
                <a:spcPts val="700"/>
              </a:spcAft>
              <a:buSzPts val="1300"/>
              <a:buFont typeface="Symbol" panose="05050102010706020507" pitchFamily="18" charset="2"/>
              <a:buChar char=""/>
              <a:tabLst>
                <a:tab pos="484505"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Decision trees are able to handle both continuous and categorical variables.</a:t>
            </a:r>
          </a:p>
          <a:p>
            <a:pPr marL="342900" marR="2540" lvl="0" indent="-342900" algn="just">
              <a:lnSpc>
                <a:spcPct val="150000"/>
              </a:lnSpc>
              <a:spcAft>
                <a:spcPts val="700"/>
              </a:spcAft>
              <a:buSzPts val="1300"/>
              <a:buFont typeface="Symbol" panose="05050102010706020507" pitchFamily="18" charset="2"/>
              <a:buChar char=""/>
              <a:tabLst>
                <a:tab pos="484505"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Decision trees provide a clear indication of which fields are most important for prediction or classification.</a:t>
            </a:r>
          </a:p>
          <a:p>
            <a:pPr marL="511810" marR="2540" indent="402590" algn="just">
              <a:lnSpc>
                <a:spcPct val="150000"/>
              </a:lnSpc>
              <a:spcAft>
                <a:spcPts val="7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In this project, decision tree is used to train the data. The keystroke values obtained at the time of registration is converted into pickle value. The input value is checked with the trained value</a:t>
            </a:r>
          </a:p>
        </p:txBody>
      </p:sp>
    </p:spTree>
    <p:extLst>
      <p:ext uri="{BB962C8B-B14F-4D97-AF65-F5344CB8AC3E}">
        <p14:creationId xmlns:p14="http://schemas.microsoft.com/office/powerpoint/2010/main" val="167329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607561-67F8-4B3D-8E5C-AC9005529CD9}"/>
              </a:ext>
            </a:extLst>
          </p:cNvPr>
          <p:cNvPicPr>
            <a:picLocks noChangeAspect="1"/>
          </p:cNvPicPr>
          <p:nvPr/>
        </p:nvPicPr>
        <p:blipFill>
          <a:blip r:embed="rId2">
            <a:lum/>
            <a:alphaModFix/>
          </a:blip>
          <a:srcRect l="52410" t="15797" r="10442" b="5428"/>
          <a:stretch>
            <a:fillRect/>
          </a:stretch>
        </p:blipFill>
        <p:spPr>
          <a:xfrm>
            <a:off x="3133560" y="1195754"/>
            <a:ext cx="5924879" cy="5081386"/>
          </a:xfrm>
          <a:prstGeom prst="rect">
            <a:avLst/>
          </a:prstGeom>
          <a:noFill/>
          <a:ln>
            <a:noFill/>
          </a:ln>
        </p:spPr>
      </p:pic>
      <p:sp>
        <p:nvSpPr>
          <p:cNvPr id="5" name="TextBox 4">
            <a:extLst>
              <a:ext uri="{FF2B5EF4-FFF2-40B4-BE49-F238E27FC236}">
                <a16:creationId xmlns:a16="http://schemas.microsoft.com/office/drawing/2014/main" id="{D3653629-3885-4C61-9F1D-53C242A88D51}"/>
              </a:ext>
            </a:extLst>
          </p:cNvPr>
          <p:cNvSpPr txBox="1"/>
          <p:nvPr/>
        </p:nvSpPr>
        <p:spPr>
          <a:xfrm flipH="1">
            <a:off x="875712" y="303861"/>
            <a:ext cx="4892041" cy="553998"/>
          </a:xfrm>
          <a:prstGeom prst="rect">
            <a:avLst/>
          </a:prstGeom>
          <a:noFill/>
        </p:spPr>
        <p:txBody>
          <a:bodyPr wrap="square" rtlCol="0">
            <a:spAutoFit/>
          </a:bodyPr>
          <a:lstStyle/>
          <a:p>
            <a:r>
              <a:rPr lang="en-IN" sz="3000" b="1" u="sng" dirty="0"/>
              <a:t>PROJECT PIPELINE</a:t>
            </a:r>
            <a:r>
              <a:rPr lang="en-IN" sz="3000" dirty="0"/>
              <a:t>:</a:t>
            </a:r>
          </a:p>
        </p:txBody>
      </p:sp>
    </p:spTree>
    <p:extLst>
      <p:ext uri="{BB962C8B-B14F-4D97-AF65-F5344CB8AC3E}">
        <p14:creationId xmlns:p14="http://schemas.microsoft.com/office/powerpoint/2010/main" val="137080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b="1" u="sng" dirty="0">
                <a:latin typeface="Arial Black" panose="020B0A04020102020204" pitchFamily="34" charset="0"/>
              </a:rPr>
              <a:t>DATASET</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normAutofit lnSpcReduction="10000"/>
          </a:bodyPr>
          <a:lstStyle/>
          <a:p>
            <a:pPr algn="l"/>
            <a:r>
              <a:rPr lang="en-US" dirty="0">
                <a:latin typeface="Arial" panose="020B0604020202020204" pitchFamily="34" charset="0"/>
                <a:cs typeface="Arial" panose="020B0604020202020204" pitchFamily="34" charset="0"/>
              </a:rPr>
              <a:t>The dataset is obtained during the time of registration. That is, at the time of registration, the user is asked to give a username and a password. In addition to this, the user is also given a specific sentence or phrase which the user is asked to type a specific number of times. In this way, we get the values for the dataset.</a:t>
            </a:r>
          </a:p>
          <a:p>
            <a:r>
              <a:rPr lang="en-US" dirty="0">
                <a:latin typeface="Arial" panose="020B0604020202020204" pitchFamily="34" charset="0"/>
                <a:cs typeface="Arial" panose="020B0604020202020204" pitchFamily="34" charset="0"/>
              </a:rPr>
              <a:t>In the dataset, it is planned to include latency, hold time and characters per minute</a:t>
            </a:r>
          </a:p>
          <a:p>
            <a:r>
              <a:rPr lang="en-US" dirty="0">
                <a:latin typeface="Arial" panose="020B0604020202020204" pitchFamily="34" charset="0"/>
                <a:cs typeface="Arial" panose="020B0604020202020204" pitchFamily="34" charset="0"/>
              </a:rPr>
              <a:t>The parameters are:</a:t>
            </a:r>
          </a:p>
          <a:p>
            <a:r>
              <a:rPr lang="en-US" dirty="0">
                <a:latin typeface="Arial" panose="020B0604020202020204" pitchFamily="34" charset="0"/>
                <a:cs typeface="Arial" panose="020B0604020202020204" pitchFamily="34" charset="0"/>
              </a:rPr>
              <a:t>Flight time: the duration between pressing and releasing a key </a:t>
            </a:r>
          </a:p>
          <a:p>
            <a:r>
              <a:rPr lang="en-US" dirty="0">
                <a:latin typeface="Arial" panose="020B0604020202020204" pitchFamily="34" charset="0"/>
                <a:cs typeface="Arial" panose="020B0604020202020204" pitchFamily="34" charset="0"/>
              </a:rPr>
              <a:t>Dwell time: the duration between pressing a key and pressing another key</a:t>
            </a:r>
          </a:p>
          <a:p>
            <a:r>
              <a:rPr lang="en-US" dirty="0">
                <a:latin typeface="Arial" panose="020B0604020202020204" pitchFamily="34" charset="0"/>
                <a:cs typeface="Arial" panose="020B0604020202020204" pitchFamily="34" charset="0"/>
              </a:rPr>
              <a:t>Press to press time: the duration between releasing a key and pressing a key</a:t>
            </a:r>
          </a:p>
          <a:p>
            <a:r>
              <a:rPr lang="en-US" dirty="0">
                <a:latin typeface="Arial" panose="020B0604020202020204" pitchFamily="34" charset="0"/>
                <a:cs typeface="Arial" panose="020B0604020202020204" pitchFamily="34" charset="0"/>
              </a:rPr>
              <a:t>Release to release time: durations of pressing and releasing of enter key and space key</a:t>
            </a:r>
          </a:p>
          <a:p>
            <a:r>
              <a:rPr lang="en-US" dirty="0">
                <a:latin typeface="Arial" panose="020B0604020202020204" pitchFamily="34" charset="0"/>
                <a:cs typeface="Arial" panose="020B0604020202020204" pitchFamily="34" charset="0"/>
              </a:rPr>
              <a:t>hold time of keys</a:t>
            </a:r>
          </a:p>
          <a:p>
            <a:pPr marL="0" indent="0">
              <a:buNone/>
            </a:pPr>
            <a:endParaRPr lang="en-US" dirty="0"/>
          </a:p>
        </p:txBody>
      </p:sp>
    </p:spTree>
    <p:extLst>
      <p:ext uri="{BB962C8B-B14F-4D97-AF65-F5344CB8AC3E}">
        <p14:creationId xmlns:p14="http://schemas.microsoft.com/office/powerpoint/2010/main" val="27762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3F06-8CD1-4459-883B-96323B729EEA}"/>
              </a:ext>
            </a:extLst>
          </p:cNvPr>
          <p:cNvSpPr>
            <a:spLocks noGrp="1"/>
          </p:cNvSpPr>
          <p:nvPr>
            <p:ph type="ctrTitle"/>
          </p:nvPr>
        </p:nvSpPr>
        <p:spPr>
          <a:xfrm>
            <a:off x="380121" y="1635141"/>
            <a:ext cx="7877322" cy="617771"/>
          </a:xfrm>
        </p:spPr>
        <p:txBody>
          <a:bodyPr>
            <a:noAutofit/>
          </a:bodyPr>
          <a:lstStyle/>
          <a:p>
            <a:r>
              <a:rPr lang="en-IN" sz="3000" u="sng" dirty="0">
                <a:latin typeface="Arial Narrow" panose="020B0606020202030204" pitchFamily="34" charset="0"/>
              </a:rPr>
              <a:t>Basic description about dataset</a:t>
            </a:r>
          </a:p>
        </p:txBody>
      </p:sp>
      <p:sp>
        <p:nvSpPr>
          <p:cNvPr id="6" name="TextBox 5">
            <a:extLst>
              <a:ext uri="{FF2B5EF4-FFF2-40B4-BE49-F238E27FC236}">
                <a16:creationId xmlns:a16="http://schemas.microsoft.com/office/drawing/2014/main" id="{35C0E596-217D-41A3-A153-D2583CF4339A}"/>
              </a:ext>
            </a:extLst>
          </p:cNvPr>
          <p:cNvSpPr txBox="1"/>
          <p:nvPr/>
        </p:nvSpPr>
        <p:spPr>
          <a:xfrm>
            <a:off x="4318782" y="2705725"/>
            <a:ext cx="7554351" cy="1446550"/>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The database contain two tables, user table and login table. The details collected are name, age, mail id, phone number, username and feature. The feature is the keystroke values obtained</a:t>
            </a:r>
          </a:p>
        </p:txBody>
      </p:sp>
    </p:spTree>
    <p:extLst>
      <p:ext uri="{BB962C8B-B14F-4D97-AF65-F5344CB8AC3E}">
        <p14:creationId xmlns:p14="http://schemas.microsoft.com/office/powerpoint/2010/main" val="205285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id="{5FC6C278-4035-446A-A94B-030E792FDDF5}"/>
              </a:ext>
            </a:extLst>
          </p:cNvPr>
          <p:cNvSpPr txBox="1"/>
          <p:nvPr/>
        </p:nvSpPr>
        <p:spPr>
          <a:xfrm>
            <a:off x="1238325" y="982396"/>
            <a:ext cx="9096374" cy="1938992"/>
          </a:xfrm>
          <a:prstGeom prst="rect">
            <a:avLst/>
          </a:prstGeom>
          <a:noFill/>
        </p:spPr>
        <p:txBody>
          <a:bodyPr wrap="square" rtlCol="0">
            <a:noAutofit/>
          </a:bodyPr>
          <a:lstStyle/>
          <a:p>
            <a:pPr algn="ctr"/>
            <a:r>
              <a:rPr lang="en-US" sz="6000" dirty="0">
                <a:latin typeface="Algerian" panose="04020705040A02060702" pitchFamily="82" charset="0"/>
              </a:rPr>
              <a:t>THANK YOU</a:t>
            </a:r>
          </a:p>
        </p:txBody>
      </p:sp>
      <p:pic>
        <p:nvPicPr>
          <p:cNvPr id="6" name="Picture 5">
            <a:extLst>
              <a:ext uri="{FF2B5EF4-FFF2-40B4-BE49-F238E27FC236}">
                <a16:creationId xmlns:a16="http://schemas.microsoft.com/office/drawing/2014/main" id="{3AE6DBA4-67F0-4861-9C6B-59FD8B475B5A}"/>
              </a:ext>
            </a:extLst>
          </p:cNvPr>
          <p:cNvPicPr>
            <a:picLocks noChangeAspect="1"/>
          </p:cNvPicPr>
          <p:nvPr/>
        </p:nvPicPr>
        <p:blipFill>
          <a:blip r:embed="rId3"/>
          <a:stretch>
            <a:fillRect/>
          </a:stretch>
        </p:blipFill>
        <p:spPr>
          <a:xfrm>
            <a:off x="2286000" y="2364988"/>
            <a:ext cx="7620000" cy="31432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p:txBody>
          <a:bodyPr/>
          <a:lstStyle/>
          <a:p>
            <a:r>
              <a:rPr lang="en-US" b="1" u="sng" dirty="0">
                <a:latin typeface="Arial Black" panose="020B0A04020102020204" pitchFamily="34" charset="0"/>
              </a:rPr>
              <a:t>RELEVANCE OF TOPIC</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p:txBody>
          <a:bodyPr>
            <a:normAutofit fontScale="92500" lnSpcReduction="10000"/>
          </a:bodyPr>
          <a:lstStyle/>
          <a:p>
            <a:r>
              <a:rPr lang="en-US" sz="2400" i="0" u="none" strike="noStrike" dirty="0">
                <a:effectLst/>
                <a:latin typeface="Arial" panose="020B0604020202020204" pitchFamily="34" charset="0"/>
                <a:cs typeface="Arial" panose="020B0604020202020204" pitchFamily="34" charset="0"/>
              </a:rPr>
              <a:t>Authentication systems like passwords, patterns, biometrics, etc. are used. But these systems have some drawbacks.</a:t>
            </a:r>
          </a:p>
          <a:p>
            <a:r>
              <a:rPr lang="en-US" sz="2400" i="0" u="none" strike="noStrike" dirty="0">
                <a:effectLst/>
                <a:latin typeface="Arial" panose="020B0604020202020204" pitchFamily="34" charset="0"/>
                <a:cs typeface="Arial" panose="020B0604020202020204" pitchFamily="34" charset="0"/>
              </a:rPr>
              <a:t>Biometric system is more secure than password and pattern. But it is more threatening to the user physically.</a:t>
            </a:r>
          </a:p>
          <a:p>
            <a:r>
              <a:rPr lang="en-US" sz="2400" i="0" u="none" strike="noStrike" dirty="0">
                <a:effectLst/>
                <a:latin typeface="Arial" panose="020B0604020202020204" pitchFamily="34" charset="0"/>
                <a:cs typeface="Arial" panose="020B0604020202020204" pitchFamily="34" charset="0"/>
              </a:rPr>
              <a:t>Hence there is a need to generate foolproof measures to prevent such unauthorized access</a:t>
            </a:r>
          </a:p>
          <a:p>
            <a:r>
              <a:rPr lang="en-US" sz="2400" i="0" u="none" strike="noStrike" dirty="0">
                <a:effectLst/>
                <a:latin typeface="Arial" panose="020B0604020202020204" pitchFamily="34" charset="0"/>
                <a:cs typeface="Arial" panose="020B0604020202020204" pitchFamily="34" charset="0"/>
              </a:rPr>
              <a:t>One such preventive method to give access to individuals by detecting their unique behavioral patterns is an individual’s typing rhythm.</a:t>
            </a:r>
          </a:p>
          <a:p>
            <a:r>
              <a:rPr lang="en-US" sz="2400" i="0" u="none" strike="noStrike" dirty="0">
                <a:effectLst/>
                <a:latin typeface="Arial" panose="020B0604020202020204" pitchFamily="34" charset="0"/>
                <a:cs typeface="Arial" panose="020B0604020202020204" pitchFamily="34" charset="0"/>
              </a:rPr>
              <a:t>This unique typing rhythm tends to become a natural choice for the security of computers and is commonly known as Keystroke Dynamics</a:t>
            </a:r>
          </a:p>
          <a:p>
            <a:endParaRPr lang="en-US" dirty="0"/>
          </a:p>
          <a:p>
            <a:endParaRPr lang="en-US" dirty="0"/>
          </a:p>
        </p:txBody>
      </p:sp>
    </p:spTree>
    <p:extLst>
      <p:ext uri="{BB962C8B-B14F-4D97-AF65-F5344CB8AC3E}">
        <p14:creationId xmlns:p14="http://schemas.microsoft.com/office/powerpoint/2010/main" val="86265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p:txBody>
          <a:bodyPr/>
          <a:lstStyle/>
          <a:p>
            <a:r>
              <a:rPr lang="en-US" sz="3500" b="1" u="sng" dirty="0">
                <a:latin typeface="Arial Black" panose="020B0A04020102020204" pitchFamily="34" charset="0"/>
              </a:rPr>
              <a:t>Description of the project</a:t>
            </a:r>
          </a:p>
        </p:txBody>
      </p:sp>
      <p:sp>
        <p:nvSpPr>
          <p:cNvPr id="5" name="Content Placeholder 4">
            <a:extLst>
              <a:ext uri="{FF2B5EF4-FFF2-40B4-BE49-F238E27FC236}">
                <a16:creationId xmlns:a16="http://schemas.microsoft.com/office/drawing/2014/main" id="{B8B4A7DD-0F15-4C80-B973-377A0AECE2FF}"/>
              </a:ext>
            </a:extLst>
          </p:cNvPr>
          <p:cNvSpPr>
            <a:spLocks noGrp="1"/>
          </p:cNvSpPr>
          <p:nvPr>
            <p:ph idx="1"/>
          </p:nvPr>
        </p:nvSpPr>
        <p:spPr/>
        <p:txBody>
          <a:bodyPr/>
          <a:lstStyle/>
          <a:p>
            <a:endParaRPr lang="en-IN" dirty="0"/>
          </a:p>
          <a:p>
            <a:endParaRPr lang="en-IN" dirty="0"/>
          </a:p>
          <a:p>
            <a:endParaRPr lang="en-IN" dirty="0"/>
          </a:p>
        </p:txBody>
      </p:sp>
      <p:sp>
        <p:nvSpPr>
          <p:cNvPr id="8" name="TextBox 7">
            <a:extLst>
              <a:ext uri="{FF2B5EF4-FFF2-40B4-BE49-F238E27FC236}">
                <a16:creationId xmlns:a16="http://schemas.microsoft.com/office/drawing/2014/main" id="{C8E091F7-41EF-4B81-8CD1-FE3F8BA36040}"/>
              </a:ext>
            </a:extLst>
          </p:cNvPr>
          <p:cNvSpPr txBox="1"/>
          <p:nvPr/>
        </p:nvSpPr>
        <p:spPr>
          <a:xfrm>
            <a:off x="5167532" y="1153043"/>
            <a:ext cx="5158154" cy="4632037"/>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IN" sz="2200" dirty="0">
                <a:latin typeface="Arial" panose="020B0604020202020204" pitchFamily="34" charset="0"/>
                <a:ea typeface="Source Sans Pro" panose="020B0503030403020204" pitchFamily="34" charset="0"/>
                <a:cs typeface="Arial" panose="020B0604020202020204" pitchFamily="34" charset="0"/>
              </a:rPr>
              <a:t>Keystroke dynamics is study of whether people can be distinguished by their typing rhythm. </a:t>
            </a:r>
            <a:endParaRPr lang="en-US" sz="2200" i="0" u="none" strike="noStrike" dirty="0">
              <a:effectLst/>
              <a:latin typeface="Arial" panose="020B0604020202020204" pitchFamily="34" charset="0"/>
              <a:cs typeface="Arial" panose="020B0604020202020204" pitchFamily="34" charset="0"/>
            </a:endParaRPr>
          </a:p>
          <a:p>
            <a:pPr rtl="0" fontAlgn="base">
              <a:spcBef>
                <a:spcPts val="1414"/>
              </a:spcBef>
              <a:spcAft>
                <a:spcPts val="0"/>
              </a:spcAft>
              <a:buFont typeface="Arial" panose="020B0604020202020204" pitchFamily="34" charset="0"/>
              <a:buChar char="•"/>
            </a:pPr>
            <a:r>
              <a:rPr lang="en-US" sz="2200" i="0" u="none" strike="noStrike" dirty="0">
                <a:effectLst/>
                <a:latin typeface="Arial" panose="020B0604020202020204" pitchFamily="34" charset="0"/>
                <a:cs typeface="Arial" panose="020B0604020202020204" pitchFamily="34" charset="0"/>
              </a:rPr>
              <a:t>Keystroke dynamics is a </a:t>
            </a:r>
            <a:r>
              <a:rPr lang="en-US" sz="2200" i="0" u="none" strike="noStrike" dirty="0" err="1">
                <a:effectLst/>
                <a:latin typeface="Arial" panose="020B0604020202020204" pitchFamily="34" charset="0"/>
                <a:cs typeface="Arial" panose="020B0604020202020204" pitchFamily="34" charset="0"/>
              </a:rPr>
              <a:t>behavioural</a:t>
            </a:r>
            <a:r>
              <a:rPr lang="en-US" sz="2200" i="0" u="none" strike="noStrike" dirty="0">
                <a:effectLst/>
                <a:latin typeface="Arial" panose="020B0604020202020204" pitchFamily="34" charset="0"/>
                <a:cs typeface="Arial" panose="020B0604020202020204" pitchFamily="34" charset="0"/>
              </a:rPr>
              <a:t> biometric.</a:t>
            </a:r>
          </a:p>
          <a:p>
            <a:pPr rtl="0" fontAlgn="base">
              <a:spcBef>
                <a:spcPts val="1414"/>
              </a:spcBef>
              <a:spcAft>
                <a:spcPts val="0"/>
              </a:spcAft>
              <a:buFont typeface="Arial" panose="020B0604020202020204" pitchFamily="34" charset="0"/>
              <a:buChar char="•"/>
            </a:pPr>
            <a:r>
              <a:rPr lang="en-US" sz="2200" i="0" u="none" strike="noStrike" dirty="0">
                <a:effectLst/>
                <a:latin typeface="Arial" panose="020B0604020202020204" pitchFamily="34" charset="0"/>
                <a:cs typeface="Arial" panose="020B0604020202020204" pitchFamily="34" charset="0"/>
              </a:rPr>
              <a:t>The unique typing patterns of users can be used as a signature to identify genuine users from imposters.</a:t>
            </a:r>
          </a:p>
          <a:p>
            <a:pPr rtl="0" fontAlgn="base">
              <a:spcBef>
                <a:spcPts val="1414"/>
              </a:spcBef>
              <a:spcAft>
                <a:spcPts val="0"/>
              </a:spcAft>
              <a:buFont typeface="Arial" panose="020B0604020202020204" pitchFamily="34" charset="0"/>
              <a:buChar char="•"/>
            </a:pPr>
            <a:r>
              <a:rPr lang="en-US" sz="2200" i="0" u="none" strike="noStrike" dirty="0">
                <a:effectLst/>
                <a:latin typeface="Arial" panose="020B0604020202020204" pitchFamily="34" charset="0"/>
                <a:cs typeface="Arial" panose="020B0604020202020204" pitchFamily="34" charset="0"/>
              </a:rPr>
              <a:t>Economical to implement and can be easily integrated into the existing computer security systems.</a:t>
            </a:r>
          </a:p>
          <a:p>
            <a:endParaRPr lang="en-IN" dirty="0"/>
          </a:p>
        </p:txBody>
      </p:sp>
    </p:spTree>
    <p:extLst>
      <p:ext uri="{BB962C8B-B14F-4D97-AF65-F5344CB8AC3E}">
        <p14:creationId xmlns:p14="http://schemas.microsoft.com/office/powerpoint/2010/main" val="234296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D728-5C3C-4212-8DB2-634A6F018D42}"/>
              </a:ext>
            </a:extLst>
          </p:cNvPr>
          <p:cNvSpPr>
            <a:spLocks noGrp="1"/>
          </p:cNvSpPr>
          <p:nvPr>
            <p:ph type="title"/>
          </p:nvPr>
        </p:nvSpPr>
        <p:spPr>
          <a:xfrm>
            <a:off x="707195" y="447092"/>
            <a:ext cx="10729839" cy="1260000"/>
          </a:xfrm>
        </p:spPr>
        <p:txBody>
          <a:bodyPr/>
          <a:lstStyle/>
          <a:p>
            <a:pPr algn="l"/>
            <a:r>
              <a:rPr lang="en-IN" b="1" u="sng" dirty="0">
                <a:latin typeface="Arial Black" panose="020B0A04020102020204" pitchFamily="34" charset="0"/>
              </a:rPr>
              <a:t>Working of the model</a:t>
            </a:r>
          </a:p>
        </p:txBody>
      </p:sp>
      <p:sp>
        <p:nvSpPr>
          <p:cNvPr id="4" name="Text Placeholder 3">
            <a:extLst>
              <a:ext uri="{FF2B5EF4-FFF2-40B4-BE49-F238E27FC236}">
                <a16:creationId xmlns:a16="http://schemas.microsoft.com/office/drawing/2014/main" id="{99C23324-A3C9-427A-A819-2C4845D6AA8E}"/>
              </a:ext>
            </a:extLst>
          </p:cNvPr>
          <p:cNvSpPr>
            <a:spLocks noGrp="1"/>
          </p:cNvSpPr>
          <p:nvPr>
            <p:ph type="body" sz="half" idx="2"/>
          </p:nvPr>
        </p:nvSpPr>
        <p:spPr>
          <a:xfrm>
            <a:off x="1204692" y="1707092"/>
            <a:ext cx="9734843" cy="4703816"/>
          </a:xfrm>
        </p:spPr>
        <p:txBody>
          <a:bodyPr>
            <a:normAutofit fontScale="55000" lnSpcReduction="20000"/>
          </a:bodyPr>
          <a:lstStyle/>
          <a:p>
            <a:pPr algn="l"/>
            <a:r>
              <a:rPr lang="en-IN" sz="4000" dirty="0"/>
              <a:t>                 </a:t>
            </a:r>
            <a:r>
              <a:rPr lang="en-IN" sz="4000" dirty="0">
                <a:latin typeface="Arial" panose="020B0604020202020204" pitchFamily="34" charset="0"/>
                <a:cs typeface="Arial" panose="020B0604020202020204" pitchFamily="34" charset="0"/>
              </a:rPr>
              <a:t>This model is used to secure the password of the user. A user can only access his or her account because of the unique typing way of each. In this system the model collect the method of typing and speed  by providing phrase to the user by typing it . The way of typing time and speed are understand from it and stored. Then in login time other than username and password we should also type the phrase. If this matches then the model will give the access. Through this model we can avoid the un authenticated access .It provide more security.</a:t>
            </a:r>
          </a:p>
          <a:p>
            <a:pPr algn="l"/>
            <a:r>
              <a:rPr lang="en-IN" sz="2600" b="1" dirty="0">
                <a:latin typeface="Arial" panose="020B0604020202020204" pitchFamily="34" charset="0"/>
                <a:cs typeface="Arial" panose="020B0604020202020204" pitchFamily="34" charset="0"/>
              </a:rPr>
              <a:t>APPLICATIONS:-</a:t>
            </a:r>
          </a:p>
          <a:p>
            <a:pPr algn="l"/>
            <a:r>
              <a:rPr lang="en-IN" sz="3600" dirty="0">
                <a:latin typeface="Arial" panose="020B0604020202020204" pitchFamily="34" charset="0"/>
                <a:cs typeface="Arial" panose="020B0604020202020204" pitchFamily="34" charset="0"/>
              </a:rPr>
              <a:t>Online exams</a:t>
            </a:r>
          </a:p>
          <a:p>
            <a:pPr algn="l"/>
            <a:r>
              <a:rPr lang="en-IN" sz="3600" dirty="0">
                <a:latin typeface="Arial" panose="020B0604020202020204" pitchFamily="34" charset="0"/>
                <a:cs typeface="Arial" panose="020B0604020202020204" pitchFamily="34" charset="0"/>
              </a:rPr>
              <a:t>Banking sector</a:t>
            </a:r>
          </a:p>
          <a:p>
            <a:pPr algn="l"/>
            <a:r>
              <a:rPr lang="en-IN" sz="3600" dirty="0">
                <a:latin typeface="Arial" panose="020B0604020202020204" pitchFamily="34" charset="0"/>
                <a:cs typeface="Arial" panose="020B0604020202020204" pitchFamily="34" charset="0"/>
              </a:rPr>
              <a:t>Online forum </a:t>
            </a:r>
          </a:p>
          <a:p>
            <a:pPr algn="l"/>
            <a:endParaRPr lang="en-IN" b="1" dirty="0"/>
          </a:p>
          <a:p>
            <a:pPr algn="l"/>
            <a:r>
              <a:rPr lang="en-IN" dirty="0"/>
              <a:t>                               </a:t>
            </a:r>
          </a:p>
          <a:p>
            <a:pPr algn="l"/>
            <a:r>
              <a:rPr lang="en-IN" dirty="0"/>
              <a:t>                            </a:t>
            </a:r>
          </a:p>
          <a:p>
            <a:pPr algn="l"/>
            <a:r>
              <a:rPr lang="en-IN" dirty="0"/>
              <a:t>                                      </a:t>
            </a:r>
          </a:p>
        </p:txBody>
      </p:sp>
    </p:spTree>
    <p:extLst>
      <p:ext uri="{BB962C8B-B14F-4D97-AF65-F5344CB8AC3E}">
        <p14:creationId xmlns:p14="http://schemas.microsoft.com/office/powerpoint/2010/main" val="1607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lstStyle/>
          <a:p>
            <a:r>
              <a:rPr lang="en-US" b="1" u="sng" dirty="0">
                <a:latin typeface="Arial Black" panose="020B0A04020102020204" pitchFamily="34" charset="0"/>
              </a:rPr>
              <a:t>OBJECTIVES OF THE PROJECT</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p:txBody>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To ensure security to the users for the passwords by behavioral biometric.</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 To distinguish people by their typing rhythm</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To ensure correct identification and verification of respective user</a:t>
            </a:r>
            <a:r>
              <a:rPr lang="en-US" sz="22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3704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705656" y="644275"/>
            <a:ext cx="6238874" cy="1260000"/>
          </a:xfrm>
        </p:spPr>
        <p:txBody>
          <a:bodyPr/>
          <a:lstStyle/>
          <a:p>
            <a:r>
              <a:rPr lang="en-US" b="1" u="sng" dirty="0">
                <a:latin typeface="Arial Black" panose="020B0A04020102020204" pitchFamily="34" charset="0"/>
              </a:rPr>
              <a:t>EXISTING SYSTEM    </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1544441" y="1736411"/>
            <a:ext cx="8315178" cy="4032291"/>
          </a:xfrm>
        </p:spPr>
        <p:txBody>
          <a:bodyPr>
            <a:noAutofit/>
          </a:bodyPr>
          <a:lstStyle/>
          <a:p>
            <a:pPr algn="l"/>
            <a:r>
              <a:rPr lang="en-US" sz="2400" dirty="0">
                <a:latin typeface="Arial" panose="020B0604020202020204" pitchFamily="34" charset="0"/>
                <a:cs typeface="Arial" panose="020B0604020202020204" pitchFamily="34" charset="0"/>
              </a:rPr>
              <a:t>The Existing system finds the Person’s identification by using a biometric or another authentication method. The user enters the credentials, later an </a:t>
            </a:r>
            <a:r>
              <a:rPr lang="en-US" sz="2400" dirty="0" err="1">
                <a:latin typeface="Arial" panose="020B0604020202020204" pitchFamily="34" charset="0"/>
                <a:cs typeface="Arial" panose="020B0604020202020204" pitchFamily="34" charset="0"/>
              </a:rPr>
              <a:t>otp</a:t>
            </a:r>
            <a:r>
              <a:rPr lang="en-US" sz="2400" dirty="0">
                <a:latin typeface="Arial" panose="020B0604020202020204" pitchFamily="34" charset="0"/>
                <a:cs typeface="Arial" panose="020B0604020202020204" pitchFamily="34" charset="0"/>
              </a:rPr>
              <a:t> is generated.</a:t>
            </a:r>
          </a:p>
          <a:p>
            <a:pPr algn="l"/>
            <a:r>
              <a:rPr lang="en-US" sz="2400" dirty="0">
                <a:latin typeface="Arial" panose="020B0604020202020204" pitchFamily="34" charset="0"/>
                <a:cs typeface="Arial" panose="020B0604020202020204" pitchFamily="34" charset="0"/>
              </a:rPr>
              <a:t>Passwords can be guessed easily if it is not strong enough.</a:t>
            </a:r>
          </a:p>
          <a:p>
            <a:pPr algn="l"/>
            <a:r>
              <a:rPr lang="en-US" sz="2400" dirty="0">
                <a:latin typeface="Arial" panose="020B0604020202020204" pitchFamily="34" charset="0"/>
                <a:cs typeface="Arial" panose="020B0604020202020204" pitchFamily="34" charset="0"/>
              </a:rPr>
              <a:t> Another method is biometrics like fingerprints etc. but sometimes these identification method makes problems for the users. This provides less security to users.</a:t>
            </a:r>
          </a:p>
          <a:p>
            <a:pPr algn="l"/>
            <a:r>
              <a:rPr lang="en-US" sz="2400" dirty="0">
                <a:latin typeface="Arial" panose="020B0604020202020204" pitchFamily="34" charset="0"/>
                <a:cs typeface="Arial" panose="020B0604020202020204" pitchFamily="34" charset="0"/>
              </a:rPr>
              <a:t> In this, anyone can access it by using their username and password.</a:t>
            </a:r>
          </a:p>
          <a:p>
            <a:pPr algn="l"/>
            <a:r>
              <a:rPr lang="en-US" sz="2400" dirty="0">
                <a:latin typeface="Arial" panose="020B0604020202020204" pitchFamily="34" charset="0"/>
                <a:cs typeface="Arial" panose="020B0604020202020204" pitchFamily="34" charset="0"/>
              </a:rPr>
              <a:t>The existing system isn’t secure enough.</a:t>
            </a:r>
          </a:p>
        </p:txBody>
      </p:sp>
    </p:spTree>
    <p:extLst>
      <p:ext uri="{BB962C8B-B14F-4D97-AF65-F5344CB8AC3E}">
        <p14:creationId xmlns:p14="http://schemas.microsoft.com/office/powerpoint/2010/main" val="173389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2011679" y="686479"/>
            <a:ext cx="4848225" cy="1260000"/>
          </a:xfrm>
        </p:spPr>
        <p:txBody>
          <a:bodyPr/>
          <a:lstStyle/>
          <a:p>
            <a:r>
              <a:rPr lang="en-US" b="1" u="sng" dirty="0">
                <a:latin typeface="Arial Black" panose="020B0A04020102020204" pitchFamily="34" charset="0"/>
              </a:rPr>
              <a:t>PROPOSED SYSTEM</a:t>
            </a:r>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1266093" y="2084856"/>
            <a:ext cx="8594186" cy="4086665"/>
          </a:xfrm>
        </p:spPr>
        <p:txBody>
          <a:bodyPr>
            <a:normAutofit fontScale="55000" lnSpcReduction="20000"/>
          </a:bodyPr>
          <a:lstStyle/>
          <a:p>
            <a:r>
              <a:rPr lang="en-US" dirty="0"/>
              <a:t> </a:t>
            </a:r>
            <a:r>
              <a:rPr lang="en-US" sz="4400" dirty="0">
                <a:latin typeface="Arial" panose="020B0604020202020204" pitchFamily="34" charset="0"/>
                <a:ea typeface="Source Sans Pro" panose="020B0503030403020204" pitchFamily="34" charset="0"/>
                <a:cs typeface="Arial" panose="020B0604020202020204" pitchFamily="34" charset="0"/>
              </a:rPr>
              <a:t>The proposed model records the unique typing style and pattern of a user at the time when they register into the system by feature extraction and trains the knowledge base with these feature data. Then, identify and authenticate the users at a large stage when they try to log into the system or access the system in any way. The model provides advanced-level security to critical systems where security is one of the major concerns. The model does not require any extra hardware like other physiological biometric systems do and hence, the overall cost is considerably</a:t>
            </a:r>
          </a:p>
          <a:p>
            <a:r>
              <a:rPr lang="en-US" sz="4400" dirty="0">
                <a:latin typeface="Arial" panose="020B0604020202020204" pitchFamily="34" charset="0"/>
                <a:ea typeface="Source Sans Pro" panose="020B0503030403020204" pitchFamily="34" charset="0"/>
                <a:cs typeface="Arial" panose="020B0604020202020204" pitchFamily="34" charset="0"/>
              </a:rPr>
              <a:t>negligible.</a:t>
            </a:r>
          </a:p>
        </p:txBody>
      </p:sp>
    </p:spTree>
    <p:extLst>
      <p:ext uri="{BB962C8B-B14F-4D97-AF65-F5344CB8AC3E}">
        <p14:creationId xmlns:p14="http://schemas.microsoft.com/office/powerpoint/2010/main" val="194386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E1DA-3FCD-4498-BCBB-3618ED94736C}"/>
              </a:ext>
            </a:extLst>
          </p:cNvPr>
          <p:cNvSpPr>
            <a:spLocks noGrp="1"/>
          </p:cNvSpPr>
          <p:nvPr>
            <p:ph type="title"/>
          </p:nvPr>
        </p:nvSpPr>
        <p:spPr>
          <a:xfrm>
            <a:off x="685801" y="595531"/>
            <a:ext cx="10840914" cy="1260000"/>
          </a:xfrm>
        </p:spPr>
        <p:txBody>
          <a:bodyPr/>
          <a:lstStyle/>
          <a:p>
            <a:r>
              <a:rPr lang="en-US" u="sng" dirty="0">
                <a:latin typeface="Arial Black" panose="020B0A04020102020204" pitchFamily="34" charset="0"/>
              </a:rPr>
              <a:t>INPUT/OUTPUT AND MODULES identified</a:t>
            </a:r>
          </a:p>
        </p:txBody>
      </p:sp>
      <p:sp>
        <p:nvSpPr>
          <p:cNvPr id="6" name="Content Placeholder 5">
            <a:extLst>
              <a:ext uri="{FF2B5EF4-FFF2-40B4-BE49-F238E27FC236}">
                <a16:creationId xmlns:a16="http://schemas.microsoft.com/office/drawing/2014/main" id="{785778E3-AF10-4BB7-8CE0-FA53265C6896}"/>
              </a:ext>
            </a:extLst>
          </p:cNvPr>
          <p:cNvSpPr>
            <a:spLocks noGrp="1"/>
          </p:cNvSpPr>
          <p:nvPr>
            <p:ph sz="half" idx="2"/>
          </p:nvPr>
        </p:nvSpPr>
        <p:spPr>
          <a:xfrm>
            <a:off x="685801" y="1912194"/>
            <a:ext cx="5202071" cy="2916000"/>
          </a:xfrm>
        </p:spPr>
        <p:txBody>
          <a:bodyPr/>
          <a:lstStyle/>
          <a:p>
            <a:pPr marL="0" indent="0">
              <a:buNone/>
            </a:pPr>
            <a:r>
              <a:rPr lang="en-IN" sz="2000" dirty="0"/>
              <a:t>INPUT:-</a:t>
            </a:r>
          </a:p>
          <a:p>
            <a:pPr marL="0" indent="0">
              <a:buNone/>
            </a:pPr>
            <a:r>
              <a:rPr lang="en-IN" sz="2000" dirty="0">
                <a:latin typeface="Arial" panose="020B0604020202020204" pitchFamily="34" charset="0"/>
                <a:cs typeface="Arial" panose="020B0604020202020204" pitchFamily="34" charset="0"/>
              </a:rPr>
              <a:t>      Users  typing pattern</a:t>
            </a:r>
          </a:p>
          <a:p>
            <a:pPr marL="0" indent="0">
              <a:buNone/>
            </a:pPr>
            <a:r>
              <a:rPr lang="en-IN" dirty="0"/>
              <a:t>OUTPUT:-</a:t>
            </a:r>
          </a:p>
          <a:p>
            <a:r>
              <a:rPr lang="en-IN" sz="2000" dirty="0"/>
              <a:t>Access given if the typing time and speed matches</a:t>
            </a:r>
          </a:p>
        </p:txBody>
      </p:sp>
      <p:sp>
        <p:nvSpPr>
          <p:cNvPr id="8" name="Content Placeholder 7">
            <a:extLst>
              <a:ext uri="{FF2B5EF4-FFF2-40B4-BE49-F238E27FC236}">
                <a16:creationId xmlns:a16="http://schemas.microsoft.com/office/drawing/2014/main" id="{A73FF943-E4BD-460A-BE0C-34F2567B3EA4}"/>
              </a:ext>
            </a:extLst>
          </p:cNvPr>
          <p:cNvSpPr>
            <a:spLocks noGrp="1"/>
          </p:cNvSpPr>
          <p:nvPr>
            <p:ph sz="quarter" idx="4"/>
          </p:nvPr>
        </p:nvSpPr>
        <p:spPr/>
        <p:txBody>
          <a:bodyPr>
            <a:normAutofit/>
          </a:bodyPr>
          <a:lstStyle/>
          <a:p>
            <a:r>
              <a:rPr lang="en-IN" sz="2000" dirty="0"/>
              <a:t>MODULES:-</a:t>
            </a:r>
          </a:p>
          <a:p>
            <a:r>
              <a:rPr lang="en-IN" sz="2000" dirty="0"/>
              <a:t>Registration phase</a:t>
            </a:r>
          </a:p>
          <a:p>
            <a:r>
              <a:rPr lang="en-IN" sz="2000" dirty="0"/>
              <a:t>Feature extraction</a:t>
            </a:r>
          </a:p>
          <a:p>
            <a:r>
              <a:rPr lang="en-IN" sz="2000" dirty="0"/>
              <a:t>Verification phase</a:t>
            </a:r>
          </a:p>
          <a:p>
            <a:pPr marL="0" indent="0">
              <a:buNone/>
            </a:pPr>
            <a:endParaRPr lang="en-IN" sz="2000" dirty="0"/>
          </a:p>
          <a:p>
            <a:pPr marL="0" indent="0">
              <a:buNone/>
            </a:pPr>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sp>
        <p:nvSpPr>
          <p:cNvPr id="4" name="TextBox 3">
            <a:extLst>
              <a:ext uri="{FF2B5EF4-FFF2-40B4-BE49-F238E27FC236}">
                <a16:creationId xmlns:a16="http://schemas.microsoft.com/office/drawing/2014/main" id="{9FDEF581-3669-4A70-A7AA-61DAFA4E9227}"/>
              </a:ext>
            </a:extLst>
          </p:cNvPr>
          <p:cNvSpPr txBox="1"/>
          <p:nvPr/>
        </p:nvSpPr>
        <p:spPr>
          <a:xfrm>
            <a:off x="1041010" y="5345723"/>
            <a:ext cx="3671667" cy="646331"/>
          </a:xfrm>
          <a:prstGeom prst="rect">
            <a:avLst/>
          </a:prstGeom>
          <a:noFill/>
        </p:spPr>
        <p:txBody>
          <a:bodyPr wrap="square" rtlCol="0">
            <a:spAutoFit/>
          </a:bodyPr>
          <a:lstStyle/>
          <a:p>
            <a:r>
              <a:rPr lang="en-IN" dirty="0"/>
              <a:t>FRONTEND:-HTML, </a:t>
            </a:r>
            <a:r>
              <a:rPr lang="en-IN" dirty="0" err="1"/>
              <a:t>CSS,JavaScript</a:t>
            </a:r>
            <a:endParaRPr lang="en-IN" dirty="0"/>
          </a:p>
          <a:p>
            <a:r>
              <a:rPr lang="en-IN" dirty="0"/>
              <a:t>BACKEND:-PYTHON,MYSQL</a:t>
            </a:r>
          </a:p>
        </p:txBody>
      </p:sp>
    </p:spTree>
    <p:extLst>
      <p:ext uri="{BB962C8B-B14F-4D97-AF65-F5344CB8AC3E}">
        <p14:creationId xmlns:p14="http://schemas.microsoft.com/office/powerpoint/2010/main" val="144521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873E-20B8-4F2C-8AE5-00029A4D04DD}"/>
              </a:ext>
            </a:extLst>
          </p:cNvPr>
          <p:cNvSpPr>
            <a:spLocks noGrp="1"/>
          </p:cNvSpPr>
          <p:nvPr>
            <p:ph type="title"/>
          </p:nvPr>
        </p:nvSpPr>
        <p:spPr/>
        <p:txBody>
          <a:bodyPr/>
          <a:lstStyle/>
          <a:p>
            <a:r>
              <a:rPr lang="en-IN" b="1" u="sng" dirty="0">
                <a:latin typeface="Arial Black" panose="020B0A04020102020204" pitchFamily="34" charset="0"/>
              </a:rPr>
              <a:t>METHODOLOGY</a:t>
            </a:r>
          </a:p>
        </p:txBody>
      </p:sp>
      <p:sp>
        <p:nvSpPr>
          <p:cNvPr id="3" name="Content Placeholder 2">
            <a:extLst>
              <a:ext uri="{FF2B5EF4-FFF2-40B4-BE49-F238E27FC236}">
                <a16:creationId xmlns:a16="http://schemas.microsoft.com/office/drawing/2014/main" id="{9C2F673F-A95F-4E6C-93B6-87C0E25F8430}"/>
              </a:ext>
            </a:extLst>
          </p:cNvPr>
          <p:cNvSpPr>
            <a:spLocks noGrp="1"/>
          </p:cNvSpPr>
          <p:nvPr>
            <p:ph idx="1"/>
          </p:nvPr>
        </p:nvSpPr>
        <p:spPr>
          <a:xfrm>
            <a:off x="685801" y="1883669"/>
            <a:ext cx="10840914" cy="3921600"/>
          </a:xfrm>
        </p:spPr>
        <p:txBody>
          <a:bodyPr>
            <a:normAutofit/>
          </a:bodyPr>
          <a:lstStyle/>
          <a:p>
            <a:r>
              <a:rPr lang="en-IN" sz="2000" dirty="0">
                <a:latin typeface="Arial" panose="020B0604020202020204" pitchFamily="34" charset="0"/>
                <a:cs typeface="Arial" panose="020B0604020202020204" pitchFamily="34" charset="0"/>
              </a:rPr>
              <a:t>It consist of many phases like registration, verification, analysing etc. Here the dataset is extracted at the registration time. The input is given by the user and it is collected and      stored in the database.</a:t>
            </a:r>
          </a:p>
          <a:p>
            <a:r>
              <a:rPr lang="en-IN" sz="2000" dirty="0">
                <a:effectLst/>
                <a:latin typeface="Arial" panose="020B0604020202020204" pitchFamily="34" charset="0"/>
                <a:ea typeface="Times New Roman" panose="02020603050405020304" pitchFamily="18" charset="0"/>
                <a:cs typeface="Arial" panose="020B0604020202020204" pitchFamily="34" charset="0"/>
              </a:rPr>
              <a:t>Various standard machine learning algorithms are used to keystroke identification. Among the selected algorithms, the Decision Tree provided the best accuracy. Decision tree is the most powerful and popular tool for classification and prediction.</a:t>
            </a:r>
          </a:p>
          <a:p>
            <a:pPr>
              <a:buClr>
                <a:srgbClr val="2C3E50"/>
              </a:buClr>
              <a:buSzPct val="45000"/>
            </a:pPr>
            <a:r>
              <a:rPr lang="en-IN" sz="2000" dirty="0">
                <a:effectLst/>
                <a:latin typeface="Arial" panose="020B0604020202020204" pitchFamily="34" charset="0"/>
                <a:ea typeface="Times New Roman" panose="02020603050405020304" pitchFamily="18" charset="0"/>
                <a:cs typeface="Arial" panose="020B0604020202020204" pitchFamily="34" charset="0"/>
              </a:rPr>
              <a:t>A Decision tree is a flowchart like tree structure, where each internal node denotes a test on an attribute, each branch represents an outcome of the test, and each leaf node holds a class label.  Decision trees classify instances by sorting them down the tree from the root to some leaf node</a:t>
            </a:r>
            <a:endParaRPr lang="en-IN" sz="2000" dirty="0">
              <a:latin typeface="Arial" panose="020B0604020202020204" pitchFamily="34" charset="0"/>
              <a:cs typeface="Arial" panose="020B0604020202020204" pitchFamily="34" charset="0"/>
            </a:endParaRPr>
          </a:p>
          <a:p>
            <a:pPr>
              <a:buClr>
                <a:srgbClr val="2C3E50"/>
              </a:buClr>
              <a:buSzPct val="45000"/>
            </a:pP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42432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1831</TotalTime>
  <Words>1121</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Black</vt:lpstr>
      <vt:lpstr>Arial Narrow</vt:lpstr>
      <vt:lpstr>Calibri</vt:lpstr>
      <vt:lpstr>Corbel</vt:lpstr>
      <vt:lpstr>Segoe UI Black</vt:lpstr>
      <vt:lpstr>Symbol</vt:lpstr>
      <vt:lpstr>Celestial</vt:lpstr>
      <vt:lpstr>person authentication using keystroke dynamics  </vt:lpstr>
      <vt:lpstr>RELEVANCE OF TOPIC</vt:lpstr>
      <vt:lpstr>Description of the project</vt:lpstr>
      <vt:lpstr>Working of the model</vt:lpstr>
      <vt:lpstr>OBJECTIVES OF THE PROJECT</vt:lpstr>
      <vt:lpstr>EXISTING SYSTEM    </vt:lpstr>
      <vt:lpstr>PROPOSED SYSTEM</vt:lpstr>
      <vt:lpstr>INPUT/OUTPUT AND MODULES identified</vt:lpstr>
      <vt:lpstr>METHODOLOGY</vt:lpstr>
      <vt:lpstr>PowerPoint Presentation</vt:lpstr>
      <vt:lpstr>PowerPoint Presentation</vt:lpstr>
      <vt:lpstr>FEATURE OF decision tree</vt:lpstr>
      <vt:lpstr>PowerPoint Presentation</vt:lpstr>
      <vt:lpstr>DATASET</vt:lpstr>
      <vt:lpstr>Basic description about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authentication using keystroke dynamics</dc:title>
  <dc:creator>Harshika T</dc:creator>
  <cp:lastModifiedBy>Harshika T</cp:lastModifiedBy>
  <cp:revision>7</cp:revision>
  <dcterms:created xsi:type="dcterms:W3CDTF">2022-05-18T15:07:30Z</dcterms:created>
  <dcterms:modified xsi:type="dcterms:W3CDTF">2022-06-13T18:56:52Z</dcterms:modified>
</cp:coreProperties>
</file>