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80" r:id="rId7"/>
    <p:sldId id="281" r:id="rId8"/>
    <p:sldId id="282" r:id="rId9"/>
    <p:sldId id="283" r:id="rId10"/>
    <p:sldId id="284" r:id="rId11"/>
    <p:sldId id="285" r:id="rId12"/>
    <p:sldId id="287" r:id="rId13"/>
    <p:sldId id="288" r:id="rId14"/>
    <p:sldId id="289" r:id="rId15"/>
    <p:sldId id="295" r:id="rId16"/>
    <p:sldId id="296"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ka T" userId="612f8ac0198fe6cb" providerId="LiveId" clId="{55C024E7-DAD6-4E02-9F08-9114CD9BDECB}"/>
    <pc:docChg chg="undo custSel addSld modSld">
      <pc:chgData name="Harshika T" userId="612f8ac0198fe6cb" providerId="LiveId" clId="{55C024E7-DAD6-4E02-9F08-9114CD9BDECB}" dt="2022-07-06T08:26:40.020" v="187" actId="20577"/>
      <pc:docMkLst>
        <pc:docMk/>
      </pc:docMkLst>
      <pc:sldChg chg="modSp mod">
        <pc:chgData name="Harshika T" userId="612f8ac0198fe6cb" providerId="LiveId" clId="{55C024E7-DAD6-4E02-9F08-9114CD9BDECB}" dt="2022-07-06T08:26:40.020" v="187" actId="20577"/>
        <pc:sldMkLst>
          <pc:docMk/>
          <pc:sldMk cId="1640024469" sldId="289"/>
        </pc:sldMkLst>
        <pc:spChg chg="mod">
          <ac:chgData name="Harshika T" userId="612f8ac0198fe6cb" providerId="LiveId" clId="{55C024E7-DAD6-4E02-9F08-9114CD9BDECB}" dt="2022-07-06T08:26:40.020" v="187" actId="20577"/>
          <ac:spMkLst>
            <pc:docMk/>
            <pc:sldMk cId="1640024469" sldId="289"/>
            <ac:spMk id="3" creationId="{A3E06165-68C7-42D4-8CD7-0F2C7A8AF032}"/>
          </ac:spMkLst>
        </pc:spChg>
      </pc:sldChg>
      <pc:sldChg chg="modSp mod">
        <pc:chgData name="Harshika T" userId="612f8ac0198fe6cb" providerId="LiveId" clId="{55C024E7-DAD6-4E02-9F08-9114CD9BDECB}" dt="2022-07-06T07:03:21.405" v="124" actId="1076"/>
        <pc:sldMkLst>
          <pc:docMk/>
          <pc:sldMk cId="975011083" sldId="290"/>
        </pc:sldMkLst>
        <pc:picChg chg="mod">
          <ac:chgData name="Harshika T" userId="612f8ac0198fe6cb" providerId="LiveId" clId="{55C024E7-DAD6-4E02-9F08-9114CD9BDECB}" dt="2022-07-06T07:03:21.405" v="124" actId="1076"/>
          <ac:picMkLst>
            <pc:docMk/>
            <pc:sldMk cId="975011083" sldId="290"/>
            <ac:picMk id="5" creationId="{27FA4078-E1B4-40AD-9E80-EBEA90D4DFCA}"/>
          </ac:picMkLst>
        </pc:picChg>
      </pc:sldChg>
      <pc:sldChg chg="delSp modSp mod">
        <pc:chgData name="Harshika T" userId="612f8ac0198fe6cb" providerId="LiveId" clId="{55C024E7-DAD6-4E02-9F08-9114CD9BDECB}" dt="2022-07-06T07:36:02.689" v="132" actId="478"/>
        <pc:sldMkLst>
          <pc:docMk/>
          <pc:sldMk cId="3045779430" sldId="291"/>
        </pc:sldMkLst>
        <pc:spChg chg="del">
          <ac:chgData name="Harshika T" userId="612f8ac0198fe6cb" providerId="LiveId" clId="{55C024E7-DAD6-4E02-9F08-9114CD9BDECB}" dt="2022-07-06T07:36:02.689" v="132" actId="478"/>
          <ac:spMkLst>
            <pc:docMk/>
            <pc:sldMk cId="3045779430" sldId="291"/>
            <ac:spMk id="2" creationId="{2AC0C20D-0E09-43B2-BFBE-4CD039E98DA3}"/>
          </ac:spMkLst>
        </pc:spChg>
        <pc:picChg chg="mod">
          <ac:chgData name="Harshika T" userId="612f8ac0198fe6cb" providerId="LiveId" clId="{55C024E7-DAD6-4E02-9F08-9114CD9BDECB}" dt="2022-07-06T07:03:11.470" v="122" actId="1076"/>
          <ac:picMkLst>
            <pc:docMk/>
            <pc:sldMk cId="3045779430" sldId="291"/>
            <ac:picMk id="4" creationId="{8C668807-A987-4418-9FC7-914855636E92}"/>
          </ac:picMkLst>
        </pc:picChg>
      </pc:sldChg>
      <pc:sldChg chg="delSp modSp mod">
        <pc:chgData name="Harshika T" userId="612f8ac0198fe6cb" providerId="LiveId" clId="{55C024E7-DAD6-4E02-9F08-9114CD9BDECB}" dt="2022-07-06T07:35:55.386" v="131" actId="478"/>
        <pc:sldMkLst>
          <pc:docMk/>
          <pc:sldMk cId="3836324296" sldId="292"/>
        </pc:sldMkLst>
        <pc:spChg chg="del">
          <ac:chgData name="Harshika T" userId="612f8ac0198fe6cb" providerId="LiveId" clId="{55C024E7-DAD6-4E02-9F08-9114CD9BDECB}" dt="2022-07-06T07:35:55.386" v="131" actId="478"/>
          <ac:spMkLst>
            <pc:docMk/>
            <pc:sldMk cId="3836324296" sldId="292"/>
            <ac:spMk id="2" creationId="{890D47D4-0A71-40B8-BCDE-8A2DD3568578}"/>
          </ac:spMkLst>
        </pc:spChg>
        <pc:spChg chg="del">
          <ac:chgData name="Harshika T" userId="612f8ac0198fe6cb" providerId="LiveId" clId="{55C024E7-DAD6-4E02-9F08-9114CD9BDECB}" dt="2022-07-06T07:35:53.088" v="130" actId="478"/>
          <ac:spMkLst>
            <pc:docMk/>
            <pc:sldMk cId="3836324296" sldId="292"/>
            <ac:spMk id="3" creationId="{D343D3BE-6868-4A8F-BA31-1AFA67B335EC}"/>
          </ac:spMkLst>
        </pc:spChg>
        <pc:picChg chg="mod">
          <ac:chgData name="Harshika T" userId="612f8ac0198fe6cb" providerId="LiveId" clId="{55C024E7-DAD6-4E02-9F08-9114CD9BDECB}" dt="2022-07-06T07:03:02.016" v="120" actId="1076"/>
          <ac:picMkLst>
            <pc:docMk/>
            <pc:sldMk cId="3836324296" sldId="292"/>
            <ac:picMk id="4" creationId="{EE3BEFBE-4E74-45DE-BC9B-A7F401F05C9C}"/>
          </ac:picMkLst>
        </pc:picChg>
      </pc:sldChg>
      <pc:sldChg chg="addSp delSp modSp mod">
        <pc:chgData name="Harshika T" userId="612f8ac0198fe6cb" providerId="LiveId" clId="{55C024E7-DAD6-4E02-9F08-9114CD9BDECB}" dt="2022-07-06T07:36:20.241" v="136" actId="478"/>
        <pc:sldMkLst>
          <pc:docMk/>
          <pc:sldMk cId="1231183169" sldId="293"/>
        </pc:sldMkLst>
        <pc:spChg chg="del">
          <ac:chgData name="Harshika T" userId="612f8ac0198fe6cb" providerId="LiveId" clId="{55C024E7-DAD6-4E02-9F08-9114CD9BDECB}" dt="2022-07-06T07:36:20.241" v="136" actId="478"/>
          <ac:spMkLst>
            <pc:docMk/>
            <pc:sldMk cId="1231183169" sldId="293"/>
            <ac:spMk id="2" creationId="{D300FC70-323B-4626-9F59-C01209143877}"/>
          </ac:spMkLst>
        </pc:spChg>
        <pc:spChg chg="del">
          <ac:chgData name="Harshika T" userId="612f8ac0198fe6cb" providerId="LiveId" clId="{55C024E7-DAD6-4E02-9F08-9114CD9BDECB}" dt="2022-07-06T07:36:17.640" v="135" actId="478"/>
          <ac:spMkLst>
            <pc:docMk/>
            <pc:sldMk cId="1231183169" sldId="293"/>
            <ac:spMk id="3" creationId="{F4145F4F-368C-429F-AD6E-CCE69A881429}"/>
          </ac:spMkLst>
        </pc:spChg>
        <pc:picChg chg="add del mod">
          <ac:chgData name="Harshika T" userId="612f8ac0198fe6cb" providerId="LiveId" clId="{55C024E7-DAD6-4E02-9F08-9114CD9BDECB}" dt="2022-07-06T07:36:12.864" v="134" actId="478"/>
          <ac:picMkLst>
            <pc:docMk/>
            <pc:sldMk cId="1231183169" sldId="293"/>
            <ac:picMk id="4" creationId="{8B394E88-B1EC-4191-88A7-71463F691A3A}"/>
          </ac:picMkLst>
        </pc:picChg>
      </pc:sldChg>
      <pc:sldChg chg="delSp modSp mod">
        <pc:chgData name="Harshika T" userId="612f8ac0198fe6cb" providerId="LiveId" clId="{55C024E7-DAD6-4E02-9F08-9114CD9BDECB}" dt="2022-07-06T07:36:26.512" v="137" actId="478"/>
        <pc:sldMkLst>
          <pc:docMk/>
          <pc:sldMk cId="3950800708" sldId="294"/>
        </pc:sldMkLst>
        <pc:spChg chg="del">
          <ac:chgData name="Harshika T" userId="612f8ac0198fe6cb" providerId="LiveId" clId="{55C024E7-DAD6-4E02-9F08-9114CD9BDECB}" dt="2022-07-06T07:36:26.512" v="137" actId="478"/>
          <ac:spMkLst>
            <pc:docMk/>
            <pc:sldMk cId="3950800708" sldId="294"/>
            <ac:spMk id="2" creationId="{6BC58BDB-9914-4B5A-A97D-3D0A0E8C5E97}"/>
          </ac:spMkLst>
        </pc:spChg>
        <pc:picChg chg="mod">
          <ac:chgData name="Harshika T" userId="612f8ac0198fe6cb" providerId="LiveId" clId="{55C024E7-DAD6-4E02-9F08-9114CD9BDECB}" dt="2022-07-06T07:03:48.795" v="129" actId="14100"/>
          <ac:picMkLst>
            <pc:docMk/>
            <pc:sldMk cId="3950800708" sldId="294"/>
            <ac:picMk id="4" creationId="{776D7F07-B515-41EE-BC22-4DB8B5F9DBED}"/>
          </ac:picMkLst>
        </pc:picChg>
      </pc:sldChg>
      <pc:sldChg chg="modSp new mod">
        <pc:chgData name="Harshika T" userId="612f8ac0198fe6cb" providerId="LiveId" clId="{55C024E7-DAD6-4E02-9F08-9114CD9BDECB}" dt="2022-07-06T06:52:30.091" v="109"/>
        <pc:sldMkLst>
          <pc:docMk/>
          <pc:sldMk cId="3715859088" sldId="295"/>
        </pc:sldMkLst>
        <pc:spChg chg="mod">
          <ac:chgData name="Harshika T" userId="612f8ac0198fe6cb" providerId="LiveId" clId="{55C024E7-DAD6-4E02-9F08-9114CD9BDECB}" dt="2022-07-06T06:51:53.860" v="108" actId="20577"/>
          <ac:spMkLst>
            <pc:docMk/>
            <pc:sldMk cId="3715859088" sldId="295"/>
            <ac:spMk id="2" creationId="{CEFB436B-396B-4A48-AEFF-9D71B301A5DE}"/>
          </ac:spMkLst>
        </pc:spChg>
        <pc:spChg chg="mod">
          <ac:chgData name="Harshika T" userId="612f8ac0198fe6cb" providerId="LiveId" clId="{55C024E7-DAD6-4E02-9F08-9114CD9BDECB}" dt="2022-07-06T06:52:30.091" v="109"/>
          <ac:spMkLst>
            <pc:docMk/>
            <pc:sldMk cId="3715859088" sldId="295"/>
            <ac:spMk id="3" creationId="{CD431262-5134-4A3C-A617-BA078C9DB812}"/>
          </ac:spMkLst>
        </pc:spChg>
      </pc:sldChg>
      <pc:sldChg chg="delSp modSp new mod">
        <pc:chgData name="Harshika T" userId="612f8ac0198fe6cb" providerId="LiveId" clId="{55C024E7-DAD6-4E02-9F08-9114CD9BDECB}" dt="2022-07-06T06:54:29.212" v="117" actId="20577"/>
        <pc:sldMkLst>
          <pc:docMk/>
          <pc:sldMk cId="3677701843" sldId="296"/>
        </pc:sldMkLst>
        <pc:spChg chg="del">
          <ac:chgData name="Harshika T" userId="612f8ac0198fe6cb" providerId="LiveId" clId="{55C024E7-DAD6-4E02-9F08-9114CD9BDECB}" dt="2022-07-06T06:54:14.147" v="112" actId="478"/>
          <ac:spMkLst>
            <pc:docMk/>
            <pc:sldMk cId="3677701843" sldId="296"/>
            <ac:spMk id="2" creationId="{1B74D266-620E-4FB0-930D-EAE79DC60F69}"/>
          </ac:spMkLst>
        </pc:spChg>
        <pc:spChg chg="mod">
          <ac:chgData name="Harshika T" userId="612f8ac0198fe6cb" providerId="LiveId" clId="{55C024E7-DAD6-4E02-9F08-9114CD9BDECB}" dt="2022-07-06T06:54:29.212" v="117" actId="20577"/>
          <ac:spMkLst>
            <pc:docMk/>
            <pc:sldMk cId="3677701843" sldId="296"/>
            <ac:spMk id="3" creationId="{8A125198-B608-4E1A-9FAC-81E33A8B5C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578956"/>
            <a:ext cx="3485073" cy="2420504"/>
          </a:xfrm>
        </p:spPr>
        <p:txBody>
          <a:bodyPr>
            <a:normAutofit/>
          </a:bodyPr>
          <a:lstStyle/>
          <a:p>
            <a:pPr algn="l"/>
            <a:r>
              <a:rPr lang="en-US" sz="4000" dirty="0"/>
              <a:t>User authentication using Keystroke Dynamics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132500" y="3999460"/>
            <a:ext cx="2540049" cy="1420484"/>
          </a:xfrm>
        </p:spPr>
        <p:txBody>
          <a:bodyPr>
            <a:normAutofit fontScale="92500"/>
          </a:bodyPr>
          <a:lstStyle/>
          <a:p>
            <a:pPr algn="l"/>
            <a:r>
              <a:rPr lang="en-US" dirty="0"/>
              <a:t>Harshika T</a:t>
            </a:r>
          </a:p>
          <a:p>
            <a:pPr algn="l"/>
            <a:r>
              <a:rPr lang="en-US" sz="2300" dirty="0"/>
              <a:t>S</a:t>
            </a:r>
            <a:r>
              <a:rPr lang="en-US" dirty="0"/>
              <a:t>4 MCA A Batch</a:t>
            </a:r>
          </a:p>
          <a:p>
            <a:pPr algn="l"/>
            <a:r>
              <a:rPr lang="en-US" sz="2300" dirty="0"/>
              <a:t>Roo.no.57</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06D8-2EB6-4159-8779-C8675C520AA9}"/>
              </a:ext>
            </a:extLst>
          </p:cNvPr>
          <p:cNvSpPr>
            <a:spLocks noGrp="1"/>
          </p:cNvSpPr>
          <p:nvPr>
            <p:ph type="title"/>
          </p:nvPr>
        </p:nvSpPr>
        <p:spPr/>
        <p:txBody>
          <a:bodyPr/>
          <a:lstStyle/>
          <a:p>
            <a:r>
              <a:rPr lang="en-IN" dirty="0"/>
              <a:t>Input/Output </a:t>
            </a:r>
          </a:p>
        </p:txBody>
      </p:sp>
      <p:sp>
        <p:nvSpPr>
          <p:cNvPr id="3" name="Content Placeholder 2">
            <a:extLst>
              <a:ext uri="{FF2B5EF4-FFF2-40B4-BE49-F238E27FC236}">
                <a16:creationId xmlns:a16="http://schemas.microsoft.com/office/drawing/2014/main" id="{E2A17725-DB71-453E-B222-F0A04BAC66D6}"/>
              </a:ext>
            </a:extLst>
          </p:cNvPr>
          <p:cNvSpPr>
            <a:spLocks noGrp="1"/>
          </p:cNvSpPr>
          <p:nvPr>
            <p:ph idx="1"/>
          </p:nvPr>
        </p:nvSpPr>
        <p:spPr/>
        <p:txBody>
          <a:bodyPr/>
          <a:lstStyle/>
          <a:p>
            <a:r>
              <a:rPr lang="en-IN" dirty="0"/>
              <a:t>Input of the project is the keystroke values collected at the time of registration</a:t>
            </a:r>
          </a:p>
          <a:p>
            <a:r>
              <a:rPr lang="en-IN" dirty="0"/>
              <a:t>Output is whether the collected data and login data are </a:t>
            </a:r>
            <a:r>
              <a:rPr lang="en-IN" dirty="0" err="1"/>
              <a:t>same,if</a:t>
            </a:r>
            <a:r>
              <a:rPr lang="en-IN" dirty="0"/>
              <a:t> the same it gives access to the user. else it will deny access.</a:t>
            </a:r>
          </a:p>
        </p:txBody>
      </p:sp>
    </p:spTree>
    <p:extLst>
      <p:ext uri="{BB962C8B-B14F-4D97-AF65-F5344CB8AC3E}">
        <p14:creationId xmlns:p14="http://schemas.microsoft.com/office/powerpoint/2010/main" val="234397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FE59-259A-4345-AC32-C93062832F5C}"/>
              </a:ext>
            </a:extLst>
          </p:cNvPr>
          <p:cNvSpPr>
            <a:spLocks noGrp="1"/>
          </p:cNvSpPr>
          <p:nvPr>
            <p:ph type="title"/>
          </p:nvPr>
        </p:nvSpPr>
        <p:spPr/>
        <p:txBody>
          <a:bodyPr/>
          <a:lstStyle/>
          <a:p>
            <a:r>
              <a:rPr lang="en-IN" dirty="0"/>
              <a:t>UI design and implementation</a:t>
            </a:r>
          </a:p>
        </p:txBody>
      </p:sp>
      <p:sp>
        <p:nvSpPr>
          <p:cNvPr id="3" name="Content Placeholder 2">
            <a:extLst>
              <a:ext uri="{FF2B5EF4-FFF2-40B4-BE49-F238E27FC236}">
                <a16:creationId xmlns:a16="http://schemas.microsoft.com/office/drawing/2014/main" id="{A3E06165-68C7-42D4-8CD7-0F2C7A8AF032}"/>
              </a:ext>
            </a:extLst>
          </p:cNvPr>
          <p:cNvSpPr>
            <a:spLocks noGrp="1"/>
          </p:cNvSpPr>
          <p:nvPr>
            <p:ph idx="1"/>
          </p:nvPr>
        </p:nvSpPr>
        <p:spPr/>
        <p:txBody>
          <a:bodyPr/>
          <a:lstStyle/>
          <a:p>
            <a:r>
              <a:rPr lang="en-IN" dirty="0"/>
              <a:t>UI is designed by using </a:t>
            </a:r>
            <a:r>
              <a:rPr lang="en-IN" dirty="0" err="1"/>
              <a:t>html,css,javascript</a:t>
            </a:r>
            <a:r>
              <a:rPr lang="en-IN" dirty="0"/>
              <a:t> and it is connected by using Flask.</a:t>
            </a:r>
          </a:p>
          <a:p>
            <a:r>
              <a:rPr lang="en-IN" dirty="0"/>
              <a:t>Modules:</a:t>
            </a:r>
          </a:p>
          <a:p>
            <a:r>
              <a:rPr lang="en-IN" dirty="0"/>
              <a:t>Registration phase</a:t>
            </a:r>
          </a:p>
          <a:p>
            <a:r>
              <a:rPr lang="en-IN" dirty="0"/>
              <a:t>Verification phase</a:t>
            </a:r>
          </a:p>
        </p:txBody>
      </p:sp>
    </p:spTree>
    <p:extLst>
      <p:ext uri="{BB962C8B-B14F-4D97-AF65-F5344CB8AC3E}">
        <p14:creationId xmlns:p14="http://schemas.microsoft.com/office/powerpoint/2010/main" val="164002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436B-396B-4A48-AEFF-9D71B301A5D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CD431262-5134-4A3C-A617-BA078C9DB812}"/>
              </a:ext>
            </a:extLst>
          </p:cNvPr>
          <p:cNvSpPr>
            <a:spLocks noGrp="1"/>
          </p:cNvSpPr>
          <p:nvPr>
            <p:ph idx="1"/>
          </p:nvPr>
        </p:nvSpPr>
        <p:spPr/>
        <p:txBody>
          <a:bodyPr/>
          <a:lstStyle/>
          <a:p>
            <a:r>
              <a:rPr lang="en-IN" sz="2400" dirty="0">
                <a:latin typeface="Arial" panose="020B0604020202020204" pitchFamily="34" charset="0"/>
                <a:cs typeface="Arial" panose="020B0604020202020204" pitchFamily="34" charset="0"/>
              </a:rPr>
              <a:t>This model is used to secure the password of the user. A user can only access his or her account because of the unique typing way of each. In this system the model collect the method of typing and speed  by providing phrase to the user by typing it . The way of typing time and speed are understand from it and stored. Then in login time other than username and password we should also type the phrase. If this matches then the model will give the access. Through this model we can avoid the un authenticated access .It provide more security.</a:t>
            </a:r>
          </a:p>
          <a:p>
            <a:endParaRPr lang="en-IN" dirty="0"/>
          </a:p>
        </p:txBody>
      </p:sp>
    </p:spTree>
    <p:extLst>
      <p:ext uri="{BB962C8B-B14F-4D97-AF65-F5344CB8AC3E}">
        <p14:creationId xmlns:p14="http://schemas.microsoft.com/office/powerpoint/2010/main" val="371585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25198-B608-4E1A-9FAC-81E33A8B5C86}"/>
              </a:ext>
            </a:extLst>
          </p:cNvPr>
          <p:cNvSpPr>
            <a:spLocks noGrp="1"/>
          </p:cNvSpPr>
          <p:nvPr>
            <p:ph idx="1"/>
          </p:nvPr>
        </p:nvSpPr>
        <p:spPr/>
        <p:txBody>
          <a:bodyPr/>
          <a:lstStyle/>
          <a:p>
            <a:r>
              <a:rPr lang="en-IN" sz="2400" dirty="0">
                <a:latin typeface="Arial" panose="020B0604020202020204" pitchFamily="34" charset="0"/>
                <a:cs typeface="Arial" panose="020B0604020202020204" pitchFamily="34" charset="0"/>
              </a:rPr>
              <a:t>It consist of many phases like registration, verification, analysing etc. Here the dataset is extracted at the registration time. The input is given by the user and it is collected and stored in the database.</a:t>
            </a:r>
          </a:p>
          <a:p>
            <a:r>
              <a:rPr lang="en-IN" sz="2400" dirty="0">
                <a:effectLst/>
                <a:latin typeface="Arial" panose="020B0604020202020204" pitchFamily="34" charset="0"/>
                <a:ea typeface="Times New Roman" panose="02020603050405020304" pitchFamily="18" charset="0"/>
                <a:cs typeface="Arial" panose="020B0604020202020204" pitchFamily="34" charset="0"/>
              </a:rPr>
              <a:t>Various standard machine learning algorithms are used to keystroke identification. Among the selected algorithms, the Decision Tree provided the best accuracy. Decision tree is the most powerful and popular tool for classification and prediction.</a:t>
            </a:r>
          </a:p>
          <a:p>
            <a:endParaRPr lang="en-IN" dirty="0"/>
          </a:p>
        </p:txBody>
      </p:sp>
    </p:spTree>
    <p:extLst>
      <p:ext uri="{BB962C8B-B14F-4D97-AF65-F5344CB8AC3E}">
        <p14:creationId xmlns:p14="http://schemas.microsoft.com/office/powerpoint/2010/main" val="367770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FCE1-5033-401E-81D9-1C385E335B44}"/>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27FA4078-E1B4-40AD-9E80-EBEA90D4DFCA}"/>
              </a:ext>
            </a:extLst>
          </p:cNvPr>
          <p:cNvPicPr>
            <a:picLocks noGrp="1" noChangeAspect="1"/>
          </p:cNvPicPr>
          <p:nvPr>
            <p:ph idx="1"/>
          </p:nvPr>
        </p:nvPicPr>
        <p:blipFill>
          <a:blip r:embed="rId2"/>
          <a:stretch>
            <a:fillRect/>
          </a:stretch>
        </p:blipFill>
        <p:spPr>
          <a:xfrm>
            <a:off x="544158" y="310606"/>
            <a:ext cx="11093036" cy="6236788"/>
          </a:xfrm>
        </p:spPr>
      </p:pic>
    </p:spTree>
    <p:extLst>
      <p:ext uri="{BB962C8B-B14F-4D97-AF65-F5344CB8AC3E}">
        <p14:creationId xmlns:p14="http://schemas.microsoft.com/office/powerpoint/2010/main" val="97501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668807-A987-4418-9FC7-914855636E92}"/>
              </a:ext>
            </a:extLst>
          </p:cNvPr>
          <p:cNvPicPr>
            <a:picLocks noGrp="1" noChangeAspect="1"/>
          </p:cNvPicPr>
          <p:nvPr>
            <p:ph idx="1"/>
          </p:nvPr>
        </p:nvPicPr>
        <p:blipFill>
          <a:blip r:embed="rId2"/>
          <a:stretch>
            <a:fillRect/>
          </a:stretch>
        </p:blipFill>
        <p:spPr>
          <a:xfrm>
            <a:off x="913795" y="422030"/>
            <a:ext cx="10075300" cy="5664591"/>
          </a:xfrm>
          <a:prstGeom prst="rect">
            <a:avLst/>
          </a:prstGeom>
        </p:spPr>
      </p:pic>
    </p:spTree>
    <p:extLst>
      <p:ext uri="{BB962C8B-B14F-4D97-AF65-F5344CB8AC3E}">
        <p14:creationId xmlns:p14="http://schemas.microsoft.com/office/powerpoint/2010/main" val="30457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3BEFBE-4E74-45DE-BC9B-A7F401F05C9C}"/>
              </a:ext>
            </a:extLst>
          </p:cNvPr>
          <p:cNvPicPr>
            <a:picLocks noChangeAspect="1"/>
          </p:cNvPicPr>
          <p:nvPr/>
        </p:nvPicPr>
        <p:blipFill>
          <a:blip r:embed="rId2"/>
          <a:stretch>
            <a:fillRect/>
          </a:stretch>
        </p:blipFill>
        <p:spPr>
          <a:xfrm>
            <a:off x="1063924" y="731522"/>
            <a:ext cx="9812570" cy="5516878"/>
          </a:xfrm>
          <a:prstGeom prst="rect">
            <a:avLst/>
          </a:prstGeom>
        </p:spPr>
      </p:pic>
    </p:spTree>
    <p:extLst>
      <p:ext uri="{BB962C8B-B14F-4D97-AF65-F5344CB8AC3E}">
        <p14:creationId xmlns:p14="http://schemas.microsoft.com/office/powerpoint/2010/main" val="383632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394E88-B1EC-4191-88A7-71463F691A3A}"/>
              </a:ext>
            </a:extLst>
          </p:cNvPr>
          <p:cNvPicPr>
            <a:picLocks noChangeAspect="1"/>
          </p:cNvPicPr>
          <p:nvPr/>
        </p:nvPicPr>
        <p:blipFill>
          <a:blip r:embed="rId2"/>
          <a:stretch>
            <a:fillRect/>
          </a:stretch>
        </p:blipFill>
        <p:spPr>
          <a:xfrm>
            <a:off x="913795" y="533400"/>
            <a:ext cx="10300491" cy="5791199"/>
          </a:xfrm>
          <a:prstGeom prst="rect">
            <a:avLst/>
          </a:prstGeom>
        </p:spPr>
      </p:pic>
    </p:spTree>
    <p:extLst>
      <p:ext uri="{BB962C8B-B14F-4D97-AF65-F5344CB8AC3E}">
        <p14:creationId xmlns:p14="http://schemas.microsoft.com/office/powerpoint/2010/main" val="123118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6D7F07-B515-41EE-BC22-4DB8B5F9DBED}"/>
              </a:ext>
            </a:extLst>
          </p:cNvPr>
          <p:cNvPicPr>
            <a:picLocks noGrp="1" noChangeAspect="1"/>
          </p:cNvPicPr>
          <p:nvPr>
            <p:ph idx="1"/>
          </p:nvPr>
        </p:nvPicPr>
        <p:blipFill>
          <a:blip r:embed="rId2"/>
          <a:stretch>
            <a:fillRect/>
          </a:stretch>
        </p:blipFill>
        <p:spPr>
          <a:xfrm>
            <a:off x="1451194" y="831837"/>
            <a:ext cx="9634147" cy="5416564"/>
          </a:xfrm>
          <a:prstGeom prst="rect">
            <a:avLst/>
          </a:prstGeom>
        </p:spPr>
      </p:pic>
    </p:spTree>
    <p:extLst>
      <p:ext uri="{BB962C8B-B14F-4D97-AF65-F5344CB8AC3E}">
        <p14:creationId xmlns:p14="http://schemas.microsoft.com/office/powerpoint/2010/main" val="395080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Relevance of the project</a:t>
            </a:r>
          </a:p>
          <a:p>
            <a:r>
              <a:rPr lang="en-US" sz="2400" dirty="0"/>
              <a:t>Description of the project</a:t>
            </a:r>
          </a:p>
          <a:p>
            <a:r>
              <a:rPr lang="en-US" sz="2400" dirty="0"/>
              <a:t>Objective of the study</a:t>
            </a:r>
          </a:p>
          <a:p>
            <a:r>
              <a:rPr lang="en-US" sz="2400" dirty="0"/>
              <a:t>Existing system and proposed system</a:t>
            </a:r>
          </a:p>
          <a:p>
            <a:r>
              <a:rPr lang="en-US" sz="2400" dirty="0"/>
              <a:t>Modules</a:t>
            </a:r>
          </a:p>
          <a:p>
            <a:r>
              <a:rPr lang="en-US" sz="2400" dirty="0"/>
              <a:t>UI design and back-end design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987A-E0DB-4096-8D9B-EE327AE4DA3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CDC5046-AB99-4995-BF52-911853D42515}"/>
              </a:ext>
            </a:extLst>
          </p:cNvPr>
          <p:cNvSpPr>
            <a:spLocks noGrp="1"/>
          </p:cNvSpPr>
          <p:nvPr>
            <p:ph idx="1"/>
          </p:nvPr>
        </p:nvSpPr>
        <p:spPr/>
        <p:txBody>
          <a:bodyPr>
            <a:normAutofit fontScale="92500"/>
          </a:bodyPr>
          <a:lstStyle/>
          <a:p>
            <a:r>
              <a:rPr lang="en-US" sz="2000" i="0" u="none" strike="noStrike" dirty="0">
                <a:effectLst/>
                <a:latin typeface="Arial" panose="020B0604020202020204" pitchFamily="34" charset="0"/>
                <a:cs typeface="Arial" panose="020B0604020202020204" pitchFamily="34" charset="0"/>
              </a:rPr>
              <a:t>Authentication systems like passwords, patterns, biometrics, etc. are used. But these systems have some drawbacks.</a:t>
            </a:r>
          </a:p>
          <a:p>
            <a:r>
              <a:rPr lang="en-US" sz="2000" i="0" u="none" strike="noStrike" dirty="0">
                <a:effectLst/>
                <a:latin typeface="Arial" panose="020B0604020202020204" pitchFamily="34" charset="0"/>
                <a:cs typeface="Arial" panose="020B0604020202020204" pitchFamily="34" charset="0"/>
              </a:rPr>
              <a:t>Biometric system is more secure than password and pattern. But it is more threatening to the user physically.</a:t>
            </a:r>
          </a:p>
          <a:p>
            <a:r>
              <a:rPr lang="en-US" sz="2000" i="0" u="none" strike="noStrike" dirty="0">
                <a:effectLst/>
                <a:latin typeface="Arial" panose="020B0604020202020204" pitchFamily="34" charset="0"/>
                <a:cs typeface="Arial" panose="020B0604020202020204" pitchFamily="34" charset="0"/>
              </a:rPr>
              <a:t>Hence there is a need to generate foolproof measures to prevent such unauthorized access</a:t>
            </a:r>
          </a:p>
          <a:p>
            <a:r>
              <a:rPr lang="en-US" sz="2000" i="0" u="none" strike="noStrike" dirty="0">
                <a:effectLst/>
                <a:latin typeface="Arial" panose="020B0604020202020204" pitchFamily="34" charset="0"/>
                <a:cs typeface="Arial" panose="020B0604020202020204" pitchFamily="34" charset="0"/>
              </a:rPr>
              <a:t>One such preventive method to give access to individuals by detecting their unique behavioral patterns is an individual’s typing rhythm.</a:t>
            </a:r>
          </a:p>
          <a:p>
            <a:r>
              <a:rPr lang="en-US" sz="2000" i="0" u="none" strike="noStrike" dirty="0">
                <a:effectLst/>
                <a:latin typeface="Arial" panose="020B0604020202020204" pitchFamily="34" charset="0"/>
                <a:cs typeface="Arial" panose="020B0604020202020204" pitchFamily="34" charset="0"/>
              </a:rPr>
              <a:t>This unique typing rhythm tends to become a natural choice for the security of computers and is commonly known as Keystroke Dynamics</a:t>
            </a:r>
          </a:p>
          <a:p>
            <a:endParaRPr lang="en-IN" dirty="0"/>
          </a:p>
        </p:txBody>
      </p:sp>
    </p:spTree>
    <p:extLst>
      <p:ext uri="{BB962C8B-B14F-4D97-AF65-F5344CB8AC3E}">
        <p14:creationId xmlns:p14="http://schemas.microsoft.com/office/powerpoint/2010/main" val="126671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9E90-1B90-4E4F-8955-71629AB3D91E}"/>
              </a:ext>
            </a:extLst>
          </p:cNvPr>
          <p:cNvSpPr>
            <a:spLocks noGrp="1"/>
          </p:cNvSpPr>
          <p:nvPr>
            <p:ph type="title"/>
          </p:nvPr>
        </p:nvSpPr>
        <p:spPr/>
        <p:txBody>
          <a:bodyPr/>
          <a:lstStyle/>
          <a:p>
            <a:r>
              <a:rPr lang="en-IN" dirty="0"/>
              <a:t>Relevance of project</a:t>
            </a:r>
          </a:p>
        </p:txBody>
      </p:sp>
      <p:sp>
        <p:nvSpPr>
          <p:cNvPr id="3" name="Content Placeholder 2">
            <a:extLst>
              <a:ext uri="{FF2B5EF4-FFF2-40B4-BE49-F238E27FC236}">
                <a16:creationId xmlns:a16="http://schemas.microsoft.com/office/drawing/2014/main" id="{BE728792-A415-40CF-AB46-A794AE641D96}"/>
              </a:ext>
            </a:extLst>
          </p:cNvPr>
          <p:cNvSpPr>
            <a:spLocks noGrp="1"/>
          </p:cNvSpPr>
          <p:nvPr>
            <p:ph idx="1"/>
          </p:nvPr>
        </p:nvSpPr>
        <p:spPr/>
        <p:txBody>
          <a:bodyPr/>
          <a:lstStyle/>
          <a:p>
            <a:r>
              <a:rPr lang="en-IN" dirty="0"/>
              <a:t>Better security is provided.</a:t>
            </a:r>
          </a:p>
          <a:p>
            <a:r>
              <a:rPr lang="en-IN" dirty="0"/>
              <a:t>Identify the user by their manner and rhythm of typing.</a:t>
            </a:r>
          </a:p>
          <a:p>
            <a:r>
              <a:rPr lang="en-IN" dirty="0"/>
              <a:t>Emerging ways to strengthen user authentication.</a:t>
            </a:r>
          </a:p>
          <a:p>
            <a:endParaRPr lang="en-IN" dirty="0"/>
          </a:p>
        </p:txBody>
      </p:sp>
    </p:spTree>
    <p:extLst>
      <p:ext uri="{BB962C8B-B14F-4D97-AF65-F5344CB8AC3E}">
        <p14:creationId xmlns:p14="http://schemas.microsoft.com/office/powerpoint/2010/main" val="129727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0125-AF46-40DB-978B-700DE6B39193}"/>
              </a:ext>
            </a:extLst>
          </p:cNvPr>
          <p:cNvSpPr>
            <a:spLocks noGrp="1"/>
          </p:cNvSpPr>
          <p:nvPr>
            <p:ph type="title"/>
          </p:nvPr>
        </p:nvSpPr>
        <p:spPr/>
        <p:txBody>
          <a:bodyPr/>
          <a:lstStyle/>
          <a:p>
            <a:r>
              <a:rPr lang="en-IN" dirty="0"/>
              <a:t>Description of project</a:t>
            </a:r>
          </a:p>
        </p:txBody>
      </p:sp>
      <p:sp>
        <p:nvSpPr>
          <p:cNvPr id="3" name="Content Placeholder 2">
            <a:extLst>
              <a:ext uri="{FF2B5EF4-FFF2-40B4-BE49-F238E27FC236}">
                <a16:creationId xmlns:a16="http://schemas.microsoft.com/office/drawing/2014/main" id="{F9AF7C4B-B266-4B61-B2FC-37F9318AA821}"/>
              </a:ext>
            </a:extLst>
          </p:cNvPr>
          <p:cNvSpPr>
            <a:spLocks noGrp="1"/>
          </p:cNvSpPr>
          <p:nvPr>
            <p:ph idx="1"/>
          </p:nvPr>
        </p:nvSpPr>
        <p:spPr/>
        <p:txBody>
          <a:bodyPr>
            <a:normAutofit fontScale="92500" lnSpcReduction="20000"/>
          </a:bodyPr>
          <a:lstStyle/>
          <a:p>
            <a:r>
              <a:rPr lang="en-IN" dirty="0"/>
              <a:t>The project is like a webpage, which gives the user access to log into the home page by only using the keystroke dynamics.</a:t>
            </a:r>
          </a:p>
          <a:p>
            <a:r>
              <a:rPr lang="en-IN" dirty="0">
                <a:effectLst/>
                <a:ea typeface="Source Sans Pro" panose="020B0503030403020204" pitchFamily="34" charset="0"/>
                <a:cs typeface="Arial" panose="020B0604020202020204" pitchFamily="34" charset="0"/>
              </a:rPr>
              <a:t>Keystroke dynamics is the study of whether people can be distinguished by their typing rhythm. </a:t>
            </a:r>
          </a:p>
          <a:p>
            <a:r>
              <a:rPr lang="en-US" i="0" u="none" strike="noStrike" dirty="0">
                <a:effectLst>
                  <a:outerShdw blurRad="38100" dist="38100" dir="2700000" algn="tl">
                    <a:srgbClr val="000000">
                      <a:alpha val="43137"/>
                    </a:srgbClr>
                  </a:outerShdw>
                </a:effectLst>
                <a:cs typeface="Arial" panose="020B0604020202020204" pitchFamily="34" charset="0"/>
              </a:rPr>
              <a:t>The unique typing patterns of users can be used as a signature to identify genuine users from imposters.</a:t>
            </a:r>
          </a:p>
          <a:p>
            <a:r>
              <a:rPr lang="en-US" i="0" u="none" strike="noStrike" dirty="0">
                <a:effectLst>
                  <a:outerShdw blurRad="38100" dist="38100" dir="2700000" algn="tl">
                    <a:srgbClr val="000000">
                      <a:alpha val="43137"/>
                    </a:srgbClr>
                  </a:outerShdw>
                </a:effectLst>
                <a:cs typeface="Arial" panose="020B0604020202020204" pitchFamily="34" charset="0"/>
              </a:rPr>
              <a:t>The user will be provided with a phrase and they should type accordingly, it checks whether it is a genuine user if yes then it will give access else deny.</a:t>
            </a:r>
          </a:p>
          <a:p>
            <a:r>
              <a:rPr lang="en-US" dirty="0">
                <a:effectLst>
                  <a:outerShdw blurRad="38100" dist="38100" dir="2700000" algn="tl">
                    <a:srgbClr val="000000">
                      <a:alpha val="43137"/>
                    </a:srgbClr>
                  </a:outerShdw>
                </a:effectLst>
                <a:cs typeface="Arial" panose="020B0604020202020204" pitchFamily="34" charset="0"/>
              </a:rPr>
              <a:t>It collects the data like the latency, speed, time, </a:t>
            </a:r>
            <a:r>
              <a:rPr lang="en-US" dirty="0" err="1">
                <a:effectLst>
                  <a:outerShdw blurRad="38100" dist="38100" dir="2700000" algn="tl">
                    <a:srgbClr val="000000">
                      <a:alpha val="43137"/>
                    </a:srgbClr>
                  </a:outerShdw>
                </a:effectLst>
                <a:cs typeface="Arial" panose="020B0604020202020204" pitchFamily="34" charset="0"/>
              </a:rPr>
              <a:t>etc</a:t>
            </a:r>
            <a:r>
              <a:rPr lang="en-US" dirty="0">
                <a:effectLst>
                  <a:outerShdw blurRad="38100" dist="38100" dir="2700000" algn="tl">
                    <a:srgbClr val="000000">
                      <a:alpha val="43137"/>
                    </a:srgbClr>
                  </a:outerShdw>
                </a:effectLst>
                <a:cs typeface="Arial" panose="020B0604020202020204" pitchFamily="34" charset="0"/>
              </a:rPr>
              <a:t> used to type the phrase and stored it. And used at the time of login to check.</a:t>
            </a:r>
            <a:endParaRPr lang="en-US" i="0" u="none" strike="noStrike" dirty="0">
              <a:effectLst>
                <a:outerShdw blurRad="38100" dist="38100" dir="2700000" algn="tl">
                  <a:srgbClr val="000000">
                    <a:alpha val="43137"/>
                  </a:srgbClr>
                </a:outerShdw>
              </a:effectLst>
              <a:cs typeface="Arial" panose="020B0604020202020204" pitchFamily="34" charset="0"/>
            </a:endParaRPr>
          </a:p>
          <a:p>
            <a:endParaRPr lang="en-US" i="0" u="none" strike="noStrike" dirty="0">
              <a:effectLst/>
              <a:cs typeface="Arial" panose="020B0604020202020204" pitchFamily="34" charset="0"/>
            </a:endParaRPr>
          </a:p>
          <a:p>
            <a:endParaRPr lang="en-IN" dirty="0"/>
          </a:p>
        </p:txBody>
      </p:sp>
    </p:spTree>
    <p:extLst>
      <p:ext uri="{BB962C8B-B14F-4D97-AF65-F5344CB8AC3E}">
        <p14:creationId xmlns:p14="http://schemas.microsoft.com/office/powerpoint/2010/main" val="313892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8031-08DA-4C1D-8103-0A424E1A4EE9}"/>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21859E37-5C11-4DD8-8A7D-91159A712362}"/>
              </a:ext>
            </a:extLst>
          </p:cNvPr>
          <p:cNvSpPr>
            <a:spLocks noGrp="1"/>
          </p:cNvSpPr>
          <p:nvPr>
            <p:ph idx="1"/>
          </p:nvPr>
        </p:nvSpPr>
        <p:spPr/>
        <p:txBody>
          <a:bodyPr/>
          <a:lstStyle/>
          <a:p>
            <a:pPr marL="285750" indent="-285750">
              <a:buFont typeface="Arial" panose="020B0604020202020204" pitchFamily="34" charset="0"/>
              <a:buChar char="•"/>
            </a:pPr>
            <a:r>
              <a:rPr lang="en-US" dirty="0">
                <a:cs typeface="Arial" panose="020B0604020202020204" pitchFamily="34" charset="0"/>
              </a:rPr>
              <a:t>To ensure security to the users for the passwords by behavioral biometric.</a:t>
            </a:r>
          </a:p>
          <a:p>
            <a:pPr marL="285750" indent="-285750">
              <a:buFont typeface="Arial" panose="020B0604020202020204" pitchFamily="34" charset="0"/>
              <a:buChar char="•"/>
            </a:pPr>
            <a:r>
              <a:rPr lang="en-US" dirty="0">
                <a:cs typeface="Arial" panose="020B0604020202020204" pitchFamily="34" charset="0"/>
              </a:rPr>
              <a:t> To distinguish people by their typing rhythm</a:t>
            </a:r>
          </a:p>
          <a:p>
            <a:pPr marL="285750" indent="-285750">
              <a:buFont typeface="Arial" panose="020B0604020202020204" pitchFamily="34" charset="0"/>
              <a:buChar char="•"/>
            </a:pPr>
            <a:r>
              <a:rPr lang="en-US" dirty="0">
                <a:cs typeface="Arial" panose="020B0604020202020204" pitchFamily="34" charset="0"/>
              </a:rPr>
              <a:t>To ensure correct identification and verification of respective user</a:t>
            </a:r>
            <a:r>
              <a:rPr lang="en-US" b="1" dirty="0">
                <a:cs typeface="Arial" panose="020B0604020202020204" pitchFamily="34" charset="0"/>
              </a:rPr>
              <a:t>.</a:t>
            </a:r>
          </a:p>
          <a:p>
            <a:endParaRPr lang="en-IN" dirty="0"/>
          </a:p>
        </p:txBody>
      </p:sp>
    </p:spTree>
    <p:extLst>
      <p:ext uri="{BB962C8B-B14F-4D97-AF65-F5344CB8AC3E}">
        <p14:creationId xmlns:p14="http://schemas.microsoft.com/office/powerpoint/2010/main" val="39374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FC51-4412-4EA2-9EF7-0A3C3E843301}"/>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24C2F38B-030A-47B9-9873-8138BAA68EC6}"/>
              </a:ext>
            </a:extLst>
          </p:cNvPr>
          <p:cNvSpPr>
            <a:spLocks noGrp="1"/>
          </p:cNvSpPr>
          <p:nvPr>
            <p:ph idx="1"/>
          </p:nvPr>
        </p:nvSpPr>
        <p:spPr/>
        <p:txBody>
          <a:bodyPr/>
          <a:lstStyle/>
          <a:p>
            <a:r>
              <a:rPr lang="en-US" dirty="0"/>
              <a:t>Authentication is an important factor in computer and network security.</a:t>
            </a:r>
            <a:endParaRPr lang="en-IN" dirty="0"/>
          </a:p>
          <a:p>
            <a:r>
              <a:rPr lang="en-US" dirty="0"/>
              <a:t>There are many techniques currently used in the authentication. The most common is the password and biometrics.</a:t>
            </a:r>
          </a:p>
          <a:p>
            <a:r>
              <a:rPr lang="en-US" dirty="0"/>
              <a:t>In the case of passwords it doesn’t require other hardware, but there is a chance for forgetting the password or sharing it with others.</a:t>
            </a:r>
          </a:p>
          <a:p>
            <a:r>
              <a:rPr lang="en-US" dirty="0"/>
              <a:t>Considering the case of biometrics it required another specialized hardware.</a:t>
            </a:r>
            <a:endParaRPr lang="en-IN" dirty="0"/>
          </a:p>
        </p:txBody>
      </p:sp>
    </p:spTree>
    <p:extLst>
      <p:ext uri="{BB962C8B-B14F-4D97-AF65-F5344CB8AC3E}">
        <p14:creationId xmlns:p14="http://schemas.microsoft.com/office/powerpoint/2010/main" val="272544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B65F-2344-46C5-A6F0-3F64E006956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2D55FEEF-FA7D-4494-BC65-C00296D0E3A7}"/>
              </a:ext>
            </a:extLst>
          </p:cNvPr>
          <p:cNvSpPr>
            <a:spLocks noGrp="1"/>
          </p:cNvSpPr>
          <p:nvPr>
            <p:ph idx="1"/>
          </p:nvPr>
        </p:nvSpPr>
        <p:spPr/>
        <p:txBody>
          <a:bodyPr/>
          <a:lstStyle/>
          <a:p>
            <a:r>
              <a:rPr lang="en-US" dirty="0"/>
              <a:t> </a:t>
            </a:r>
            <a:r>
              <a:rPr lang="en-US" sz="2400" dirty="0">
                <a:latin typeface="Arial" panose="020B0604020202020204" pitchFamily="34" charset="0"/>
                <a:ea typeface="Source Sans Pro" panose="020B0503030403020204" pitchFamily="34" charset="0"/>
                <a:cs typeface="Arial" panose="020B0604020202020204" pitchFamily="34" charset="0"/>
              </a:rPr>
              <a:t>The proposed model records the unique typing style and pattern of a user at the time when they register into the system by feature extraction and trains the knowledge base with these feature data. </a:t>
            </a:r>
          </a:p>
          <a:p>
            <a:r>
              <a:rPr lang="en-US" sz="2400" dirty="0">
                <a:latin typeface="Arial" panose="020B0604020202020204" pitchFamily="34" charset="0"/>
                <a:ea typeface="Source Sans Pro" panose="020B0503030403020204" pitchFamily="34" charset="0"/>
                <a:cs typeface="Arial" panose="020B0604020202020204" pitchFamily="34" charset="0"/>
              </a:rPr>
              <a:t>They try to log into the system or access the system in any way. The model provides advanced-level security to critical systems</a:t>
            </a:r>
          </a:p>
          <a:p>
            <a:r>
              <a:rPr lang="en-US" sz="2400" dirty="0">
                <a:latin typeface="Arial" panose="020B0604020202020204" pitchFamily="34" charset="0"/>
                <a:ea typeface="Source Sans Pro" panose="020B0503030403020204" pitchFamily="34" charset="0"/>
                <a:cs typeface="Arial" panose="020B0604020202020204" pitchFamily="34" charset="0"/>
              </a:rPr>
              <a:t>The model does not require any extra hardware</a:t>
            </a:r>
            <a:endParaRPr lang="en-IN" dirty="0"/>
          </a:p>
        </p:txBody>
      </p:sp>
    </p:spTree>
    <p:extLst>
      <p:ext uri="{BB962C8B-B14F-4D97-AF65-F5344CB8AC3E}">
        <p14:creationId xmlns:p14="http://schemas.microsoft.com/office/powerpoint/2010/main" val="227795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38CF-F392-4854-AB07-7F406934C39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A6268112-D3E4-48E8-B7CD-9C25EA201306}"/>
              </a:ext>
            </a:extLst>
          </p:cNvPr>
          <p:cNvSpPr>
            <a:spLocks noGrp="1"/>
          </p:cNvSpPr>
          <p:nvPr>
            <p:ph idx="1"/>
          </p:nvPr>
        </p:nvSpPr>
        <p:spPr/>
        <p:txBody>
          <a:bodyPr/>
          <a:lstStyle/>
          <a:p>
            <a:r>
              <a:rPr lang="en-IN" dirty="0"/>
              <a:t>The algorithm used in this model is Decision tree.</a:t>
            </a:r>
          </a:p>
          <a:p>
            <a:pPr algn="l"/>
            <a:r>
              <a:rPr lang="en-US" b="0" i="0" dirty="0">
                <a:solidFill>
                  <a:schemeClr val="tx1"/>
                </a:solidFill>
                <a:effectLst/>
              </a:rPr>
              <a:t>Decision tree are  suited for classiﬁcation problems having a small number of output categories.</a:t>
            </a:r>
          </a:p>
          <a:p>
            <a:r>
              <a:rPr lang="en-IN" dirty="0">
                <a:effectLst/>
                <a:ea typeface="Times New Roman" panose="02020603050405020304" pitchFamily="18" charset="0"/>
                <a:cs typeface="Arial" panose="020B0604020202020204" pitchFamily="34" charset="0"/>
              </a:rPr>
              <a:t>Decision trees provide a clear indication of which fields are most important for prediction or classification.</a:t>
            </a:r>
          </a:p>
          <a:p>
            <a:pPr algn="l"/>
            <a:endParaRPr lang="en-US" b="0" i="0" dirty="0">
              <a:solidFill>
                <a:schemeClr val="tx1"/>
              </a:solidFill>
              <a:effectLst/>
            </a:endParaRPr>
          </a:p>
          <a:p>
            <a:endParaRPr lang="en-IN" dirty="0"/>
          </a:p>
          <a:p>
            <a:endParaRPr lang="en-IN" dirty="0"/>
          </a:p>
          <a:p>
            <a:endParaRPr lang="en-IN" dirty="0"/>
          </a:p>
        </p:txBody>
      </p:sp>
    </p:spTree>
    <p:extLst>
      <p:ext uri="{BB962C8B-B14F-4D97-AF65-F5344CB8AC3E}">
        <p14:creationId xmlns:p14="http://schemas.microsoft.com/office/powerpoint/2010/main" val="129376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{B03ACC27-91B0-4A3F-818B-EBD0D7387803}tf55705232_win32</Template>
  <TotalTime>377</TotalTime>
  <Words>768</Words>
  <Application>Microsoft Office PowerPoint</Application>
  <PresentationFormat>Widescreen</PresentationFormat>
  <Paragraphs>60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Goudy Old Style</vt:lpstr>
      <vt:lpstr>Wingdings 2</vt:lpstr>
      <vt:lpstr>SlateVTI</vt:lpstr>
      <vt:lpstr>User authentication using Keystroke Dynamics</vt:lpstr>
      <vt:lpstr>Contents</vt:lpstr>
      <vt:lpstr>Introduction</vt:lpstr>
      <vt:lpstr>Relevance of project</vt:lpstr>
      <vt:lpstr>Description of project</vt:lpstr>
      <vt:lpstr>Objectives </vt:lpstr>
      <vt:lpstr>Existing system</vt:lpstr>
      <vt:lpstr>Proposed system</vt:lpstr>
      <vt:lpstr>Algorithm</vt:lpstr>
      <vt:lpstr>Input/Output </vt:lpstr>
      <vt:lpstr>UI design and implementation</vt:lpstr>
      <vt:lpstr>Methodology</vt:lpstr>
      <vt:lpstr>PowerPoint Presentation</vt:lpstr>
      <vt:lpstr>Screenshots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authentication using Keystroke Dynamics</dc:title>
  <dc:creator>Harshika T</dc:creator>
  <cp:lastModifiedBy>Harshika T</cp:lastModifiedBy>
  <cp:revision>4</cp:revision>
  <dcterms:created xsi:type="dcterms:W3CDTF">2022-07-05T09:05:31Z</dcterms:created>
  <dcterms:modified xsi:type="dcterms:W3CDTF">2022-07-06T09:05:26Z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