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33"/>
  </p:notesMasterIdLst>
  <p:sldIdLst>
    <p:sldId id="304" r:id="rId2"/>
    <p:sldId id="257" r:id="rId3"/>
    <p:sldId id="258" r:id="rId4"/>
    <p:sldId id="259" r:id="rId5"/>
    <p:sldId id="275" r:id="rId6"/>
    <p:sldId id="267" r:id="rId7"/>
    <p:sldId id="262" r:id="rId8"/>
    <p:sldId id="287" r:id="rId9"/>
    <p:sldId id="288" r:id="rId10"/>
    <p:sldId id="291" r:id="rId11"/>
    <p:sldId id="265" r:id="rId12"/>
    <p:sldId id="263" r:id="rId13"/>
    <p:sldId id="264" r:id="rId14"/>
    <p:sldId id="284" r:id="rId15"/>
    <p:sldId id="293" r:id="rId16"/>
    <p:sldId id="294" r:id="rId17"/>
    <p:sldId id="276" r:id="rId18"/>
    <p:sldId id="295" r:id="rId19"/>
    <p:sldId id="296" r:id="rId20"/>
    <p:sldId id="297" r:id="rId21"/>
    <p:sldId id="303" r:id="rId22"/>
    <p:sldId id="298" r:id="rId23"/>
    <p:sldId id="299" r:id="rId24"/>
    <p:sldId id="300" r:id="rId25"/>
    <p:sldId id="302" r:id="rId26"/>
    <p:sldId id="301" r:id="rId27"/>
    <p:sldId id="271" r:id="rId28"/>
    <p:sldId id="289" r:id="rId29"/>
    <p:sldId id="290" r:id="rId30"/>
    <p:sldId id="292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8AF8A5-BDE7-4A9B-BDEF-ED704CF707F0}">
          <p14:sldIdLst>
            <p14:sldId id="304"/>
            <p14:sldId id="257"/>
            <p14:sldId id="258"/>
          </p14:sldIdLst>
        </p14:section>
        <p14:section name="Untitled Section" id="{22792CBF-71F1-472C-B185-E439569CE965}">
          <p14:sldIdLst>
            <p14:sldId id="259"/>
            <p14:sldId id="275"/>
            <p14:sldId id="267"/>
            <p14:sldId id="262"/>
            <p14:sldId id="287"/>
            <p14:sldId id="288"/>
            <p14:sldId id="291"/>
            <p14:sldId id="265"/>
            <p14:sldId id="263"/>
            <p14:sldId id="264"/>
            <p14:sldId id="284"/>
            <p14:sldId id="293"/>
            <p14:sldId id="294"/>
            <p14:sldId id="276"/>
            <p14:sldId id="295"/>
            <p14:sldId id="296"/>
            <p14:sldId id="297"/>
            <p14:sldId id="303"/>
            <p14:sldId id="298"/>
            <p14:sldId id="299"/>
            <p14:sldId id="300"/>
            <p14:sldId id="302"/>
            <p14:sldId id="301"/>
            <p14:sldId id="271"/>
            <p14:sldId id="289"/>
            <p14:sldId id="290"/>
            <p14:sldId id="292"/>
            <p14:sldId id="272"/>
          </p14:sldIdLst>
        </p14:section>
        <p14:section name="Untitled Section" id="{8B0DDCA9-23E1-4F69-B2BF-E1710B119F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ha" initials="N" lastIdx="1" clrIdx="0">
    <p:extLst>
      <p:ext uri="{19B8F6BF-5375-455C-9EA6-DF929625EA0E}">
        <p15:presenceInfo xmlns:p15="http://schemas.microsoft.com/office/powerpoint/2012/main" userId="668c4ad275e8e7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0FE"/>
    <a:srgbClr val="BFD9FE"/>
    <a:srgbClr val="C2DAFE"/>
    <a:srgbClr val="DF797B"/>
    <a:srgbClr val="F4982D"/>
    <a:srgbClr val="AFCCF7"/>
    <a:srgbClr val="4A66AC"/>
    <a:srgbClr val="CD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9F7A0-1766-4455-800A-E2CCD2093681}" v="3" dt="2024-06-10T07:11:29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95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61BB2-D973-4EAB-B44F-91C72A565E6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2AB2-EC44-4846-BED9-83627D694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4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2AB2-EC44-4846-BED9-83627D694DE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9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846-2A0B-8D96-D2AA-FF9C7B5A3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B436-FF0C-D9DC-8837-57764D6A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4C72-DA95-D89B-138C-51A571CB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7F88-2A62-D3EB-6FD8-830379DF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6A5B-341F-0E0A-1C21-A353BE25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1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2639-0252-9CD4-7041-2606CEC0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428AC-FFFE-1CB9-B28A-F7C67A1D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5B0D-08E8-101F-2071-5DB3BA01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FD12-CEDC-18CE-34ED-8B7AC5C5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C71F-32E5-8BE4-6519-8407A69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3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891D5-85DA-9D91-6738-A9E893881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A9C40-5983-3713-1BDC-C275160E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E6B5-4B51-650B-3952-F7FD9330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6ECD-BB8D-1874-A7B8-75E61E4C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9EAA-BC59-57D6-5C49-0DDC5CA6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88B5-F796-912E-6574-689C30D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6092-83B0-E1ED-49B6-65E91A4D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88CB-9B1F-9ADB-F295-A472D839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FB0E-57F0-4E36-1032-D36A9CA6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23B4-6165-4592-58BA-ED917BBE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8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3EBC-DE97-86D2-6985-0BC9978A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2DDA8-6714-CD34-9807-FDCC8E42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E08A-7E0A-E949-BEAC-77057B16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E84C-77CC-7BE2-36BF-5BE0805E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DD1D-43F6-CDF7-49A4-4DAA9378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1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B4B-F635-8589-043D-9CCD71AA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0FFC-722A-6304-EFCF-3852B903F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275CD-7C28-F7D4-1D17-1569AD28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4D212-8266-8822-59EA-65B2049B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D424-2E5A-0926-D95F-C317D969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26DA0-0970-197E-1B95-077FC82F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0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2F9F-21F5-57FC-3EB9-CFDC6E96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5CDF-C936-E5B7-7756-E55ABEC15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69DC-7962-1FAD-785D-2413527A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B5D0-E041-8697-B4C5-FD9AE3E8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AF35F-82F9-9534-A068-A200817C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5A77B-501D-91F0-8FF9-2002FE9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177DA-C2EB-F5E6-28BA-C2368EB8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2F68A-1871-271A-7C2E-13E9ECB7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5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CD78-C516-D1C9-BFD8-646CCE5F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D70ED-F342-BA4B-2A86-AF7B5E6C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F8073-BBBF-88E5-4C41-85907B4C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AFFF6-1EB2-8277-1F73-5BF0C8E9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2C022-F41D-7547-2174-10BF8751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A4E86-BC5A-C7B4-7F11-94F362A7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F2933-9380-0A9F-5D0F-7D72CBDA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7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39E6-C8F4-DA0C-30C0-4DF27EFE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336A-77E0-65FD-AE8C-72E415FA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E0057-3C50-F765-2495-C79AA7A05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043D-8234-8592-FA8F-583BA76D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8198-3CF0-E3DD-AC50-958D836D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8A6E5-4EEE-D4F9-D558-BF452C3E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0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9525-D0AC-D4F9-1496-31DE723C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1D809-92C9-7B86-672E-3D9EB84F4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E2AA3-35F6-6F6B-1F52-373BF70AE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7C22-3A74-4A4F-6B85-FE6D6B47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A76CA-868A-D777-88E7-5D5AE748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3EEE9-BC87-CD0F-ED6A-A38959E6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pexels.com/photo/agriculture-barley-close-up-crop-358374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AD2FF-846A-E1C4-3F00-E9CE3247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8FEA6-1591-55D7-7D14-7E42DDBE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2DAE-84C9-6CC9-7BF3-90A49231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7599-8A81-4759-BB95-5850A9B0F66F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A935-3515-6DCB-5B82-6086BFCF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5444-8E25-5D06-2917-82FA85A99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6EDC-DECB-478B-83DC-058770BA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94282"/>
            <a:ext cx="9144000" cy="2963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b="1" dirty="0">
                <a:latin typeface="Times New Roman"/>
                <a:cs typeface="Times New Roman"/>
              </a:rPr>
              <a:t>   </a:t>
            </a:r>
            <a:r>
              <a:rPr lang="en-US" sz="2800" dirty="0">
                <a:latin typeface="Times New Roman"/>
                <a:cs typeface="Times New Roman"/>
              </a:rPr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logo of a university&#10;&#10;Description automatically generated">
            <a:extLst>
              <a:ext uri="{FF2B5EF4-FFF2-40B4-BE49-F238E27FC236}">
                <a16:creationId xmlns:a16="http://schemas.microsoft.com/office/drawing/2014/main" id="{611EA42F-3CD7-CFD3-3C8E-145AC7E9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6411" cy="1789339"/>
          </a:xfrm>
          <a:prstGeom prst="rect">
            <a:avLst/>
          </a:prstGeom>
        </p:spPr>
      </p:pic>
      <p:pic>
        <p:nvPicPr>
          <p:cNvPr id="6" name="Picture 5" descr="A logo with text and symbols&#10;&#10;Description automatically generated">
            <a:extLst>
              <a:ext uri="{FF2B5EF4-FFF2-40B4-BE49-F238E27FC236}">
                <a16:creationId xmlns:a16="http://schemas.microsoft.com/office/drawing/2014/main" id="{DCF04578-88EA-956D-505F-9E458E4EC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789" y="-24021"/>
            <a:ext cx="2014373" cy="1783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FA60B-EFA6-4B3C-43CC-BAFCF7FA6D46}"/>
              </a:ext>
            </a:extLst>
          </p:cNvPr>
          <p:cNvSpPr txBox="1"/>
          <p:nvPr/>
        </p:nvSpPr>
        <p:spPr>
          <a:xfrm rot="-10800000" flipV="1">
            <a:off x="2518864" y="3199243"/>
            <a:ext cx="751921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400" b="1" dirty="0">
                <a:latin typeface="Times New Roman"/>
                <a:cs typeface="Times New Roman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lang="en-IN" sz="2400" b="1" dirty="0">
                <a:latin typeface="Times New Roman"/>
                <a:cs typeface="Times New Roman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Project Presentation 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IN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on </a:t>
            </a:r>
            <a:br>
              <a:rPr lang="en-IN" sz="2400" b="1" dirty="0">
                <a:latin typeface="Times New Roman"/>
                <a:cs typeface="Times New Roman"/>
              </a:rPr>
            </a:br>
            <a:r>
              <a:rPr lang="en-I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en-I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CropSafe</a:t>
            </a:r>
            <a:r>
              <a:rPr lang="en-I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Navigating Storage Space For Farmers Using AI</a:t>
            </a:r>
            <a:r>
              <a:rPr lang="en-I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C2468-FC3D-543B-4E9E-D61CDC62DD8B}"/>
              </a:ext>
            </a:extLst>
          </p:cNvPr>
          <p:cNvSpPr txBox="1"/>
          <p:nvPr/>
        </p:nvSpPr>
        <p:spPr>
          <a:xfrm>
            <a:off x="176377" y="4876521"/>
            <a:ext cx="4488786" cy="242784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  <a:extrusionClr>
                <a:srgbClr val="AFCCF7"/>
              </a:extrusionClr>
            </a:sp3d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effectLst>
                  <a:outerShdw blurRad="38100" dist="38100" dir="2700000" algn="tl">
                    <a:schemeClr val="accent5">
                      <a:lumMod val="60000"/>
                      <a:lumOff val="4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Gurukiran K L       (20CSE020)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effectLst>
                  <a:outerShdw blurRad="38100" dist="38100" dir="2700000" algn="tl">
                    <a:schemeClr val="accent5">
                      <a:lumMod val="60000"/>
                      <a:lumOff val="4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Harshith Gowda P (20CSE022)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effectLst>
                  <a:outerShdw blurRad="38100" dist="38100" dir="2700000" algn="tl">
                    <a:schemeClr val="accent5">
                      <a:lumMod val="60000"/>
                      <a:lumOff val="4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Hemanth Y D          (20CSE026)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effectLst>
                  <a:outerShdw blurRad="38100" dist="38100" dir="2700000" algn="tl">
                    <a:schemeClr val="accent5">
                      <a:lumMod val="60000"/>
                      <a:lumOff val="4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Manoj V                   (20CSE044)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effectLst>
                <a:outerShdw blurRad="38100" dist="38100" dir="2700000" algn="tl">
                  <a:schemeClr val="accent5">
                    <a:lumMod val="60000"/>
                    <a:lumOff val="4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B47BC-D0AB-E4BD-3BC2-FED0EFEF262D}"/>
              </a:ext>
            </a:extLst>
          </p:cNvPr>
          <p:cNvSpPr txBox="1"/>
          <p:nvPr/>
        </p:nvSpPr>
        <p:spPr>
          <a:xfrm>
            <a:off x="8288320" y="4929799"/>
            <a:ext cx="5368959" cy="19082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Under the guidance of: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effectLst>
                  <a:outerShdw blurRad="381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Mrs. Sahana D Gowda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chemeClr val="accent1">
                      <a:lumMod val="75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Assistant Professor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chemeClr val="accent1">
                      <a:lumMod val="75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Dept. of CS&amp;E</a:t>
            </a: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chemeClr val="accent1">
                      <a:lumMod val="75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BGSIT, BG Nagara, Mand</a:t>
            </a:r>
            <a:r>
              <a:rPr lang="en-US" altLang="ko-KR" sz="2000" dirty="0">
                <a:effectLst>
                  <a:outerShdw blurRad="38100" dist="38100" dir="2700000" algn="tl">
                    <a:schemeClr val="accent1">
                      <a:lumMod val="75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ya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chemeClr val="accent1">
                    <a:lumMod val="75000"/>
                    <a:alpha val="43000"/>
                  </a:schemeClr>
                </a:outerShdw>
              </a:effectLst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B40D3-4459-5E81-2AF6-7ECCB4EBE120}"/>
              </a:ext>
            </a:extLst>
          </p:cNvPr>
          <p:cNvSpPr txBox="1"/>
          <p:nvPr/>
        </p:nvSpPr>
        <p:spPr>
          <a:xfrm>
            <a:off x="2306411" y="193387"/>
            <a:ext cx="7731669" cy="275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solidFill>
                  <a:srgbClr val="1F3864"/>
                </a:solidFill>
                <a:effectLst>
                  <a:outerShdw blurRad="38100" dist="38100" dir="2700000" algn="tl">
                    <a:schemeClr val="bg2">
                      <a:lumMod val="25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ADICHUNCHANAGIRI UNIVERSITY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FACULTY OF ENGINEERING, MANAGEMENT &amp;TECHNOLOGY</a:t>
            </a: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solidFill>
                  <a:srgbClr val="833C0B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BGS INSTITUTE OF TECHNOLOGY</a:t>
            </a:r>
            <a:endParaRPr lang="en-IN" sz="3200" b="1" dirty="0"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 Nagara – 571448, Nagamangala Taluk,  </a:t>
            </a:r>
            <a:r>
              <a:rPr lang="en-I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Mandya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District, Karnataka (INDIA)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5BC7-940F-8701-12CF-D1F48407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6667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DEF93C-FF58-4015-8255-14FE746F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328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Lasso Regression 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226331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6701-7AEE-61C4-91DC-9EB48A79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30" y="340289"/>
            <a:ext cx="9890124" cy="65722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REQUIREMENT SPECIFICATION</a:t>
            </a: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E899-9CDD-4474-B7D0-E07A9A9C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89" y="1071563"/>
            <a:ext cx="10201274" cy="5514975"/>
          </a:xfrm>
        </p:spPr>
        <p:txBody>
          <a:bodyPr>
            <a:noAutofit/>
          </a:bodyPr>
          <a:lstStyle/>
          <a:p>
            <a:pPr lvl="0" algn="just">
              <a:lnSpc>
                <a:spcPct val="12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nn-NO" dirty="0">
                <a:latin typeface="Times New Roman" pitchFamily="18" charset="0"/>
                <a:cs typeface="Times New Roman" pitchFamily="18" charset="0"/>
              </a:rPr>
              <a:t>System : Intel IV 2.4 GHz.	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nn-NO" dirty="0">
                <a:latin typeface="Times New Roman" pitchFamily="18" charset="0"/>
                <a:cs typeface="Times New Roman" pitchFamily="18" charset="0"/>
              </a:rPr>
              <a:t>Hard Disk : 500 GB.	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nn-NO" dirty="0">
                <a:latin typeface="Times New Roman" pitchFamily="18" charset="0"/>
                <a:cs typeface="Times New Roman" pitchFamily="18" charset="0"/>
              </a:rPr>
              <a:t>RAM  : 4 GB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 : Windows 7 / 8 / 10	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Coding Language : Python	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Software: Anaconda	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IDE	: Spyder /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Notebook /PyCharm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21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003D-476B-5194-F611-3F573E68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71" y="496128"/>
            <a:ext cx="9804399" cy="128089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b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</a:t>
            </a:r>
            <a:b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30DB-D30D-DA9A-9F78-0784AC0D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54" y="1858298"/>
            <a:ext cx="11266188" cy="473844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Adaptability</a:t>
            </a:r>
            <a:endParaRPr lang="en-US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Lag </a:t>
            </a:r>
          </a:p>
          <a:p>
            <a:pPr>
              <a:lnSpc>
                <a:spcPct val="160000"/>
              </a:lnSpc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Resistance to Change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3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2797-11DF-3228-5B1E-BDB994E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69" y="-224904"/>
            <a:ext cx="970438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A9A3-3D3F-F54C-2C86-57B3C73E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69" y="1185801"/>
            <a:ext cx="11244262" cy="44863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advanced tech to tackle problems in the farming supply chain.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consists of two main components 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AI-optimized Cold Storage Management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AI-driven Farmer Empowerment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6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5BC7-940F-8701-12CF-D1F48407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EA33-2A76-3811-1F65-6FB8C4C1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Cold Storage Management.</a:t>
            </a:r>
          </a:p>
          <a:p>
            <a:pPr algn="just">
              <a:lnSpc>
                <a:spcPct val="200000"/>
              </a:lnSpc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Empowered Farmers with AI.</a:t>
            </a:r>
          </a:p>
          <a:p>
            <a:pPr algn="just">
              <a:lnSpc>
                <a:spcPct val="200000"/>
              </a:lnSpc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Supply Chain.</a:t>
            </a:r>
          </a:p>
          <a:p>
            <a:pPr algn="just">
              <a:lnSpc>
                <a:spcPct val="200000"/>
              </a:lnSpc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Access Platform.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4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1AA1-71BE-17F4-3F58-0ECC50DA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0" y="95870"/>
            <a:ext cx="10022235" cy="782320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YSTEM ANALYSIS AND DESIGN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26C984-711E-148B-35AE-BE3CBF9F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006" y="1258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C4D999C-7D57-38F1-D20C-650C8CF95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006652"/>
              </p:ext>
            </p:extLst>
          </p:nvPr>
        </p:nvGraphicFramePr>
        <p:xfrm>
          <a:off x="2757247" y="1258529"/>
          <a:ext cx="7021236" cy="496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4805" imgH="6442682" progId="Visio.Drawing.11">
                  <p:embed/>
                </p:oleObj>
              </mc:Choice>
              <mc:Fallback>
                <p:oleObj r:id="rId2" imgW="7234805" imgH="6442682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C4D999C-7D57-38F1-D20C-650C8CF95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247" y="1258529"/>
                        <a:ext cx="7021236" cy="49607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58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25800-9A0A-3AD0-8CF2-1B24232C68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3207" y="1300329"/>
            <a:ext cx="7710343" cy="4257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5AFE7-EC1A-1D90-A8A1-49F01BA6C77E}"/>
              </a:ext>
            </a:extLst>
          </p:cNvPr>
          <p:cNvSpPr txBox="1"/>
          <p:nvPr/>
        </p:nvSpPr>
        <p:spPr>
          <a:xfrm>
            <a:off x="4913586" y="-1"/>
            <a:ext cx="3255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DESIGN</a:t>
            </a:r>
          </a:p>
        </p:txBody>
      </p:sp>
    </p:spTree>
    <p:extLst>
      <p:ext uri="{BB962C8B-B14F-4D97-AF65-F5344CB8AC3E}">
        <p14:creationId xmlns:p14="http://schemas.microsoft.com/office/powerpoint/2010/main" val="8856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1AA1-71BE-17F4-3F58-0ECC50DA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23" y="0"/>
            <a:ext cx="8082073" cy="883920"/>
          </a:xfrm>
        </p:spPr>
        <p:txBody>
          <a:bodyPr/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FLOW CHART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26C984-711E-148B-35AE-BE3CBF9F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006" y="1258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5B94C0-5D3C-C5C3-444A-AD3394518785}"/>
              </a:ext>
            </a:extLst>
          </p:cNvPr>
          <p:cNvSpPr/>
          <p:nvPr/>
        </p:nvSpPr>
        <p:spPr>
          <a:xfrm>
            <a:off x="1503680" y="883920"/>
            <a:ext cx="9032239" cy="54051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B47D598-9B3A-F147-CB49-A7CFE15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807EFD1-CD44-3909-460D-491A2FBC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190" y="933450"/>
            <a:ext cx="1387526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7D16317-1E2C-FD5A-2D14-2FC05EBBB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70796"/>
              </p:ext>
            </p:extLst>
          </p:nvPr>
        </p:nvGraphicFramePr>
        <p:xfrm>
          <a:off x="2855168" y="1058867"/>
          <a:ext cx="6111550" cy="52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06290" imgH="6366119" progId="Visio.Drawing.11">
                  <p:embed/>
                </p:oleObj>
              </mc:Choice>
              <mc:Fallback>
                <p:oleObj r:id="rId2" imgW="7306290" imgH="63661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168" y="1058867"/>
                        <a:ext cx="6111550" cy="5279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93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1AA1-71BE-17F4-3F58-0ECC50DA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248" y="86539"/>
            <a:ext cx="5201504" cy="7823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26C984-711E-148B-35AE-BE3CBF9F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006" y="1258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E8B0-AAFB-B4EE-409D-8D1A267D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132"/>
            <a:ext cx="10515600" cy="524596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Data Collection</a:t>
            </a:r>
          </a:p>
          <a:p>
            <a:pPr algn="just">
              <a:lnSpc>
                <a:spcPct val="200000"/>
              </a:lnSpc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Data Preprocessing</a:t>
            </a:r>
          </a:p>
          <a:p>
            <a:pPr algn="just">
              <a:lnSpc>
                <a:spcPct val="200000"/>
              </a:lnSpc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Exploratory Data Analysis (EDA)</a:t>
            </a:r>
          </a:p>
          <a:p>
            <a:pPr algn="just">
              <a:lnSpc>
                <a:spcPct val="200000"/>
              </a:lnSpc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Model Development Data Splitting</a:t>
            </a:r>
          </a:p>
          <a:p>
            <a:pPr algn="just">
              <a:lnSpc>
                <a:spcPct val="200000"/>
              </a:lnSpc>
            </a:pPr>
            <a:r>
              <a:rPr lang="en-US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Model Comparison</a:t>
            </a:r>
            <a:endParaRPr lang="en-IN" sz="3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89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1AA1-71BE-17F4-3F58-0ECC50DA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248" y="215990"/>
            <a:ext cx="5928670" cy="7823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ALGORITHM </a:t>
            </a: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26C984-711E-148B-35AE-BE3CBF9F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006" y="1258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E8B0-AAFB-B4EE-409D-8D1A267D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310"/>
            <a:ext cx="10515600" cy="57186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Processing 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 Lasso Regression Model</a:t>
            </a:r>
            <a:endParaRPr lang="en-IN" dirty="0"/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 Linear Regression Model</a:t>
            </a: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 Ridge Regression Model</a:t>
            </a: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Comparison and Selection</a:t>
            </a:r>
          </a:p>
        </p:txBody>
      </p:sp>
    </p:spTree>
    <p:extLst>
      <p:ext uri="{BB962C8B-B14F-4D97-AF65-F5344CB8AC3E}">
        <p14:creationId xmlns:p14="http://schemas.microsoft.com/office/powerpoint/2010/main" val="7981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2F19-453F-BCEF-BC1F-EA092A3D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15" y="368472"/>
            <a:ext cx="9975849" cy="91005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FC32-7F99-E03C-584F-E39EACD1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15" y="1138335"/>
            <a:ext cx="10129837" cy="571966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and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Snapshots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3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115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1AA1-71BE-17F4-3F58-0ECC50DA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48" y="0"/>
            <a:ext cx="3244464" cy="7823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TESTING</a:t>
            </a: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26C984-711E-148B-35AE-BE3CBF9F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006" y="1258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CEB6F75-597C-DDB7-7E63-33EBF127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1" y="1636554"/>
            <a:ext cx="11494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31DC81-79C0-3B82-3E7D-4351DD0F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1" y="747697"/>
            <a:ext cx="7518400" cy="58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8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26C984-711E-148B-35AE-BE3CBF9F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006" y="1258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CEB6F75-597C-DDB7-7E63-33EBF127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1" y="1636554"/>
            <a:ext cx="11494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526BF-5B16-6E4E-996D-5ED39FFC4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60" y="314962"/>
            <a:ext cx="7409179" cy="621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7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1AA1-71BE-17F4-3F58-0ECC50DA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06" y="49530"/>
            <a:ext cx="8214204" cy="88392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RESULTS AND SNAPSHOTS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26C984-711E-148B-35AE-BE3CBF9F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006" y="1258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B47D598-9B3A-F147-CB49-A7CFE15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807EFD1-CD44-3909-460D-491A2FBC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190" y="933450"/>
            <a:ext cx="1387526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0633D-BDC2-E109-DB1D-0E750361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992" y="1583608"/>
            <a:ext cx="5276008" cy="395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CE655-90FB-6AF2-2110-9AC27BAE3C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9997" y="1578550"/>
            <a:ext cx="5276011" cy="395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8AED7-08E3-592D-DAE6-76E6360919FA}"/>
              </a:ext>
            </a:extLst>
          </p:cNvPr>
          <p:cNvSpPr txBox="1"/>
          <p:nvPr/>
        </p:nvSpPr>
        <p:spPr>
          <a:xfrm>
            <a:off x="2028630" y="5537317"/>
            <a:ext cx="2949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CropPrice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Freeze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9ADB3-B7AD-54AA-3F4F-66BA56F42FE3}"/>
              </a:ext>
            </a:extLst>
          </p:cNvPr>
          <p:cNvSpPr txBox="1"/>
          <p:nvPr/>
        </p:nvSpPr>
        <p:spPr>
          <a:xfrm>
            <a:off x="5648988" y="5444973"/>
            <a:ext cx="609755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algn="just"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1.2 Choosing Lasso Regression Algorithm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3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26C984-711E-148B-35AE-BE3CBF9F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006" y="1258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B47D598-9B3A-F147-CB49-A7CFE15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807EFD1-CD44-3909-460D-491A2FBC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190" y="933450"/>
            <a:ext cx="1387526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A2763-B6D9-F81F-9AA3-A6810227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520" y="1035693"/>
            <a:ext cx="5503402" cy="441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3622B-A33F-2DBD-D4E1-70D7C311A6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1079" y="1035699"/>
            <a:ext cx="5503401" cy="441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ACC4CD-7E65-2C9F-94A5-886E5E458D38}"/>
              </a:ext>
            </a:extLst>
          </p:cNvPr>
          <p:cNvSpPr txBox="1"/>
          <p:nvPr/>
        </p:nvSpPr>
        <p:spPr>
          <a:xfrm>
            <a:off x="113525" y="5384027"/>
            <a:ext cx="609755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1.3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Choosing Linear Regression Algorithm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3D936-BE37-EB53-B636-C98DDAF02083}"/>
              </a:ext>
            </a:extLst>
          </p:cNvPr>
          <p:cNvSpPr txBox="1"/>
          <p:nvPr/>
        </p:nvSpPr>
        <p:spPr>
          <a:xfrm>
            <a:off x="5806285" y="5376762"/>
            <a:ext cx="609755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1.4 Choosing Ridge Regression Algorithm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2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26C984-711E-148B-35AE-BE3CBF9F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006" y="1258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B47D598-9B3A-F147-CB49-A7CFE15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807EFD1-CD44-3909-460D-491A2FBC2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190" y="933450"/>
            <a:ext cx="1387526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007F19-8875-D432-A2C1-DC9AD354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31" y="1226539"/>
            <a:ext cx="5482530" cy="422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2FBF7-64A7-2777-98C1-CA2ADC7B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6743" y="1226539"/>
            <a:ext cx="5249817" cy="422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A7221-CE87-DC7C-8014-FAB6173A24F3}"/>
              </a:ext>
            </a:extLst>
          </p:cNvPr>
          <p:cNvSpPr txBox="1"/>
          <p:nvPr/>
        </p:nvSpPr>
        <p:spPr>
          <a:xfrm>
            <a:off x="89887" y="5370434"/>
            <a:ext cx="609755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1.5 Put it for Freeze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B5E20-FD67-1C6D-9963-1A05A9CFCE8B}"/>
              </a:ext>
            </a:extLst>
          </p:cNvPr>
          <p:cNvSpPr txBox="1"/>
          <p:nvPr/>
        </p:nvSpPr>
        <p:spPr>
          <a:xfrm>
            <a:off x="5609046" y="5399025"/>
            <a:ext cx="623751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1.6 Navigating Near By Cold Storage</a:t>
            </a: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31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4F27-A92E-DD20-FC99-8A6C5F5E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018" y="163029"/>
            <a:ext cx="3846390" cy="8715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07F6-5394-94D0-2E3D-CF7B6E1E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06" y="1102179"/>
            <a:ext cx="10847388" cy="542924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the proposed system presents a transformative approach to address critical</a:t>
            </a:r>
            <a:r>
              <a:rPr lang="en-US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r>
              <a:rPr lang="en-US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n-US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</a:t>
            </a:r>
            <a:r>
              <a:rPr lang="en-US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supply</a:t>
            </a:r>
            <a:r>
              <a:rPr lang="en-US" spc="-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chain.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60000"/>
              </a:lnSpc>
            </a:pPr>
            <a:r>
              <a:rPr lang="en-US" spc="-1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system aims to revolutionize both cold storage management and farmer empowerment,</a:t>
            </a:r>
            <a:r>
              <a:rPr lang="en-US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fostering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sustainability,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efficiency,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empowerment</a:t>
            </a:r>
            <a:r>
              <a:rPr lang="en-US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</a:t>
            </a:r>
            <a:r>
              <a:rPr lang="en-US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sector.</a:t>
            </a:r>
            <a:r>
              <a:rPr lang="en-US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60000"/>
              </a:lnSpc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integration of smart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enhances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cold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facilities,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ensuring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preservation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agricultural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produce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reducing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wastage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losses.</a:t>
            </a:r>
            <a:r>
              <a:rPr lang="en-US" sz="3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822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4F27-A92E-DD20-FC99-8A6C5F5E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976" y="107045"/>
            <a:ext cx="7308047" cy="87153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ENHANCEMENGT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07F6-5394-94D0-2E3D-CF7B6E1E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06" y="1102179"/>
            <a:ext cx="10847388" cy="542924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enhancements in AI-powered storage management for farmers could include advanced algorithms that analyze historical data to optimize storage capacity, predict inventory levels.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Furthermore, AI-powered storage management systems could incorporate machine learning capabilities to learn from farmer behavior and adapt to changing market demands, allowing farmers to make data-driven decisions about inventory management and supply chain logistics.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could ultimately lead to cost savings, increased profitability, and a more sustainable farming practice.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933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4F27-A92E-DD20-FC99-8A6C5F5E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177" y="135038"/>
            <a:ext cx="4667484" cy="8715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07F6-5394-94D0-2E3D-CF7B6E1E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428750"/>
            <a:ext cx="10847388" cy="542924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[1] S. Moghana Lavanya, K. Mahendran. (2020). Analysis of Cold Storage Capacity Utilization with Specific Reference to a Farmers Market in Tamil Nadu.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[2] Sudhanshu Joshi . (2020).   </a:t>
            </a:r>
            <a:r>
              <a:rPr lang="en-US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Readiness of Farmers Towards Cold Chain Management: Evidences From India.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[3] Fang Qiu ,Qifan Hu and Bing Xu. (2020). Fresh Agricultural Products Supply ChainCoordination and Volume Loss Reduction Based on Strategic Consumer.</a:t>
            </a:r>
          </a:p>
          <a:p>
            <a:pPr algn="just">
              <a:lnSpc>
                <a:spcPct val="160000"/>
              </a:lnSpc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810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07F6-5394-94D0-2E3D-CF7B6E1E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06" y="183331"/>
            <a:ext cx="10847388" cy="608309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[4]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Shukla, M., &amp; Jharkharia, S. (2013). Agri‐fresh produce supply chain management: A state‐of‐the‐art literature review. International Journal of Operations &amp; Production Management.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Shewfelt, R. L., Prussia, S. E., &amp; Sparks, S. A. (2014). Challenges in Handling Fresh Fruits and Vegetables.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Duiven, J. E. &amp; Binard, P. (2002). Refrigerated Storage: New Developments. International Institute of Refrigeration.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James, S. J., Evans, J., &amp; James, C. (2008). A review of the performance of domestic refrigerators.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6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07F6-5394-94D0-2E3D-CF7B6E1E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06" y="245807"/>
            <a:ext cx="10847388" cy="652862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[8]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Y.; Xiao, T. (2017). Pricing and cold-chain service level decisions in a fresh Agri-products supply chain with logistics outsourcing.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Xiao, T.; Feng, Z. (2020). Price and cold-chain service decisions versus integration in a fresh Agri-product supply chain with competing retailers.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Gu, B.; Fu, Y.; Li, Y. (2018). Fresh-keeping effort and channel performance in a fresh product supply chain with loss-averse consumers’ returns.</a:t>
            </a:r>
          </a:p>
        </p:txBody>
      </p:sp>
    </p:spTree>
    <p:extLst>
      <p:ext uri="{BB962C8B-B14F-4D97-AF65-F5344CB8AC3E}">
        <p14:creationId xmlns:p14="http://schemas.microsoft.com/office/powerpoint/2010/main" val="32426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D2C-D8E9-56CA-72BF-E6404626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11" y="0"/>
            <a:ext cx="3995726" cy="107687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8EDD-B56A-BF75-32FF-0CE1C93C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053" y="1077686"/>
            <a:ext cx="10728642" cy="57803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introduces a method that harnesses the power of Artificial Intelligence (AI) to address two critical challenges in agriculture: reducing the cost of cold storage facilities and providing farmers with real-time knowledge about the prices of their crops. The implementation of AI technologies offers innovative solutions to enhance efficiency, reduce wastage, and empower farmers with valuable market insights.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80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07F6-5394-94D0-2E3D-CF7B6E1E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06" y="245807"/>
            <a:ext cx="10847388" cy="65286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Cai, X.; Chen, J.; Xiao, Y.; Xu, X.(2010). Optimization and coordination of fresh product supply chains with freshness-keeping effort.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Mohammadi, H.;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Ghazanfari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Pishvaee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M.S.;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Twimoury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(2019). Fresh-product supply chain coordination and waste reduction using a revenue and preservation-technology-investment-sharing contract.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18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4D2E-CA43-938A-3D4E-CA59F0C5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57" y="2705714"/>
            <a:ext cx="10204448" cy="108585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9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C697-9F82-BFD5-2A51-1445ED7E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15" y="0"/>
            <a:ext cx="5527169" cy="84772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9B32-2C29-69DB-550E-94174761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27" y="976073"/>
            <a:ext cx="10958513" cy="512153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agricultural sector faces global challenges such as ensuring food security, reducing post-harvest losses, and improving the livelihoods of millions of farmers worldwide.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cold storage systems for preserving perishable crops can be inefficient and costly due to fixed operating parameters.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cold storage efficiency using AI for dynamic temperature control and predictive maintenance, cutting energy use and operational expenses</a:t>
            </a:r>
            <a:r>
              <a:rPr lang="en-US" sz="32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6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23A4-DA3A-031A-9522-E5C8CF30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843" y="166709"/>
            <a:ext cx="7358314" cy="92021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BF87-3F0B-8DA5-DBCB-631D0520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15" y="1447364"/>
            <a:ext cx="10890372" cy="516128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can create user-friendly apps for farmers, offering real-time market insights to help them navigate the market and improve their economic outcomes. </a:t>
            </a:r>
          </a:p>
          <a:p>
            <a:pPr algn="just">
              <a:lnSpc>
                <a:spcPct val="16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Farming needs smart solutions to use resources better and give farmers important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info, facing a dual challenge.</a:t>
            </a:r>
          </a:p>
          <a:p>
            <a:pPr algn="just">
              <a:lnSpc>
                <a:spcPct val="160000"/>
              </a:lnSpc>
            </a:pPr>
            <a:r>
              <a:rPr lang="en-US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Farmers in developing regions lack timely access to accurate market data, making it hard for them to decide when and how to price their harvests.</a:t>
            </a:r>
          </a:p>
          <a:p>
            <a:pPr algn="just">
              <a:lnSpc>
                <a:spcPct val="160000"/>
              </a:lnSpc>
            </a:pPr>
            <a:endParaRPr lang="en-US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0D99-6B0E-1C44-3D88-4CFD72E3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607" y="168069"/>
            <a:ext cx="5417826" cy="618903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4E82-5490-4926-954A-B6D89C25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660" y="1552083"/>
            <a:ext cx="7703826" cy="3019917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Efficiency </a:t>
            </a:r>
          </a:p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Profitability</a:t>
            </a:r>
            <a:endParaRPr lang="en-IN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Food Security </a:t>
            </a:r>
            <a:endParaRPr lang="en-US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011D-6F44-FF38-507C-619E9849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84" y="-9832"/>
            <a:ext cx="7186612" cy="72866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ITERATURE  SURVEY</a:t>
            </a:r>
            <a:endParaRPr lang="en-IN" sz="40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585860E-76A6-204E-3FBC-18EB49FAC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35480"/>
              </p:ext>
            </p:extLst>
          </p:nvPr>
        </p:nvGraphicFramePr>
        <p:xfrm>
          <a:off x="0" y="869782"/>
          <a:ext cx="12200467" cy="5988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1101295631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163244961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70578460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157904045"/>
                    </a:ext>
                  </a:extLst>
                </a:gridCol>
                <a:gridCol w="5371042">
                  <a:extLst>
                    <a:ext uri="{9D8B030D-6E8A-4147-A177-3AD203B41FA5}">
                      <a16:colId xmlns:a16="http://schemas.microsoft.com/office/drawing/2014/main" val="2167254430"/>
                    </a:ext>
                  </a:extLst>
                </a:gridCol>
              </a:tblGrid>
              <a:tr h="7995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52395"/>
                  </a:ext>
                </a:extLst>
              </a:tr>
              <a:tr h="1689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Moghana Lavanya and  k. Mahendran.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Cold Storage Capacity Utilization with Specific Reference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a Farmers Market.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 storage helps maintain the quality of perishable goods.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analysis reveals consistently high utilization rates, it may indicate insufficient cold storage capacity. 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4387"/>
                  </a:ext>
                </a:extLst>
              </a:tr>
              <a:tr h="17495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Sudhanshu Joshi.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Assessing the Readiness of Farmers Towards Cold Chain Management.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 chain management can contribute to sustainability by reducing food waste.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costs associated with acquiring and maintaining refrigeration equipment and other technologies can be a barrier to implementation.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21874"/>
                  </a:ext>
                </a:extLst>
              </a:tr>
              <a:tr h="17495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Fang Qiu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, Qifan Hu  and Bing Xu.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Fresh Agricultural Products Supply Chain Coordination and Volume Loss Reduction Based on Strategic Consumer.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</a:t>
                      </a:r>
                      <a:r>
                        <a:rPr lang="en-IN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Coordinated supply chain efforts can lead to a reduction in volume loss and waste.</a:t>
                      </a:r>
                      <a:endParaRPr lang="en-IN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Consumer preferences can vary widely, making it difficult to implement a one-size-fits-all strategy.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6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585860E-76A6-204E-3FBC-18EB49FAC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512637"/>
              </p:ext>
            </p:extLst>
          </p:nvPr>
        </p:nvGraphicFramePr>
        <p:xfrm>
          <a:off x="-1" y="-48875"/>
          <a:ext cx="12192001" cy="691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315">
                  <a:extLst>
                    <a:ext uri="{9D8B030D-6E8A-4147-A177-3AD203B41FA5}">
                      <a16:colId xmlns:a16="http://schemas.microsoft.com/office/drawing/2014/main" val="1101295631"/>
                    </a:ext>
                  </a:extLst>
                </a:gridCol>
                <a:gridCol w="1935832">
                  <a:extLst>
                    <a:ext uri="{9D8B030D-6E8A-4147-A177-3AD203B41FA5}">
                      <a16:colId xmlns:a16="http://schemas.microsoft.com/office/drawing/2014/main" val="1632449612"/>
                    </a:ext>
                  </a:extLst>
                </a:gridCol>
                <a:gridCol w="800531">
                  <a:extLst>
                    <a:ext uri="{9D8B030D-6E8A-4147-A177-3AD203B41FA5}">
                      <a16:colId xmlns:a16="http://schemas.microsoft.com/office/drawing/2014/main" val="705784605"/>
                    </a:ext>
                  </a:extLst>
                </a:gridCol>
                <a:gridCol w="3609671">
                  <a:extLst>
                    <a:ext uri="{9D8B030D-6E8A-4147-A177-3AD203B41FA5}">
                      <a16:colId xmlns:a16="http://schemas.microsoft.com/office/drawing/2014/main" val="157904045"/>
                    </a:ext>
                  </a:extLst>
                </a:gridCol>
                <a:gridCol w="5234652">
                  <a:extLst>
                    <a:ext uri="{9D8B030D-6E8A-4147-A177-3AD203B41FA5}">
                      <a16:colId xmlns:a16="http://schemas.microsoft.com/office/drawing/2014/main" val="2167254430"/>
                    </a:ext>
                  </a:extLst>
                </a:gridCol>
              </a:tblGrid>
              <a:tr h="187832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  <a:p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Subeesh &amp; C.R. Mehta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 and digitization of agriculture using artificial intelligence and internet of things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 generates vast amounts of data, and AI helps analyze this data to make informed decisions.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different technologies and ensuring they work seamlessly together can be complex. 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52395"/>
                  </a:ext>
                </a:extLst>
              </a:tr>
              <a:tr h="16554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Akriti Taneja , Gayathri Nair , Manisha Joshi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Artificial Intelligence: Implications for the Agri-Food Sector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 can analyze vast amounts of data to provide insights and support decision-making.</a:t>
                      </a:r>
                    </a:p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Implementing AI technologies requires significant initial investments in infrastructure, sensors, and AI systems.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4387"/>
                  </a:ext>
                </a:extLst>
              </a:tr>
              <a:tr h="170646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Allais, I., &amp; Letang, G.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Interactions among cooling, fungicide and postharvest ripening temperature on peaches.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interaction between cooling, fungicide application, and postharvest ripening temperature can contribute to an extended shelf life for peaches.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 of fungicides raises environmental concerns, especially if they contain chemicals that may have adverse effects on ecosystems.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21874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Bogataj, M., Bogataj, L. &amp; Vodopivec, R.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Stability of perishable goods in cold logistic chains.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 logistic chains contribute to extending the shelf life of perishable goods.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operational costs associated with energy consumption and maintenance can be high.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6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0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585860E-76A6-204E-3FBC-18EB49FAC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11851"/>
              </p:ext>
            </p:extLst>
          </p:nvPr>
        </p:nvGraphicFramePr>
        <p:xfrm>
          <a:off x="0" y="1"/>
          <a:ext cx="12200467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2">
                  <a:extLst>
                    <a:ext uri="{9D8B030D-6E8A-4147-A177-3AD203B41FA5}">
                      <a16:colId xmlns:a16="http://schemas.microsoft.com/office/drawing/2014/main" val="1101295631"/>
                    </a:ext>
                  </a:extLst>
                </a:gridCol>
                <a:gridCol w="1922839">
                  <a:extLst>
                    <a:ext uri="{9D8B030D-6E8A-4147-A177-3AD203B41FA5}">
                      <a16:colId xmlns:a16="http://schemas.microsoft.com/office/drawing/2014/main" val="1632449612"/>
                    </a:ext>
                  </a:extLst>
                </a:gridCol>
                <a:gridCol w="795158">
                  <a:extLst>
                    <a:ext uri="{9D8B030D-6E8A-4147-A177-3AD203B41FA5}">
                      <a16:colId xmlns:a16="http://schemas.microsoft.com/office/drawing/2014/main" val="705784605"/>
                    </a:ext>
                  </a:extLst>
                </a:gridCol>
                <a:gridCol w="3585442">
                  <a:extLst>
                    <a:ext uri="{9D8B030D-6E8A-4147-A177-3AD203B41FA5}">
                      <a16:colId xmlns:a16="http://schemas.microsoft.com/office/drawing/2014/main" val="157904045"/>
                    </a:ext>
                  </a:extLst>
                </a:gridCol>
                <a:gridCol w="5289816">
                  <a:extLst>
                    <a:ext uri="{9D8B030D-6E8A-4147-A177-3AD203B41FA5}">
                      <a16:colId xmlns:a16="http://schemas.microsoft.com/office/drawing/2014/main" val="2167254430"/>
                    </a:ext>
                  </a:extLst>
                </a:gridCol>
              </a:tblGrid>
              <a:tr h="198521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James, S. J., Evans, J. &amp; James, C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review of the performance of domestic refrigerators. 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slow down the growth of bacteria and other microorganisms, helping to prevent spoilage and foodborne illnesses.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High-quality domestic refrigerators with advanced features can be relatively expensive, which may pose a barrier to affordability for some consumers, especially in low-income households.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5239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Duiven, J. E. &amp; Binard, P.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Refrigerated Storage: New Developments.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refrigerated storage systems are designed to provide more uniform temperature distribution within storage spaces.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production and manufacturing of new refrigerated storage technologies may have environmental  implications.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14387"/>
                  </a:ext>
                </a:extLst>
              </a:tr>
              <a:tr h="144378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Ames, H.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from a cold chain perspective. Pharmaceutical Commerce.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in the cold chain for pharmaceuticals ensures product integrity and safety.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authentication measures enhance security, there is a risk of unauthorized access to sensitive data or technologies. 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21874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Shukla, M., &amp; Jharkharia, S.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Agri‐fresh produce supply chain management: A state‐of‐the‐art literature review.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 : </a:t>
                      </a:r>
                      <a:r>
                        <a:rPr lang="en-US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supply chain management minimizes wastage by optimizing inventory levels, reducing spoilage, and preventing overproduction. </a:t>
                      </a:r>
                      <a:endParaRPr lang="en-IN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 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advanced supply chain management practices requires a significant initial investment in technology, infrastructure, and training.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6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0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9539</TotalTime>
  <Words>1787</Words>
  <Application>Microsoft Office PowerPoint</Application>
  <PresentationFormat>Widescreen</PresentationFormat>
  <Paragraphs>199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Visio.Drawing.11</vt:lpstr>
      <vt:lpstr>PowerPoint Presentation</vt:lpstr>
      <vt:lpstr>CONTENTS</vt:lpstr>
      <vt:lpstr>ABSTRACT</vt:lpstr>
      <vt:lpstr>INTRODUCTION</vt:lpstr>
      <vt:lpstr>PROBLEM STATEMENT</vt:lpstr>
      <vt:lpstr>OBJECTIVES</vt:lpstr>
      <vt:lpstr>LITERATURE  SURVEY</vt:lpstr>
      <vt:lpstr>PowerPoint Presentation</vt:lpstr>
      <vt:lpstr>PowerPoint Presentation</vt:lpstr>
      <vt:lpstr>METHODOLOGY</vt:lpstr>
      <vt:lpstr>REQUIREMENT SPECIFICATION</vt:lpstr>
      <vt:lpstr>EXISTING SYSTEM  Disadvantages : </vt:lpstr>
      <vt:lpstr>PROPOSED SYSTEM</vt:lpstr>
      <vt:lpstr>ADVANTAGES</vt:lpstr>
      <vt:lpstr>SYSTEM ANALYSIS AND DESIGN</vt:lpstr>
      <vt:lpstr>PowerPoint Presentation</vt:lpstr>
      <vt:lpstr>               FLOW CHART</vt:lpstr>
      <vt:lpstr>IMPLEMENTATION </vt:lpstr>
      <vt:lpstr>       ALGORITHM </vt:lpstr>
      <vt:lpstr>  TESTING</vt:lpstr>
      <vt:lpstr>PowerPoint Presentation</vt:lpstr>
      <vt:lpstr>               RESULTS AND SNAPSHOTS</vt:lpstr>
      <vt:lpstr>PowerPoint Presentation</vt:lpstr>
      <vt:lpstr>PowerPoint Presentation</vt:lpstr>
      <vt:lpstr>CONCLUSION</vt:lpstr>
      <vt:lpstr>FUTURE ENHANCEMENGT</vt:lpstr>
      <vt:lpstr>REFERENCES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Namratha</dc:creator>
  <cp:lastModifiedBy>Gurukiran KL</cp:lastModifiedBy>
  <cp:revision>182</cp:revision>
  <dcterms:created xsi:type="dcterms:W3CDTF">2021-12-13T04:37:05Z</dcterms:created>
  <dcterms:modified xsi:type="dcterms:W3CDTF">2024-06-11T04:03:07Z</dcterms:modified>
</cp:coreProperties>
</file>