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0"/>
  </p:notesMasterIdLst>
  <p:sldIdLst>
    <p:sldId id="273" r:id="rId5"/>
    <p:sldId id="258" r:id="rId6"/>
    <p:sldId id="259" r:id="rId7"/>
    <p:sldId id="268" r:id="rId8"/>
    <p:sldId id="261" r:id="rId9"/>
    <p:sldId id="269" r:id="rId10"/>
    <p:sldId id="262" r:id="rId11"/>
    <p:sldId id="270" r:id="rId12"/>
    <p:sldId id="263" r:id="rId13"/>
    <p:sldId id="271" r:id="rId14"/>
    <p:sldId id="264" r:id="rId15"/>
    <p:sldId id="265" r:id="rId16"/>
    <p:sldId id="272" r:id="rId17"/>
    <p:sldId id="267"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846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623861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52847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198437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445089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178196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46945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27445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933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212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503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8356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2828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7/23/2023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552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7/23/2023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7798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7/23/2023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5851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510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7/23/2023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118198219"/>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esearchgate.com/"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 Id="rId4" Type="http://schemas.openxmlformats.org/officeDocument/2006/relationships/hyperlink" Target="http://www.academi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EFC6-8F8A-1D14-B3CE-C9CDC07C479F}"/>
              </a:ext>
            </a:extLst>
          </p:cNvPr>
          <p:cNvSpPr>
            <a:spLocks noGrp="1"/>
          </p:cNvSpPr>
          <p:nvPr>
            <p:ph type="title"/>
          </p:nvPr>
        </p:nvSpPr>
        <p:spPr>
          <a:xfrm>
            <a:off x="3703070" y="518032"/>
            <a:ext cx="4785860" cy="864453"/>
          </a:xfrm>
        </p:spPr>
        <p:txBody>
          <a:bodyPr/>
          <a:lstStyle/>
          <a:p>
            <a:r>
              <a:rPr lang="en-US" dirty="0"/>
              <a:t>STUDENT DETAILS</a:t>
            </a:r>
            <a:endParaRPr lang="en-IN" dirty="0"/>
          </a:p>
        </p:txBody>
      </p:sp>
      <p:graphicFrame>
        <p:nvGraphicFramePr>
          <p:cNvPr id="3" name="Table 2">
            <a:extLst>
              <a:ext uri="{FF2B5EF4-FFF2-40B4-BE49-F238E27FC236}">
                <a16:creationId xmlns:a16="http://schemas.microsoft.com/office/drawing/2014/main" id="{E7DFDFBF-9CF7-AB44-4EAF-C75E32024E05}"/>
              </a:ext>
            </a:extLst>
          </p:cNvPr>
          <p:cNvGraphicFramePr>
            <a:graphicFrameLocks noGrp="1"/>
          </p:cNvGraphicFramePr>
          <p:nvPr>
            <p:extLst>
              <p:ext uri="{D42A27DB-BD31-4B8C-83A1-F6EECF244321}">
                <p14:modId xmlns:p14="http://schemas.microsoft.com/office/powerpoint/2010/main" val="3913128723"/>
              </p:ext>
            </p:extLst>
          </p:nvPr>
        </p:nvGraphicFramePr>
        <p:xfrm>
          <a:off x="1887085" y="1574202"/>
          <a:ext cx="8128000" cy="4765766"/>
        </p:xfrm>
        <a:graphic>
          <a:graphicData uri="http://schemas.openxmlformats.org/drawingml/2006/table">
            <a:tbl>
              <a:tblPr firstRow="1" bandRow="1">
                <a:tableStyleId>{2D5ABB26-0587-4C30-8999-92F81FD0307C}</a:tableStyleId>
              </a:tblPr>
              <a:tblGrid>
                <a:gridCol w="4058051">
                  <a:extLst>
                    <a:ext uri="{9D8B030D-6E8A-4147-A177-3AD203B41FA5}">
                      <a16:colId xmlns:a16="http://schemas.microsoft.com/office/drawing/2014/main" val="1097732327"/>
                    </a:ext>
                  </a:extLst>
                </a:gridCol>
                <a:gridCol w="4069949">
                  <a:extLst>
                    <a:ext uri="{9D8B030D-6E8A-4147-A177-3AD203B41FA5}">
                      <a16:colId xmlns:a16="http://schemas.microsoft.com/office/drawing/2014/main" val="3132200651"/>
                    </a:ext>
                  </a:extLst>
                </a:gridCol>
              </a:tblGrid>
              <a:tr h="529046">
                <a:tc>
                  <a:txBody>
                    <a:bodyPr/>
                    <a:lstStyle/>
                    <a:p>
                      <a:r>
                        <a:rPr lang="en-IN" sz="2400" dirty="0">
                          <a:latin typeface="Times New Roman" panose="02020603050405020304" pitchFamily="18" charset="0"/>
                          <a:cs typeface="Times New Roman" panose="02020603050405020304" pitchFamily="18" charset="0"/>
                        </a:rPr>
                        <a:t>Name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Relangi Harshitha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8140937"/>
                  </a:ext>
                </a:extLst>
              </a:tr>
              <a:tr h="370840">
                <a:tc>
                  <a:txBody>
                    <a:bodyPr/>
                    <a:lstStyle/>
                    <a:p>
                      <a:r>
                        <a:rPr lang="en-IN" sz="2400" dirty="0" err="1">
                          <a:latin typeface="Times New Roman" panose="02020603050405020304" pitchFamily="18" charset="0"/>
                          <a:cs typeface="Times New Roman" panose="02020603050405020304" pitchFamily="18" charset="0"/>
                        </a:rPr>
                        <a:t>Skillsbuild</a:t>
                      </a:r>
                      <a:r>
                        <a:rPr lang="en-IN" sz="2400" dirty="0">
                          <a:latin typeface="Times New Roman" panose="02020603050405020304" pitchFamily="18" charset="0"/>
                          <a:cs typeface="Times New Roman" panose="02020603050405020304" pitchFamily="18" charset="0"/>
                        </a:rPr>
                        <a:t> Email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21b01a05f4@svecw.edu.in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429572"/>
                  </a:ext>
                </a:extLst>
              </a:tr>
              <a:tr h="370840">
                <a:tc>
                  <a:txBody>
                    <a:bodyPr/>
                    <a:lstStyle/>
                    <a:p>
                      <a:r>
                        <a:rPr lang="en-IN" sz="2400" dirty="0">
                          <a:latin typeface="Times New Roman" panose="02020603050405020304" pitchFamily="18" charset="0"/>
                          <a:cs typeface="Times New Roman" panose="02020603050405020304" pitchFamily="18" charset="0"/>
                        </a:rPr>
                        <a:t>College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Shri Vishnu engineering college for women(Autonomous) </a:t>
                      </a:r>
                      <a:r>
                        <a:rPr lang="en-IN" sz="2000" dirty="0" err="1">
                          <a:latin typeface="Times New Roman" panose="02020603050405020304" pitchFamily="18" charset="0"/>
                          <a:cs typeface="Times New Roman" panose="02020603050405020304" pitchFamily="18" charset="0"/>
                        </a:rPr>
                        <a:t>Vishnupur</a:t>
                      </a:r>
                      <a:r>
                        <a:rPr lang="en-IN" sz="2000" dirty="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Bhimavaram</a:t>
                      </a:r>
                      <a:r>
                        <a:rPr lang="en-IN" sz="2000" dirty="0">
                          <a:latin typeface="Times New Roman" panose="02020603050405020304" pitchFamily="18" charset="0"/>
                          <a:cs typeface="Times New Roman" panose="02020603050405020304" pitchFamily="18"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4793232"/>
                  </a:ext>
                </a:extLst>
              </a:tr>
              <a:tr h="370840">
                <a:tc>
                  <a:txBody>
                    <a:bodyPr/>
                    <a:lstStyle/>
                    <a:p>
                      <a:r>
                        <a:rPr lang="en-IN" sz="2400" dirty="0">
                          <a:latin typeface="Times New Roman" panose="02020603050405020304" pitchFamily="18" charset="0"/>
                          <a:cs typeface="Times New Roman" panose="02020603050405020304" pitchFamily="18" charset="0"/>
                        </a:rPr>
                        <a:t>Internship Domain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Data Analytics (DA)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7078195"/>
                  </a:ext>
                </a:extLst>
              </a:tr>
              <a:tr h="370840">
                <a:tc>
                  <a:txBody>
                    <a:bodyPr/>
                    <a:lstStyle/>
                    <a:p>
                      <a:r>
                        <a:rPr lang="en-IN" sz="2400" dirty="0">
                          <a:latin typeface="Times New Roman" panose="02020603050405020304" pitchFamily="18" charset="0"/>
                          <a:cs typeface="Times New Roman" panose="02020603050405020304" pitchFamily="18" charset="0"/>
                        </a:rPr>
                        <a:t>Start Date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 12/06/2023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138576"/>
                  </a:ext>
                </a:extLst>
              </a:tr>
              <a:tr h="370840">
                <a:tc>
                  <a:txBody>
                    <a:bodyPr/>
                    <a:lstStyle/>
                    <a:p>
                      <a:r>
                        <a:rPr lang="en-US" sz="2400" dirty="0">
                          <a:latin typeface="Times New Roman" panose="02020603050405020304" pitchFamily="18" charset="0"/>
                          <a:cs typeface="Times New Roman" panose="02020603050405020304" pitchFamily="18" charset="0"/>
                        </a:rPr>
                        <a:t>End Date                    : </a:t>
                      </a:r>
                      <a:endParaRPr lang="en-IN"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24/07/2023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1278213"/>
                  </a:ext>
                </a:extLst>
              </a:tr>
              <a:tr h="370840">
                <a:tc>
                  <a:txBody>
                    <a:bodyPr/>
                    <a:lstStyle/>
                    <a:p>
                      <a:r>
                        <a:rPr lang="en-IN" sz="2400" dirty="0">
                          <a:latin typeface="Times New Roman" panose="02020603050405020304" pitchFamily="18" charset="0"/>
                          <a:cs typeface="Times New Roman" panose="02020603050405020304" pitchFamily="18" charset="0"/>
                        </a:rPr>
                        <a:t>Internship ID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INTERNSHIP_168198413964410a8b547b1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591583"/>
                  </a:ext>
                </a:extLst>
              </a:tr>
              <a:tr h="370840">
                <a:tc>
                  <a:txBody>
                    <a:bodyPr/>
                    <a:lstStyle/>
                    <a:p>
                      <a:r>
                        <a:rPr lang="en-IN" sz="2400" dirty="0">
                          <a:latin typeface="Times New Roman" panose="02020603050405020304" pitchFamily="18" charset="0"/>
                          <a:cs typeface="Times New Roman" panose="02020603050405020304" pitchFamily="18" charset="0"/>
                        </a:rPr>
                        <a:t>AICTE Student ID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Student ID :</a:t>
                      </a:r>
                    </a:p>
                    <a:p>
                      <a:r>
                        <a:rPr lang="en-IN" sz="2000" dirty="0">
                          <a:latin typeface="Times New Roman" panose="02020603050405020304" pitchFamily="18" charset="0"/>
                          <a:cs typeface="Times New Roman" panose="02020603050405020304" pitchFamily="18" charset="0"/>
                        </a:rPr>
                        <a:t>STU645755c4527291683445188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6765443"/>
                  </a:ext>
                </a:extLst>
              </a:tr>
            </a:tbl>
          </a:graphicData>
        </a:graphic>
      </p:graphicFrame>
    </p:spTree>
    <p:extLst>
      <p:ext uri="{BB962C8B-B14F-4D97-AF65-F5344CB8AC3E}">
        <p14:creationId xmlns:p14="http://schemas.microsoft.com/office/powerpoint/2010/main" val="39367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C379B-AEFB-5219-4C63-D1AF66FCBBB3}"/>
              </a:ext>
            </a:extLst>
          </p:cNvPr>
          <p:cNvSpPr txBox="1"/>
          <p:nvPr/>
        </p:nvSpPr>
        <p:spPr>
          <a:xfrm>
            <a:off x="438912" y="896112"/>
            <a:ext cx="11311128" cy="3323987"/>
          </a:xfrm>
          <a:prstGeom prst="rect">
            <a:avLst/>
          </a:prstGeom>
          <a:noFill/>
        </p:spPr>
        <p:txBody>
          <a:bodyPr wrap="square" rtlCol="0">
            <a:spAutoFit/>
          </a:bodyPr>
          <a:lstStyle/>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Enhanced Decision-Making: </a:t>
            </a:r>
            <a:r>
              <a:rPr lang="en-US" sz="1600" i="1" dirty="0">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Competitive Advantage: </a:t>
            </a:r>
            <a:r>
              <a:rPr lang="en-US" sz="1600" i="1" dirty="0">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Streamlined Operations: </a:t>
            </a:r>
            <a:r>
              <a:rPr lang="en-US" sz="1600" i="1" dirty="0">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Scalability and Adaptability: </a:t>
            </a:r>
            <a:r>
              <a:rPr lang="en-US" sz="1600" i="1" dirty="0">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sz="1600" i="1"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8688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dirty="0"/>
              <a:t>HOW DID YOU CUSTOMIZE THE PROJECT AND MAKE IT YOUR OWN</a:t>
            </a:r>
            <a:endParaRPr lang="en-IN" sz="3000" dirty="0"/>
          </a:p>
        </p:txBody>
      </p:sp>
      <p:sp>
        <p:nvSpPr>
          <p:cNvPr id="5" name="TextBox 4">
            <a:extLst>
              <a:ext uri="{FF2B5EF4-FFF2-40B4-BE49-F238E27FC236}">
                <a16:creationId xmlns:a16="http://schemas.microsoft.com/office/drawing/2014/main" id="{39D3DFA4-D5AF-F96A-8ED7-82607F008B8D}"/>
              </a:ext>
            </a:extLst>
          </p:cNvPr>
          <p:cNvSpPr txBox="1"/>
          <p:nvPr/>
        </p:nvSpPr>
        <p:spPr>
          <a:xfrm>
            <a:off x="454152" y="1417320"/>
            <a:ext cx="11283696" cy="5262979"/>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Personalized Project Objectives: </a:t>
            </a:r>
            <a:r>
              <a:rPr lang="en-US" sz="1600" i="1" dirty="0">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marL="342900" indent="-342900">
              <a:buAutoNum type="arabicPeriod"/>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Tailored Analysis Techniques: </a:t>
            </a:r>
            <a:r>
              <a:rPr lang="en-US" sz="1600" i="1" dirty="0">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Creative Data Visualization: </a:t>
            </a:r>
            <a:r>
              <a:rPr lang="en-US" sz="1600" i="1" dirty="0">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lang="en-US" sz="1600" b="1"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Domain-specific Insights: </a:t>
            </a:r>
            <a:r>
              <a:rPr lang="en-US" sz="1600" i="1" dirty="0">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Real-world Implementation Strategies: </a:t>
            </a:r>
            <a:r>
              <a:rPr lang="en-US" sz="1600" i="1" dirty="0">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Reflecting Personal Style: </a:t>
            </a:r>
            <a:r>
              <a:rPr lang="en-US" sz="1600" i="1" dirty="0">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val="3657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49844"/>
            <a:ext cx="11029616" cy="576036"/>
          </a:xfrm>
        </p:spPr>
        <p:txBody>
          <a:bodyPr anchor="ctr">
            <a:noAutofit/>
          </a:bodyPr>
          <a:lstStyle/>
          <a:p>
            <a:pPr algn="ctr"/>
            <a:r>
              <a:rPr lang="en-GB" sz="4000" dirty="0">
                <a:latin typeface="Times New Roman" panose="02020603050405020304" pitchFamily="18" charset="0"/>
                <a:cs typeface="Times New Roman" panose="02020603050405020304" pitchFamily="18" charset="0"/>
              </a:rPr>
              <a:t>MODELLING</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45474-7AC3-3A8B-B1A2-32F73FFB5BED}"/>
              </a:ext>
            </a:extLst>
          </p:cNvPr>
          <p:cNvSpPr txBox="1"/>
          <p:nvPr/>
        </p:nvSpPr>
        <p:spPr>
          <a:xfrm>
            <a:off x="514624" y="1563624"/>
            <a:ext cx="11162752" cy="4770537"/>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Customer Segmentation Modeling: </a:t>
            </a:r>
            <a:r>
              <a:rPr lang="en-US" sz="1600" i="1" dirty="0">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Predictive Modeling: </a:t>
            </a:r>
            <a:r>
              <a:rPr lang="en-US" sz="1600" i="1" dirty="0">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 Basket Analysis: </a:t>
            </a:r>
            <a:r>
              <a:rPr lang="en-US" sz="1600" i="1" dirty="0">
                <a:latin typeface="Times New Roman" panose="02020603050405020304" pitchFamily="18" charset="0"/>
                <a:cs typeface="Times New Roman" panose="02020603050405020304" pitchFamily="18" charset="0"/>
              </a:rPr>
              <a:t>Utilize association rule mining techniques like </a:t>
            </a:r>
            <a:r>
              <a:rPr lang="en-US" sz="1600" i="1" dirty="0" err="1">
                <a:latin typeface="Times New Roman" panose="02020603050405020304" pitchFamily="18" charset="0"/>
                <a:cs typeface="Times New Roman" panose="02020603050405020304" pitchFamily="18" charset="0"/>
              </a:rPr>
              <a:t>Apriori</a:t>
            </a:r>
            <a:r>
              <a:rPr lang="en-US" sz="1600" i="1" dirty="0">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Churn Prediction Modeling: </a:t>
            </a:r>
            <a:r>
              <a:rPr lang="en-US" sz="1600" i="1" dirty="0">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Recommendation Systems: </a:t>
            </a:r>
            <a:r>
              <a:rPr lang="en-US" sz="1600" i="1" dirty="0">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A0428-B234-278D-3CDF-D43FED988471}"/>
              </a:ext>
            </a:extLst>
          </p:cNvPr>
          <p:cNvSpPr txBox="1"/>
          <p:nvPr/>
        </p:nvSpPr>
        <p:spPr>
          <a:xfrm>
            <a:off x="472440" y="640080"/>
            <a:ext cx="11247120" cy="2339102"/>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Sentiment Analysis: </a:t>
            </a:r>
            <a:r>
              <a:rPr lang="en-US" sz="1600" i="1" dirty="0">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Optimization Modeling: </a:t>
            </a:r>
            <a:r>
              <a:rPr lang="en-US" sz="1600" i="1" dirty="0">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lang="en-IN" sz="1600" dirty="0"/>
          </a:p>
        </p:txBody>
      </p:sp>
    </p:spTree>
    <p:extLst>
      <p:ext uri="{BB962C8B-B14F-4D97-AF65-F5344CB8AC3E}">
        <p14:creationId xmlns:p14="http://schemas.microsoft.com/office/powerpoint/2010/main" val="212954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5047536"/>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1. Customer Segmentation Results:</a:t>
            </a:r>
          </a:p>
          <a:p>
            <a:r>
              <a:rPr lang="en-US" sz="1400" i="1" dirty="0">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lang="en-US" sz="1400" i="1" dirty="0">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2. Sales Analysis Results:</a:t>
            </a:r>
          </a:p>
          <a:p>
            <a:r>
              <a:rPr lang="en-US" sz="1400" i="1" dirty="0">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lang="en-US" sz="1400" i="1" dirty="0">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lang="en-US" sz="1400" i="1" dirty="0">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3. Profitability Analysis Results:</a:t>
            </a:r>
          </a:p>
          <a:p>
            <a:r>
              <a:rPr lang="en-US" sz="1400" i="1" dirty="0">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lang="en-US" sz="1400" i="1" dirty="0">
                <a:latin typeface="Times New Roman" panose="02020603050405020304" pitchFamily="18" charset="0"/>
                <a:cs typeface="Times New Roman" panose="02020603050405020304" pitchFamily="18" charset="0"/>
              </a:rPr>
              <a:t>   - Analyzed the impact of discounts, shipping costs, or other factors on profitability.</a:t>
            </a:r>
          </a:p>
          <a:p>
            <a:r>
              <a:rPr lang="en-US" sz="1400" i="1" dirty="0">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4. Customer Behavior Analysis Results:</a:t>
            </a:r>
          </a:p>
          <a:p>
            <a:r>
              <a:rPr lang="en-US" sz="1400" i="1" dirty="0">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lang="en-US" sz="1400" i="1" dirty="0">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lang="en-US" sz="1400" i="1" dirty="0">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5. Recommendations and Insights:</a:t>
            </a:r>
          </a:p>
          <a:p>
            <a:r>
              <a:rPr lang="en-US" sz="1400" i="1" dirty="0">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lang="en-US" sz="1400" i="1" dirty="0">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lang="en-US" sz="1400" i="1" dirty="0">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BC51B-FF21-849F-2153-589EFA27BA2F}"/>
              </a:ext>
            </a:extLst>
          </p:cNvPr>
          <p:cNvSpPr txBox="1"/>
          <p:nvPr/>
        </p:nvSpPr>
        <p:spPr>
          <a:xfrm>
            <a:off x="1189156" y="1564411"/>
            <a:ext cx="11146536" cy="954107"/>
          </a:xfrm>
          <a:prstGeom prst="rect">
            <a:avLst/>
          </a:prstGeom>
          <a:noFill/>
        </p:spPr>
        <p:txBody>
          <a:bodyPr wrap="square" rtlCol="0">
            <a:spAutoFit/>
          </a:bodyPr>
          <a:lstStyle/>
          <a:p>
            <a:r>
              <a:rPr lang="en-IN" sz="2800" b="1" i="1" dirty="0" err="1">
                <a:latin typeface="Times New Roman" panose="02020603050405020304" pitchFamily="18" charset="0"/>
                <a:cs typeface="Times New Roman" panose="02020603050405020304" pitchFamily="18" charset="0"/>
              </a:rPr>
              <a:t>Github</a:t>
            </a:r>
            <a:r>
              <a:rPr lang="en-IN" sz="2800" b="1" i="1" dirty="0">
                <a:latin typeface="Times New Roman" panose="02020603050405020304" pitchFamily="18" charset="0"/>
                <a:cs typeface="Times New Roman" panose="02020603050405020304" pitchFamily="18" charset="0"/>
              </a:rPr>
              <a:t> Repo:- </a:t>
            </a:r>
            <a:r>
              <a:rPr lang="en-IN" sz="2800" i="1" dirty="0">
                <a:solidFill>
                  <a:schemeClr val="accent1">
                    <a:lumMod val="50000"/>
                  </a:schemeClr>
                </a:solidFill>
                <a:latin typeface="Tenorite" panose="00000500000000000000" pitchFamily="2" charset="0"/>
                <a:cs typeface="Times New Roman" panose="02020603050405020304" pitchFamily="18" charset="0"/>
              </a:rPr>
              <a:t>https://github.com/harshi-hanii/Analysis-of-sample-superstore</a:t>
            </a:r>
            <a:endParaRPr lang="en-IN" sz="2800" i="1" u="sng" dirty="0">
              <a:solidFill>
                <a:schemeClr val="accent1">
                  <a:lumMod val="50000"/>
                </a:schemeClr>
              </a:solidFill>
              <a:latin typeface="Tenorite" panose="00000500000000000000"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76CAFC19-89D8-C151-74B2-C7515CA8DB4F}"/>
              </a:ext>
            </a:extLst>
          </p:cNvPr>
          <p:cNvSpPr txBox="1"/>
          <p:nvPr/>
        </p:nvSpPr>
        <p:spPr>
          <a:xfrm>
            <a:off x="1189156" y="2808514"/>
            <a:ext cx="3788228" cy="2092881"/>
          </a:xfrm>
          <a:prstGeom prst="rect">
            <a:avLst/>
          </a:prstGeom>
          <a:noFill/>
        </p:spPr>
        <p:txBody>
          <a:bodyPr wrap="square" rtlCol="0">
            <a:spAutoFit/>
          </a:bodyPr>
          <a:lstStyle/>
          <a:p>
            <a:r>
              <a:rPr lang="en-US" sz="2800" b="1" i="1" dirty="0">
                <a:latin typeface="Times New Roman" panose="02020603050405020304" pitchFamily="18" charset="0"/>
                <a:cs typeface="Times New Roman" panose="02020603050405020304" pitchFamily="18" charset="0"/>
              </a:rPr>
              <a:t>Research and Analysis:-</a:t>
            </a: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www.wikipedia.com</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www.researchgate.com</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www.academia.edu</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8888" y="768096"/>
            <a:ext cx="11029616" cy="707886"/>
          </a:xfrm>
        </p:spPr>
        <p:txBody>
          <a:bodyPr>
            <a:noAutofit/>
          </a:bodyPr>
          <a:lstStyle/>
          <a:p>
            <a:pPr algn="ctr"/>
            <a:r>
              <a:rPr lang="en-GB" sz="4000" dirty="0">
                <a:latin typeface="Times New Roman" panose="02020603050405020304" pitchFamily="18" charset="0"/>
                <a:cs typeface="Times New Roman" panose="02020603050405020304" pitchFamily="18" charset="0"/>
              </a:rPr>
              <a:t>PROJECT TITLE/Problem Statement</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34DCE1-782C-6A6D-66AA-B22653A44E98}"/>
              </a:ext>
            </a:extLst>
          </p:cNvPr>
          <p:cNvSpPr txBox="1"/>
          <p:nvPr/>
        </p:nvSpPr>
        <p:spPr>
          <a:xfrm>
            <a:off x="581192" y="1543404"/>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
        <p:nvSpPr>
          <p:cNvPr id="6" name="TextBox 5">
            <a:extLst>
              <a:ext uri="{FF2B5EF4-FFF2-40B4-BE49-F238E27FC236}">
                <a16:creationId xmlns:a16="http://schemas.microsoft.com/office/drawing/2014/main" id="{9826312B-72F2-69CF-1564-41499972DC80}"/>
              </a:ext>
            </a:extLst>
          </p:cNvPr>
          <p:cNvSpPr txBox="1"/>
          <p:nvPr/>
        </p:nvSpPr>
        <p:spPr>
          <a:xfrm>
            <a:off x="483412" y="3006272"/>
            <a:ext cx="11120568" cy="2308324"/>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2F4C458E-AA80-C180-5CC1-33B3EFD46F2C}"/>
              </a:ext>
            </a:extLst>
          </p:cNvPr>
          <p:cNvSpPr txBox="1"/>
          <p:nvPr/>
        </p:nvSpPr>
        <p:spPr>
          <a:xfrm>
            <a:off x="475488" y="1649718"/>
            <a:ext cx="11256264" cy="4339650"/>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Introduction to the Sample Superstore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Understanding the business context and objectives of the project.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Cleaning the dataset by addressing missing values, outliers, and inconsistencies.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Visualizing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Applying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the characteristics and preferences of each segment.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6F533-FDA2-30C0-448C-4158BA0795FD}"/>
              </a:ext>
            </a:extLst>
          </p:cNvPr>
          <p:cNvSpPr txBox="1"/>
          <p:nvPr/>
        </p:nvSpPr>
        <p:spPr>
          <a:xfrm>
            <a:off x="463296" y="704088"/>
            <a:ext cx="11265408" cy="594008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customer purchasing patterns, such as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8.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9. Conclusion: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Reflecting on the limitations of the analysis and potential areas for further exploration.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D97CECA-CA79-8621-4AA1-E34F4361FA1B}"/>
              </a:ext>
            </a:extLst>
          </p:cNvPr>
          <p:cNvSpPr txBox="1"/>
          <p:nvPr/>
        </p:nvSpPr>
        <p:spPr>
          <a:xfrm>
            <a:off x="581192" y="1554480"/>
            <a:ext cx="11029616" cy="5016758"/>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The primary objectives of the project are as follows: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Prepare the dataset for further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Visualize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C6EA5-9E10-EDAF-7861-D5CD33167665}"/>
              </a:ext>
            </a:extLst>
          </p:cNvPr>
          <p:cNvSpPr txBox="1"/>
          <p:nvPr/>
        </p:nvSpPr>
        <p:spPr>
          <a:xfrm>
            <a:off x="461772" y="1005840"/>
            <a:ext cx="11268456" cy="5047536"/>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4.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customer purchasing patterns, including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 the results in a clear and concise manner using visualizations and data-driven insights.</a:t>
            </a:r>
            <a:endParaRPr lang="en-IN" sz="1600" i="1" dirty="0">
              <a:latin typeface="Times New Roman" panose="02020603050405020304" pitchFamily="18" charset="0"/>
              <a:cs typeface="Times New Roman" panose="02020603050405020304" pitchFamily="18" charset="0"/>
            </a:endParaRPr>
          </a:p>
          <a:p>
            <a:endParaRPr lang="en-IN" sz="1600" i="1" dirty="0"/>
          </a:p>
        </p:txBody>
      </p:sp>
    </p:spTree>
    <p:extLst>
      <p:ext uri="{BB962C8B-B14F-4D97-AF65-F5344CB8AC3E}">
        <p14:creationId xmlns:p14="http://schemas.microsoft.com/office/powerpoint/2010/main"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A37867-30EC-557F-CF97-48D654036F0B}"/>
              </a:ext>
            </a:extLst>
          </p:cNvPr>
          <p:cNvSpPr txBox="1"/>
          <p:nvPr/>
        </p:nvSpPr>
        <p:spPr>
          <a:xfrm>
            <a:off x="467868" y="1732014"/>
            <a:ext cx="11256264" cy="4524315"/>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Management Team: </a:t>
            </a:r>
            <a:r>
              <a:rPr lang="en-US" sz="1600" i="1" dirty="0">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Business Analysts: </a:t>
            </a:r>
            <a:r>
              <a:rPr lang="en-US" sz="1600" i="1" dirty="0">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Marketing Team: </a:t>
            </a:r>
            <a:r>
              <a:rPr lang="en-US" sz="1600" i="1" dirty="0">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Sales Team: </a:t>
            </a:r>
            <a:r>
              <a:rPr lang="en-US" sz="1600" i="1" dirty="0">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7913C-0DEA-ABBE-FD40-CEF4233F89A5}"/>
              </a:ext>
            </a:extLst>
          </p:cNvPr>
          <p:cNvSpPr txBox="1"/>
          <p:nvPr/>
        </p:nvSpPr>
        <p:spPr>
          <a:xfrm>
            <a:off x="435864" y="874455"/>
            <a:ext cx="11320272" cy="2554545"/>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Operations Team: </a:t>
            </a:r>
            <a:r>
              <a:rPr lang="en-US" sz="1600" i="1" dirty="0">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Finance Team: </a:t>
            </a:r>
            <a:r>
              <a:rPr lang="en-US" sz="1600" i="1" dirty="0">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Data Analysts/Scientists: </a:t>
            </a:r>
            <a:r>
              <a:rPr lang="en-US" sz="1600" i="1" dirty="0">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1600" dirty="0"/>
          </a:p>
        </p:txBody>
      </p:sp>
    </p:spTree>
    <p:extLst>
      <p:ext uri="{BB962C8B-B14F-4D97-AF65-F5344CB8AC3E}">
        <p14:creationId xmlns:p14="http://schemas.microsoft.com/office/powerpoint/2010/main" val="227231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YOUR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BCE94-3B52-AE75-40A5-50D0C471825A}"/>
              </a:ext>
            </a:extLst>
          </p:cNvPr>
          <p:cNvSpPr txBox="1"/>
          <p:nvPr/>
        </p:nvSpPr>
        <p:spPr>
          <a:xfrm>
            <a:off x="457200" y="1627632"/>
            <a:ext cx="11247120" cy="501675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Solution: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Value Proposition: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Actionable Insights: </a:t>
            </a:r>
            <a:r>
              <a:rPr lang="en-US" sz="1600" i="1"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Improved Sales and Customer Satisfaction: </a:t>
            </a:r>
            <a:r>
              <a:rPr lang="en-US" sz="1600" i="1" dirty="0">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Cost Optimization: </a:t>
            </a:r>
            <a:r>
              <a:rPr lang="en-US" sz="1600" i="1" dirty="0">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schemas.openxmlformats.org/package/2006/metadata/core-properties"/>
    <ds:schemaRef ds:uri="http://schemas.microsoft.com/office/infopath/2007/PartnerControls"/>
    <ds:schemaRef ds:uri="636acb25-935d-4a93-b551-9ba35c1d7dfb"/>
    <ds:schemaRef ds:uri="http://purl.org/dc/terms/"/>
  </ds:schemaRefs>
</ds:datastoreItem>
</file>

<file path=customXml/itemProps3.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150</TotalTime>
  <Words>2569</Words>
  <Application>Microsoft Office PowerPoint</Application>
  <PresentationFormat>Widescreen</PresentationFormat>
  <Paragraphs>191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Tenorite</vt:lpstr>
      <vt:lpstr>Times New Roman</vt:lpstr>
      <vt:lpstr>Wingdings</vt:lpstr>
      <vt:lpstr>Wingdings 3</vt:lpstr>
      <vt:lpstr>Ion</vt:lpstr>
      <vt:lpstr>STUDENT DETAILS</vt:lpstr>
      <vt:lpstr>PROJECT TITLE/Problem Statement</vt:lpstr>
      <vt:lpstr>PowerPoint Presentation</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MODELLING</vt:lpstr>
      <vt:lpstr>PowerPoint Presentation</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Harshitha relangi</cp:lastModifiedBy>
  <cp:revision>7</cp:revision>
  <dcterms:created xsi:type="dcterms:W3CDTF">2021-05-26T16:50:10Z</dcterms:created>
  <dcterms:modified xsi:type="dcterms:W3CDTF">2023-07-23T15:49:49Z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