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5" r:id="rId6"/>
    <p:sldId id="262" r:id="rId7"/>
    <p:sldId id="296" r:id="rId8"/>
    <p:sldId id="297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analysis reveals a total weighted probability net revenue (Pipeline value) of $8.19 million. While this represents a strong pipeline, it falls short of the $9 million target by approximately $805,387. This gap necessitates strategic adjustments to ensure we meet our revenue goals.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Pipeline value calculation - </a:t>
            </a:r>
            <a:r>
              <a:rPr lang="it-IT" b="0" i="0" dirty="0">
                <a:solidFill>
                  <a:srgbClr val="1F1F1F"/>
                </a:solidFill>
                <a:effectLst/>
                <a:latin typeface="Google Sans"/>
              </a:rPr>
              <a:t>=IF(E6="Q1", (I6*9 + I6*0.5*3)*0.625, IF(E6="Q2", (I6*6 + I6*0.5*3)*0.625, IF(E6="Q3", (I6*3 + I6*0.5*3)*0.625, IF(E6="Q4", (I6*0.5*3)*0.625, 0))))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is excel formula which I used to calculate the pipeline value it does this-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Q1, (it multiplies the weighted probability monthly net revenue by 9 and adds it to the product of half of the monthly revenue and 3)*0.625.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Q2, (it multiplies the weighted probability monthly net revenue by 6 and adds it to the product of half of the monthly revenue and 3)*0.625.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Q3, (it multiplies the weighted probability monthly net revenue by 3 and adds it to the product of half of the monthly revenue and 3)*0.625.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Q4, (product of half of the monthly revenue and 3)*0.625.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6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Analysis reveals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1. High conversion rates at the "Ready to go live/live" stage (97%):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Implication: Indicates strong readiness of deals in this stage, likely to result in successful closures and revenue generation.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2. Lower conversion rates for "Awaiting internal sign-off" (32%) and "Reviewing terms" (21%) stages: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Implication: Indicates potential bottlenecks or challenges in these stages that need to be addressed to improve conversion rates and deal progression.</a:t>
            </a:r>
          </a:p>
          <a:p>
            <a:r>
              <a:rPr lang="en-US" dirty="0"/>
              <a:t>3. It is important to take the later deal stages to the final stage to meet the target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analysis of the pipeline by quarter reveals a critical point. A significant portion of the weighted probability net revenue(Pipeline Value), $4.7 million, is concentrated in Q1. This front-loaded pipeline structure presents potential challenges for cash flow management and resource allocation in later quarters, where revenue is expected to drop significantly (Q2: $2.57 million, Q3: $784,588, Q4: $113,100).This might be due to --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Holiday Season: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Sales cycles can slow down during the holiday season (Q4) as businesses prioritize year-end tasks, budgeting for the upcoming year, and employee vacations. Decision-makers might be less readily available or focused on closing new deals.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Budget Constraints: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Companies often finalize their budgets for the following year towards the end of the current year (Q4). This can lead to a reluctance to commit to new expenditures, impacting deal approvals.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Year-End Performance Reviews: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Sales teams might prioritize closing deals earlier in the year (Q1-Q3) to meet annual targets and secure performance bonuses. This can lead to a decrease in deal flow and activity in the later months.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recommend reevaluating go-live dates with merchants, if possible, to achieve a more balanced distribution of revenue across quarters and mitigate potential cash flow and resource allocation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6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Yes, there is a risk of deal concentration in the sales pipeline. This can be risky because if these deals falls through, it can significantly impact the ability to meet the revenue target.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concentration of significant portion of revenue in a few key industries and merchant types exposes the company to risks associated with overreliance on these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Fluctuations or challenges in the retail and travel industries could significantly impact overall revenue and pose risks to achieving revenue targets.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Prioritizing efforts to close deals with "MM" merchants can improve the likelihood of meeting revenue targets , since the industries contributing more to the revenue are from 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1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Conclusion/Recommendations-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Increase Deal Flow: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Prioritize acquiring new deals to ensure a steady influx of fresh opportunities. This could involve expanding sales outreach efforts, exploring new market segments (beyond Retail and Travel), refining lead generation strategies, and potentially attending relevant industry events.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Focus on Early Stage Progression: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A large portion of the pipeline value might be at risk if deals in earlier stages (lower probability) don't progress quickly.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Focus efforts on nurturing deals in advanced stages (application approved, merchant integration) to convert them faster and solidify the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Mitigating End-of-Year Slowdown: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Recognize the trend of deals closing less towards the end of the year, potentially due to factors like holidays or budget constraints.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proactive strategy to counteract this slowdown, such as offering incentives for early commitments or accelerating deal closure timelines through targeted outreach efforts.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Merchant Concentration: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The analysis revealed a heavy reliance on a specific merchant type (e.g., MM or SMB), consider tailoring sales strategies to attract a broader mix of clients across different merchant categories.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Prioritize High-Probability Deals: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Allocate resources towards nurturing deals in advanced stages ("Application approved," "Merchant in integration") with a higher chance of closing sooner. This can ensure a more predictable flow of revenue and minimize potential shortfalls.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Adjust Sales Strategy: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Implement strategies to accelerate deal closure in earlier quarters (Q1-Q3). This could involve offering early sign-up incentives, streamlining approval processes, focusing on shorter sales cycles, or prioritizing deals with less complex integration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Proactive Communication: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Start conversations with potential clients earlier in the year to establish relationships and complete the sales cycle before year-end budget limitations and holiday distractions take effect.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implementing these strategies, we can strengthen the pipeline's resilience and maximize the chances of achieving our 2019 revenue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These additional information to bolster the analysis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Historical win rates for deals at different stages for more accurate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Market trends that might affect deal conversion or revenue potential.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2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cap="none" dirty="0"/>
              <a:t>PORTCO X’s 2019 SALES PIPELINE HEALTH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PIPELINE ANALYSIS VS TARGET REVENUE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$9M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dirty="0"/>
              <a:t>$1M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US" dirty="0"/>
              <a:t>TARGET REVENUE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PIPELINE VALUE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38D2F-FDF1-4EB8-9A14-589CFF4B53F7}"/>
              </a:ext>
            </a:extLst>
          </p:cNvPr>
          <p:cNvSpPr txBox="1"/>
          <p:nvPr/>
        </p:nvSpPr>
        <p:spPr>
          <a:xfrm>
            <a:off x="8790420" y="3072131"/>
            <a:ext cx="1419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$</a:t>
            </a:r>
            <a:r>
              <a:rPr lang="en-US" sz="4000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8M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485" y="203427"/>
            <a:ext cx="8421688" cy="687902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OVERVIEW: DEAL STAGE BREAKDOWN AND CONVERSION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770" y="3896504"/>
            <a:ext cx="4813215" cy="5827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CONCENTRATION IN FINAL STAGE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6768" y="4474541"/>
            <a:ext cx="4813215" cy="18771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 significant portion of the pipeline value is concentrated in the final stage .”Ready to go live”, with a high pipeline value $5M.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This is positive.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2678" y="39259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LIMITED PIPELINE DEPTH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2541" y="4479234"/>
            <a:ext cx="4813214" cy="204083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remaining pipeline value is spread thin across earlier stages with lower closing probabilities.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This suggest a lack of deals progressing efficiently through the pipeline. 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F0FC53-F675-4B41-8A11-7DB4C062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41" y="1202185"/>
            <a:ext cx="4813215" cy="2508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B24FD3-8B17-42FB-BA9B-CC0CB021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19" y="1202185"/>
            <a:ext cx="5013617" cy="25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045" y="136525"/>
            <a:ext cx="8421688" cy="687902"/>
          </a:xfrm>
        </p:spPr>
        <p:txBody>
          <a:bodyPr>
            <a:normAutofit/>
          </a:bodyPr>
          <a:lstStyle/>
          <a:p>
            <a:r>
              <a:rPr lang="en-US" dirty="0"/>
              <a:t>Pipeline distribution by quarter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90777" y="4401526"/>
            <a:ext cx="8940711" cy="204313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Pipeline heavily weighted towards Q1 with significant drop-offs in later quarters.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Potential cash flow and resource allocation challenges.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Reasons for drop –</a:t>
            </a:r>
          </a:p>
          <a:p>
            <a:pPr algn="l"/>
            <a:r>
              <a:rPr lang="en-US" sz="1800" dirty="0"/>
              <a:t>      Holiday Season</a:t>
            </a:r>
          </a:p>
          <a:p>
            <a:pPr algn="l"/>
            <a:r>
              <a:rPr lang="en-US" sz="1800" dirty="0"/>
              <a:t>      Budget Constraints</a:t>
            </a:r>
          </a:p>
          <a:p>
            <a:r>
              <a:rPr lang="en-US" sz="1800" dirty="0"/>
              <a:t>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0DA1E-5390-4954-A2EC-DE84BE94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49" y="1101246"/>
            <a:ext cx="7177177" cy="30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13344"/>
            <a:ext cx="8421688" cy="687902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any RISK FROM DEAL CONCENTRATION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1" y="4306371"/>
            <a:ext cx="10575234" cy="16328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Majority of the pipeline revenue is concentrated in the “Retail” and “Travel” industries.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These industries predominantly consist of merchants categorized as “MM” and “SMB” and the average probability of deal closing for “MM” is 59% while for “SMB” it is 56%.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Notably , a significant portion of revenue is generated from “MM” Merchants.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A934F-FD08-46B7-8ABF-A9816852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91" y="1328038"/>
            <a:ext cx="4334744" cy="2751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53FE5-2FE8-40BC-86D4-CFCE4BCF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22" y="1328038"/>
            <a:ext cx="4843596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27151"/>
            <a:ext cx="5111750" cy="1135823"/>
          </a:xfrm>
        </p:spPr>
        <p:txBody>
          <a:bodyPr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6B49916-2945-474C-9984-77DF90BA7C6B}"/>
              </a:ext>
            </a:extLst>
          </p:cNvPr>
          <p:cNvSpPr txBox="1">
            <a:spLocks/>
          </p:cNvSpPr>
          <p:nvPr/>
        </p:nvSpPr>
        <p:spPr>
          <a:xfrm>
            <a:off x="4943061" y="1642683"/>
            <a:ext cx="7063409" cy="4811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18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B6C2879-5154-4306-A959-2B88C841411B}"/>
              </a:ext>
            </a:extLst>
          </p:cNvPr>
          <p:cNvSpPr txBox="1">
            <a:spLocks/>
          </p:cNvSpPr>
          <p:nvPr/>
        </p:nvSpPr>
        <p:spPr>
          <a:xfrm>
            <a:off x="5128591" y="1811548"/>
            <a:ext cx="7063409" cy="5772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/>
              <a:t>Increase deal flow </a:t>
            </a:r>
          </a:p>
          <a:p>
            <a:pPr marL="285750" indent="-285750"/>
            <a:r>
              <a:rPr lang="en-US" sz="2400" dirty="0"/>
              <a:t>Focus on early stage progression</a:t>
            </a:r>
          </a:p>
          <a:p>
            <a:pPr marL="285750" indent="-285750"/>
            <a:r>
              <a:rPr lang="en-US" sz="2400" dirty="0"/>
              <a:t>Mitigate year-end slowdown</a:t>
            </a:r>
          </a:p>
          <a:p>
            <a:pPr marL="285750" indent="-285750"/>
            <a:r>
              <a:rPr lang="en-US" sz="2400" dirty="0"/>
              <a:t>Merchant Concentration</a:t>
            </a:r>
          </a:p>
          <a:p>
            <a:r>
              <a:rPr lang="en-US" sz="2400" dirty="0"/>
              <a:t> Prioritize high probability deals</a:t>
            </a:r>
          </a:p>
          <a:p>
            <a:pPr marL="285750" indent="-285750"/>
            <a:r>
              <a:rPr lang="en-US" sz="2400" dirty="0"/>
              <a:t>Adjust sales strategy</a:t>
            </a:r>
          </a:p>
          <a:p>
            <a:pPr marL="285750" indent="-285750"/>
            <a:r>
              <a:rPr lang="en-US" sz="2400" dirty="0"/>
              <a:t>Proactive Communication</a:t>
            </a:r>
          </a:p>
          <a:p>
            <a:pPr marL="285750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540</TotalTime>
  <Words>1318</Words>
  <Application>Microsoft Office PowerPoint</Application>
  <PresentationFormat>Widescreen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Google Sans</vt:lpstr>
      <vt:lpstr>Söhne</vt:lpstr>
      <vt:lpstr>Tenorite</vt:lpstr>
      <vt:lpstr>Monoline</vt:lpstr>
      <vt:lpstr>PORTCO X’s 2019 SALES PIPELINE HEALTH ANALYSIS</vt:lpstr>
      <vt:lpstr>PIPELINE ANALYSIS VS TARGET REVENUE</vt:lpstr>
      <vt:lpstr>PIPELINE OVERVIEW: DEAL STAGE BREAKDOWN AND CONVERSION RATES</vt:lpstr>
      <vt:lpstr>Pipeline distribution by quarter</vt:lpstr>
      <vt:lpstr>Are there any RISK FROM DEAL CONCENTRATION 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harshi payal</dc:creator>
  <cp:lastModifiedBy>harshi payal</cp:lastModifiedBy>
  <cp:revision>38</cp:revision>
  <dcterms:created xsi:type="dcterms:W3CDTF">2024-03-08T09:09:22Z</dcterms:created>
  <dcterms:modified xsi:type="dcterms:W3CDTF">2024-03-08T19:34:51Z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