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7559675" cy="106918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Nunito-regular.fntdata"/><Relationship Id="rId21" Type="http://schemas.openxmlformats.org/officeDocument/2006/relationships/slide" Target="slides/slide14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91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7342920" y="3409560"/>
            <a:ext cx="1689480" cy="1730520"/>
            <a:chOff x="7342920" y="3409560"/>
            <a:chExt cx="1689480" cy="1730520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7342920" y="4453560"/>
              <a:ext cx="314640" cy="686520"/>
              <a:chOff x="7342920" y="4453560"/>
              <a:chExt cx="314640" cy="686520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7342920" y="4453560"/>
                <a:ext cx="314640" cy="686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7342920" y="4801680"/>
                <a:ext cx="314640" cy="338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7801200" y="4105800"/>
              <a:ext cx="314640" cy="1034280"/>
              <a:chOff x="7801200" y="4105800"/>
              <a:chExt cx="314640" cy="103428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7801200" y="4453560"/>
                <a:ext cx="314640" cy="686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7801200" y="4105800"/>
                <a:ext cx="314640" cy="10342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7801200" y="4801680"/>
                <a:ext cx="314640" cy="338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8259480" y="3757680"/>
              <a:ext cx="314640" cy="1382400"/>
              <a:chOff x="8259480" y="3757680"/>
              <a:chExt cx="314640" cy="1382400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8259480" y="4453560"/>
                <a:ext cx="314640" cy="686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8259480" y="3757680"/>
                <a:ext cx="314640" cy="1382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8259480" y="4105800"/>
                <a:ext cx="314640" cy="10342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8259480" y="4801680"/>
                <a:ext cx="314640" cy="338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8717760" y="3409560"/>
              <a:ext cx="314640" cy="1730520"/>
              <a:chOff x="8717760" y="3409560"/>
              <a:chExt cx="314640" cy="1730520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8717760" y="4453560"/>
                <a:ext cx="314640" cy="686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8717760" y="3757680"/>
                <a:ext cx="314640" cy="1382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717760" y="4105800"/>
                <a:ext cx="314640" cy="10342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8717760" y="3409560"/>
                <a:ext cx="314640" cy="1730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8717760" y="4801680"/>
                <a:ext cx="314640" cy="338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" name="Google Shape;25;p1"/>
          <p:cNvGrpSpPr/>
          <p:nvPr/>
        </p:nvGrpSpPr>
        <p:grpSpPr>
          <a:xfrm>
            <a:off x="5043806" y="-874"/>
            <a:ext cx="3811834" cy="3839350"/>
            <a:chOff x="5043806" y="-874"/>
            <a:chExt cx="3811834" cy="3839350"/>
          </a:xfrm>
        </p:grpSpPr>
        <p:sp>
          <p:nvSpPr>
            <p:cNvPr id="26" name="Google Shape;26;p1"/>
            <p:cNvSpPr/>
            <p:nvPr/>
          </p:nvSpPr>
          <p:spPr>
            <a:xfrm>
              <a:off x="8461080" y="1817640"/>
              <a:ext cx="394560" cy="39456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-9830400">
              <a:off x="6470640" y="3482640"/>
              <a:ext cx="317880" cy="3178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1"/>
            <p:cNvGrpSpPr/>
            <p:nvPr/>
          </p:nvGrpSpPr>
          <p:grpSpPr>
            <a:xfrm>
              <a:off x="7650000" y="2704320"/>
              <a:ext cx="632880" cy="632880"/>
              <a:chOff x="7650000" y="2704320"/>
              <a:chExt cx="632880" cy="632880"/>
            </a:xfrm>
          </p:grpSpPr>
          <p:sp>
            <p:nvSpPr>
              <p:cNvPr id="29" name="Google Shape;29;p1"/>
              <p:cNvSpPr/>
              <p:nvPr/>
            </p:nvSpPr>
            <p:spPr>
              <a:xfrm rot="5400000">
                <a:off x="7650000" y="2704320"/>
                <a:ext cx="632880" cy="63288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 rot="5400000">
                <a:off x="7650000" y="2704320"/>
                <a:ext cx="632880" cy="63288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 rot="5400000">
                <a:off x="7770600" y="2824920"/>
                <a:ext cx="392040" cy="39204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" name="Google Shape;32;p1"/>
            <p:cNvSpPr/>
            <p:nvPr/>
          </p:nvSpPr>
          <p:spPr>
            <a:xfrm>
              <a:off x="8461080" y="1817640"/>
              <a:ext cx="394560" cy="39456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1"/>
            <p:cNvGrpSpPr/>
            <p:nvPr/>
          </p:nvGrpSpPr>
          <p:grpSpPr>
            <a:xfrm>
              <a:off x="7953482" y="181442"/>
              <a:ext cx="870116" cy="870116"/>
              <a:chOff x="7953482" y="181442"/>
              <a:chExt cx="870116" cy="870116"/>
            </a:xfrm>
          </p:grpSpPr>
          <p:sp>
            <p:nvSpPr>
              <p:cNvPr id="34" name="Google Shape;34;p1"/>
              <p:cNvSpPr/>
              <p:nvPr/>
            </p:nvSpPr>
            <p:spPr>
              <a:xfrm rot="-8647800">
                <a:off x="8076960" y="304920"/>
                <a:ext cx="623160" cy="62316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 rot="-8647800">
                <a:off x="8076960" y="304920"/>
                <a:ext cx="623160" cy="623160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1"/>
            <p:cNvSpPr/>
            <p:nvPr/>
          </p:nvSpPr>
          <p:spPr>
            <a:xfrm>
              <a:off x="5400000" y="356400"/>
              <a:ext cx="2574720" cy="257472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2043600">
              <a:off x="5503680" y="459000"/>
              <a:ext cx="2367360" cy="236736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399640" y="360360"/>
              <a:ext cx="2574720" cy="257472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 rot="2044800">
              <a:off x="5910840" y="866520"/>
              <a:ext cx="1551960" cy="1551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99640" y="356400"/>
              <a:ext cx="2574720" cy="257472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-9830400">
              <a:off x="6470640" y="3482640"/>
              <a:ext cx="317880" cy="31788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94" name="Google Shape;94;p14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148" name="Google Shape;148;p27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7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27"/>
          <p:cNvSpPr txBox="1"/>
          <p:nvPr>
            <p:ph idx="2"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27"/>
          <p:cNvSpPr txBox="1"/>
          <p:nvPr>
            <p:ph idx="3"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27"/>
          <p:cNvSpPr txBox="1"/>
          <p:nvPr>
            <p:ph idx="4"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0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205" name="Google Shape;205;p40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0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/>
          <p:nvPr/>
        </p:nvSpPr>
        <p:spPr>
          <a:xfrm>
            <a:off x="824050" y="1613875"/>
            <a:ext cx="67722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Style Transfer in Text: Exploration and Evaluation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Style Embedding model: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2"/>
          <p:cNvSpPr/>
          <p:nvPr/>
        </p:nvSpPr>
        <p:spPr>
          <a:xfrm>
            <a:off x="1099440" y="1368000"/>
            <a:ext cx="7108200" cy="316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 and the Adversarial Network parts are same (generates content representation C).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 addition, Style Embeddings, E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∈R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IN" sz="8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I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used to represent styles 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where, N is the number of styles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ds is the dimension of the style embedding.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Decoder used – single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takes concatenation of the content representation, C and style embedding, E of a input sentence to generate text in different styles.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Loss function for adversial parts are  same as previous model , Ladv1 and Ladv2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00" y="1655640"/>
            <a:ext cx="36716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3"/>
          <p:cNvSpPr/>
          <p:nvPr/>
        </p:nvSpPr>
        <p:spPr>
          <a:xfrm>
            <a:off x="1224000" y="900000"/>
            <a:ext cx="7559640" cy="34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I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difference in loss functions between the models is that the loss function for style embeddings contains a different generation loss which contains a parameter for style embeddings E. The loss function for this model is,</a:t>
            </a:r>
            <a:br>
              <a:rPr lang="en-IN" sz="1800">
                <a:solidFill>
                  <a:schemeClr val="dk1"/>
                </a:solidFill>
              </a:rPr>
            </a:b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17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585"/>
              <a:buFont typeface="Noto Sans Symbols"/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000" y="2304000"/>
            <a:ext cx="3828240" cy="20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4"/>
          <p:cNvSpPr/>
          <p:nvPr/>
        </p:nvSpPr>
        <p:spPr>
          <a:xfrm>
            <a:off x="1303920" y="260640"/>
            <a:ext cx="7028280" cy="464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Parameter Estimation: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62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b="0" i="0" lang="en-IN" sz="11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Learning rate : 0.0001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62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b="0" i="0" lang="en-IN" sz="11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Batch-size : 128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62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b="0" i="0" lang="en-IN" sz="11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epochs for positive-negative dataset : 10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642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b="1" i="0" lang="en-IN" sz="18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1. Transfer strength: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 A LSTM-sigmoid based classifier used  to classify the output into different 		styles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Transfer strength is defined as the ratio of no.of cases of correct style transfer to total no.of cases.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2. Content Preservation: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This is essential because in its absence the model would achieve 100%</a:t>
            </a: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transfer strength by only generating the target style words.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 Content preservation rate is defined as the cosine distance between the 		source sentence embedding vs and the target sentence embedding vt.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-Sentence embedding consists of max, min, mean pooling of word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embeddings.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560" y="0"/>
            <a:ext cx="5382360" cy="514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Results: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0" y="1683790"/>
            <a:ext cx="8047968" cy="224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Introduction: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4"/>
          <p:cNvSpPr/>
          <p:nvPr/>
        </p:nvSpPr>
        <p:spPr>
          <a:xfrm>
            <a:off x="1303920" y="1368000"/>
            <a:ext cx="7028280" cy="25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paper aims to achieve stylistic transfer (i.e. writing content from style of one author </a:t>
            </a: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the writing style of another author) without parallel data for cross validation.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Major challenges involved in the task that have been taken up in the paper are 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Lack of parallel data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Separating style from content and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Evaluation.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This paper explores two models: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1.Multi-decoder seq2seq network with an adversarial network.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2.Style embedding model (Similar to the prev one but single decoder augmented with style embeddings)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Both the models are based on neural sequence to sequence model and the common aim is to separate out the style from content representation of an input sentence.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Auto-encoder Seq2Seq Model: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5"/>
          <p:cNvSpPr/>
          <p:nvPr/>
        </p:nvSpPr>
        <p:spPr>
          <a:xfrm>
            <a:off x="1303920" y="1289880"/>
            <a:ext cx="7028280" cy="29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 this model the encoder is trained to generate a latent representation of the input sentence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(x</a:t>
            </a:r>
            <a:r>
              <a:rPr b="0" i="0" lang="en-IN" sz="8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 . . , x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 </a:t>
            </a: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of lenght Tx. The decoder is trained to recover the input sequence from the latent representation.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Let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{w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,...,w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IN" sz="125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be a sentence,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25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			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f(x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i−1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v = q({h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,...,h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IN" sz="11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Where, xi is the input vector of wi, hi is the hidden state of ith sequence and v is the fixed 	length vector into which the encoder stores the sentence.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decoder is trained to maximize the conditional probability of next word,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 </a:t>
            </a: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given fixed vector v.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		      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p(ˆy) = 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′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∏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t=1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p(ˆy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|{ˆy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,...,ˆy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t−1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v)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5000">
            <a:off x="1622880" y="1217520"/>
            <a:ext cx="6330960" cy="325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/>
          <p:nvPr/>
        </p:nvSpPr>
        <p:spPr>
          <a:xfrm>
            <a:off x="1220760" y="615240"/>
            <a:ext cx="7028280" cy="48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5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b="0" i="0" lang="en-IN" sz="14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5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Decoder: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53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Loss function for the encoder-decoder minimizes the negative log probability of the training data(of size M),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Θe </a:t>
            </a: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Θd  </a:t>
            </a: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are the parameters of encoder and decoder respectively.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5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 an auto-encoder we let the output sequence y to be the same as the input sequence x.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000" y="1008000"/>
            <a:ext cx="1942200" cy="3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000" y="1728000"/>
            <a:ext cx="4246200" cy="77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6000" y="3383640"/>
            <a:ext cx="3742200" cy="64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Multi-decoder model: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8"/>
          <p:cNvSpPr/>
          <p:nvPr/>
        </p:nvSpPr>
        <p:spPr>
          <a:xfrm>
            <a:off x="1303920" y="1274760"/>
            <a:ext cx="7028280" cy="25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Challenge - generate only content c from input x.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Original auto-encoder 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 output - contain both Content and Style information.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Multi-decoder model 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Similar to an auto-encoder with several decoders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But we need our encoder to learn Content without Styles.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How ?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Adversarial network to separate content from style.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adversarial network contains two parts: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Generator and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Discriminator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/>
          <p:nvPr/>
        </p:nvSpPr>
        <p:spPr>
          <a:xfrm>
            <a:off x="1315800" y="496800"/>
            <a:ext cx="7028280" cy="453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Discriminator: The loss function minimizes the negative log probability of style labels in the training data.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Where, </a:t>
            </a:r>
            <a:r>
              <a:rPr b="0" i="0" lang="en-I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Θc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is the parameter of a multi-layer perceptron for predicting style labels.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Generator: The loss function aims at making the discriminator unable to identify the style of x by maximizing the entropy of the predicted style labels.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Decoder: The generation loss of Decoders is the sum of generation loss of each decoder  -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440" y="1008000"/>
            <a:ext cx="3605760" cy="50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000" y="2808000"/>
            <a:ext cx="3670200" cy="5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000" y="4034160"/>
            <a:ext cx="381456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0"/>
          <p:cNvSpPr/>
          <p:nvPr/>
        </p:nvSpPr>
        <p:spPr>
          <a:xfrm>
            <a:off x="1152000" y="1442160"/>
            <a:ext cx="778356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final loss function of the multi-decoder model is composed of three parts: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two for the adversarial network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one for the seq2seq generation.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00" y="2303640"/>
            <a:ext cx="4030920" cy="57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960" y="2736000"/>
            <a:ext cx="4279680" cy="211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1"/>
          <p:cNvSpPr/>
          <p:nvPr/>
        </p:nvSpPr>
        <p:spPr>
          <a:xfrm>
            <a:off x="1724400" y="1008000"/>
            <a:ext cx="2385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Multi-decoder model </a:t>
            </a:r>
            <a:r>
              <a:rPr b="0" i="0" lang="en-IN" sz="12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1"/>
          <p:cNvSpPr/>
          <p:nvPr/>
        </p:nvSpPr>
        <p:spPr>
          <a:xfrm>
            <a:off x="1724400" y="1368000"/>
            <a:ext cx="6286320" cy="77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Content C represents output of the encoder.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-Multi-layer Perceptron (MLP) and Softmax constitute the classifier.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-This classifier aims at distinguishing the style of input X.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-An adversarial network is used to make sure content c does not have style representation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