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0"/>
  </p:notesMasterIdLst>
  <p:sldIdLst>
    <p:sldId id="256" r:id="rId2"/>
    <p:sldId id="257" r:id="rId3"/>
    <p:sldId id="258" r:id="rId4"/>
    <p:sldId id="265" r:id="rId5"/>
    <p:sldId id="259" r:id="rId6"/>
    <p:sldId id="268" r:id="rId7"/>
    <p:sldId id="269" r:id="rId8"/>
    <p:sldId id="270" r:id="rId9"/>
    <p:sldId id="271" r:id="rId10"/>
    <p:sldId id="272" r:id="rId11"/>
    <p:sldId id="273" r:id="rId12"/>
    <p:sldId id="274" r:id="rId13"/>
    <p:sldId id="260" r:id="rId14"/>
    <p:sldId id="266" r:id="rId15"/>
    <p:sldId id="261" r:id="rId16"/>
    <p:sldId id="262" r:id="rId17"/>
    <p:sldId id="263" r:id="rId18"/>
    <p:sldId id="264"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Quattrocento Sans" panose="020B0502050000020003"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f87128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f87128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2fc9c8c0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2fc9c8c0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fefa4c2cc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efa4c2cc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fefa4c2cc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fefa4c2cc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fefa4c2cc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fefa4c2cc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efa4c2cc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efa4c2cc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fefa4c2cc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fefa4c2cc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efa4c2cc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fefa4c2cc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527147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3527147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Autofit/>
          </a:bodyPr>
          <a:lstStyle>
            <a:lvl1pPr lvl="0" algn="r" rtl="0">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Autofit/>
          </a:bodyPr>
          <a:lstStyle>
            <a:lvl1pPr lvl="0" algn="r" rtl="0">
              <a:lnSpc>
                <a:spcPct val="90000"/>
              </a:lnSpc>
              <a:spcBef>
                <a:spcPts val="800"/>
              </a:spcBef>
              <a:spcAft>
                <a:spcPts val="0"/>
              </a:spcAft>
              <a:buClr>
                <a:srgbClr val="E9F7F6"/>
              </a:buClr>
              <a:buSzPts val="1800"/>
              <a:buNone/>
              <a:defRPr sz="1800">
                <a:solidFill>
                  <a:srgbClr val="E9F7F6"/>
                </a:solidFill>
              </a:defRPr>
            </a:lvl1pPr>
            <a:lvl2pPr lvl="1" algn="ctr" rtl="0">
              <a:lnSpc>
                <a:spcPct val="90000"/>
              </a:lnSpc>
              <a:spcBef>
                <a:spcPts val="400"/>
              </a:spcBef>
              <a:spcAft>
                <a:spcPts val="0"/>
              </a:spcAft>
              <a:buClr>
                <a:schemeClr val="dk1"/>
              </a:buClr>
              <a:buSzPts val="2100"/>
              <a:buNone/>
              <a:defRPr sz="2100"/>
            </a:lvl2pPr>
            <a:lvl3pPr lvl="2" algn="ctr" rtl="0">
              <a:lnSpc>
                <a:spcPct val="90000"/>
              </a:lnSpc>
              <a:spcBef>
                <a:spcPts val="400"/>
              </a:spcBef>
              <a:spcAft>
                <a:spcPts val="0"/>
              </a:spcAft>
              <a:buClr>
                <a:schemeClr val="dk1"/>
              </a:buClr>
              <a:buSzPts val="1800"/>
              <a:buNone/>
              <a:defRPr sz="1800"/>
            </a:lvl3pPr>
            <a:lvl4pPr lvl="3" algn="ctr" rtl="0">
              <a:lnSpc>
                <a:spcPct val="90000"/>
              </a:lnSpc>
              <a:spcBef>
                <a:spcPts val="400"/>
              </a:spcBef>
              <a:spcAft>
                <a:spcPts val="0"/>
              </a:spcAft>
              <a:buClr>
                <a:schemeClr val="dk1"/>
              </a:buClr>
              <a:buSzPts val="1500"/>
              <a:buNone/>
              <a:defRPr sz="1500"/>
            </a:lvl4pPr>
            <a:lvl5pPr lvl="4" algn="ctr" rtl="0">
              <a:lnSpc>
                <a:spcPct val="90000"/>
              </a:lnSpc>
              <a:spcBef>
                <a:spcPts val="400"/>
              </a:spcBef>
              <a:spcAft>
                <a:spcPts val="0"/>
              </a:spcAft>
              <a:buClr>
                <a:schemeClr val="dk1"/>
              </a:buClr>
              <a:buSzPts val="1500"/>
              <a:buNone/>
              <a:defRPr sz="1500"/>
            </a:lvl5pPr>
            <a:lvl6pPr lvl="5" algn="ctr" rtl="0">
              <a:spcBef>
                <a:spcPts val="300"/>
              </a:spcBef>
              <a:spcAft>
                <a:spcPts val="0"/>
              </a:spcAft>
              <a:buClr>
                <a:schemeClr val="dk1"/>
              </a:buClr>
              <a:buSzPts val="1500"/>
              <a:buNone/>
              <a:defRPr sz="1500"/>
            </a:lvl6pPr>
            <a:lvl7pPr lvl="6" algn="ctr" rtl="0">
              <a:spcBef>
                <a:spcPts val="300"/>
              </a:spcBef>
              <a:spcAft>
                <a:spcPts val="0"/>
              </a:spcAft>
              <a:buClr>
                <a:schemeClr val="dk1"/>
              </a:buClr>
              <a:buSzPts val="1500"/>
              <a:buNone/>
              <a:defRPr sz="1500"/>
            </a:lvl7pPr>
            <a:lvl8pPr lvl="7" algn="ctr" rtl="0">
              <a:spcBef>
                <a:spcPts val="300"/>
              </a:spcBef>
              <a:spcAft>
                <a:spcPts val="0"/>
              </a:spcAft>
              <a:buClr>
                <a:schemeClr val="dk1"/>
              </a:buClr>
              <a:buSzPts val="1500"/>
              <a:buNone/>
              <a:defRPr sz="1500"/>
            </a:lvl8pPr>
            <a:lvl9pPr lvl="8" algn="ctr" rtl="0">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91" name="Google Shape;91;p11"/>
          <p:cNvSpPr txBox="1">
            <a:spLocks noGrp="1"/>
          </p:cNvSpPr>
          <p:nvPr>
            <p:ph type="body" idx="1"/>
          </p:nvPr>
        </p:nvSpPr>
        <p:spPr>
          <a:xfrm rot="5400000">
            <a:off x="2777496" y="-1107763"/>
            <a:ext cx="3599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07" name="Google Shape;107;p13"/>
          <p:cNvSpPr txBox="1">
            <a:spLocks noGrp="1"/>
          </p:cNvSpPr>
          <p:nvPr>
            <p:ph type="body" idx="1"/>
          </p:nvPr>
        </p:nvSpPr>
        <p:spPr>
          <a:xfrm>
            <a:off x="685799" y="1035886"/>
            <a:ext cx="38343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37" name="Google Shape;137;p16"/>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43" name="Google Shape;143;p16"/>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47" name="Google Shape;147;p17"/>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53" name="Google Shape;153;p17"/>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21" name="Google Shape;21;p3"/>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2" name="Google Shape;22;p3"/>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spcBef>
                <a:spcPts val="200"/>
              </a:spcBef>
              <a:spcAft>
                <a:spcPts val="0"/>
              </a:spcAft>
              <a:buClr>
                <a:schemeClr val="dk1"/>
              </a:buClr>
              <a:buSzPts val="1200"/>
              <a:buNone/>
              <a:defRPr sz="1200" b="1"/>
            </a:lvl6pPr>
            <a:lvl7pPr marL="3200400" lvl="6" indent="-228600" algn="l" rtl="0">
              <a:spcBef>
                <a:spcPts val="200"/>
              </a:spcBef>
              <a:spcAft>
                <a:spcPts val="0"/>
              </a:spcAft>
              <a:buClr>
                <a:schemeClr val="dk1"/>
              </a:buClr>
              <a:buSzPts val="1200"/>
              <a:buNone/>
              <a:defRPr sz="1200" b="1"/>
            </a:lvl7pPr>
            <a:lvl8pPr marL="3657600" lvl="7" indent="-228600" algn="l" rtl="0">
              <a:spcBef>
                <a:spcPts val="200"/>
              </a:spcBef>
              <a:spcAft>
                <a:spcPts val="0"/>
              </a:spcAft>
              <a:buClr>
                <a:schemeClr val="dk1"/>
              </a:buClr>
              <a:buSzPts val="1200"/>
              <a:buNone/>
              <a:defRPr sz="1200" b="1"/>
            </a:lvl8pPr>
            <a:lvl9pPr marL="4114800" lvl="8" indent="-228600" algn="l" rtl="0">
              <a:spcBef>
                <a:spcPts val="200"/>
              </a:spcBef>
              <a:spcAft>
                <a:spcPts val="0"/>
              </a:spcAft>
              <a:buClr>
                <a:schemeClr val="dk1"/>
              </a:buClr>
              <a:buSzPts val="1200"/>
              <a:buNone/>
              <a:defRPr sz="1200" b="1"/>
            </a:lvl9pPr>
          </a:lstStyle>
          <a:p>
            <a:endParaRPr/>
          </a:p>
        </p:txBody>
      </p:sp>
      <p:sp>
        <p:nvSpPr>
          <p:cNvPr id="24" name="Google Shape;24;p3"/>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25" name="Google Shape;25;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6" name="Google Shape;26;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7" name="Google Shape;27;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29" name="Google Shape;29;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0" name="Google Shape;30;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33" name="Google Shape;33;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4500"/>
              <a:buFont typeface="Quattrocento Sans"/>
              <a:buNone/>
              <a:defRPr sz="45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4" name="Google Shape;34;p4"/>
          <p:cNvSpPr txBox="1">
            <a:spLocks noGrp="1"/>
          </p:cNvSpPr>
          <p:nvPr>
            <p:ph type="body" idx="1"/>
          </p:nvPr>
        </p:nvSpPr>
        <p:spPr>
          <a:xfrm>
            <a:off x="623888" y="3414475"/>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3F3F3F"/>
              </a:buClr>
              <a:buSzPts val="1800"/>
              <a:buNone/>
              <a:defRPr sz="1800">
                <a:solidFill>
                  <a:srgbClr val="3F3F3F"/>
                </a:solidFill>
              </a:defRPr>
            </a:lvl1pPr>
            <a:lvl2pPr marL="914400" lvl="1" indent="-228600" algn="l" rtl="0">
              <a:lnSpc>
                <a:spcPct val="90000"/>
              </a:lnSpc>
              <a:spcBef>
                <a:spcPts val="400"/>
              </a:spcBef>
              <a:spcAft>
                <a:spcPts val="0"/>
              </a:spcAft>
              <a:buClr>
                <a:srgbClr val="888888"/>
              </a:buClr>
              <a:buSzPts val="1400"/>
              <a:buNone/>
              <a:defRPr sz="1400">
                <a:solidFill>
                  <a:srgbClr val="888888"/>
                </a:solidFill>
              </a:defRPr>
            </a:lvl2pPr>
            <a:lvl3pPr marL="1371600" lvl="2" indent="-228600" algn="l" rtl="0">
              <a:lnSpc>
                <a:spcPct val="90000"/>
              </a:lnSpc>
              <a:spcBef>
                <a:spcPts val="400"/>
              </a:spcBef>
              <a:spcAft>
                <a:spcPts val="0"/>
              </a:spcAft>
              <a:buClr>
                <a:srgbClr val="888888"/>
              </a:buClr>
              <a:buSzPts val="1200"/>
              <a:buNone/>
              <a:defRPr sz="1200">
                <a:solidFill>
                  <a:srgbClr val="888888"/>
                </a:solidFill>
              </a:defRPr>
            </a:lvl3pPr>
            <a:lvl4pPr marL="1828800" lvl="3" indent="-228600" algn="l" rtl="0">
              <a:lnSpc>
                <a:spcPct val="90000"/>
              </a:lnSpc>
              <a:spcBef>
                <a:spcPts val="400"/>
              </a:spcBef>
              <a:spcAft>
                <a:spcPts val="0"/>
              </a:spcAft>
              <a:buClr>
                <a:srgbClr val="888888"/>
              </a:buClr>
              <a:buSzPts val="1100"/>
              <a:buNone/>
              <a:defRPr sz="1100">
                <a:solidFill>
                  <a:srgbClr val="888888"/>
                </a:solidFill>
              </a:defRPr>
            </a:lvl4pPr>
            <a:lvl5pPr marL="2286000" lvl="4" indent="-228600" algn="l" rtl="0">
              <a:lnSpc>
                <a:spcPct val="90000"/>
              </a:lnSpc>
              <a:spcBef>
                <a:spcPts val="400"/>
              </a:spcBef>
              <a:spcAft>
                <a:spcPts val="0"/>
              </a:spcAft>
              <a:buClr>
                <a:srgbClr val="888888"/>
              </a:buClr>
              <a:buSzPts val="1100"/>
              <a:buNone/>
              <a:defRPr sz="1100">
                <a:solidFill>
                  <a:srgbClr val="888888"/>
                </a:solidFill>
              </a:defRPr>
            </a:lvl5pPr>
            <a:lvl6pPr marL="2743200" lvl="5" indent="-228600" algn="l" rtl="0">
              <a:spcBef>
                <a:spcPts val="200"/>
              </a:spcBef>
              <a:spcAft>
                <a:spcPts val="0"/>
              </a:spcAft>
              <a:buClr>
                <a:srgbClr val="888888"/>
              </a:buClr>
              <a:buSzPts val="1100"/>
              <a:buNone/>
              <a:defRPr sz="1100">
                <a:solidFill>
                  <a:srgbClr val="888888"/>
                </a:solidFill>
              </a:defRPr>
            </a:lvl6pPr>
            <a:lvl7pPr marL="3200400" lvl="6" indent="-228600" algn="l" rtl="0">
              <a:spcBef>
                <a:spcPts val="200"/>
              </a:spcBef>
              <a:spcAft>
                <a:spcPts val="0"/>
              </a:spcAft>
              <a:buClr>
                <a:srgbClr val="888888"/>
              </a:buClr>
              <a:buSzPts val="1100"/>
              <a:buNone/>
              <a:defRPr sz="1100">
                <a:solidFill>
                  <a:srgbClr val="888888"/>
                </a:solidFill>
              </a:defRPr>
            </a:lvl7pPr>
            <a:lvl8pPr marL="3657600" lvl="7" indent="-228600" algn="l" rtl="0">
              <a:spcBef>
                <a:spcPts val="200"/>
              </a:spcBef>
              <a:spcAft>
                <a:spcPts val="0"/>
              </a:spcAft>
              <a:buClr>
                <a:srgbClr val="888888"/>
              </a:buClr>
              <a:buSzPts val="1100"/>
              <a:buNone/>
              <a:defRPr sz="1100">
                <a:solidFill>
                  <a:srgbClr val="888888"/>
                </a:solidFill>
              </a:defRPr>
            </a:lvl8pPr>
            <a:lvl9pPr marL="4114800" lvl="8" indent="-228600" algn="l" rtl="0">
              <a:spcBef>
                <a:spcPts val="200"/>
              </a:spcBef>
              <a:spcAft>
                <a:spcPts val="0"/>
              </a:spcAft>
              <a:buClr>
                <a:srgbClr val="888888"/>
              </a:buClr>
              <a:buSzPts val="1100"/>
              <a:buNone/>
              <a:defRPr sz="1100">
                <a:solidFill>
                  <a:srgbClr val="888888"/>
                </a:solidFill>
              </a:defRPr>
            </a:lvl9pPr>
          </a:lstStyle>
          <a:p>
            <a:endParaRPr/>
          </a:p>
        </p:txBody>
      </p:sp>
      <p:sp>
        <p:nvSpPr>
          <p:cNvPr id="35" name="Google Shape;3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 name="Google Shape;36;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 name="Google Shape;37;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0" name="Google Shape;40;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 name="Google Shape;41;p5"/>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42" name="Google Shape;42;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3" name="Google Shape;43;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4" name="Google Shape;44;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6" name="Google Shape;46;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9" name="Google Shape;49;p6"/>
          <p:cNvSpPr txBox="1">
            <a:spLocks noGrp="1"/>
          </p:cNvSpPr>
          <p:nvPr>
            <p:ph type="body" idx="1"/>
          </p:nvPr>
        </p:nvSpPr>
        <p:spPr>
          <a:xfrm>
            <a:off x="633845"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0" name="Google Shape;50;p6"/>
          <p:cNvSpPr txBox="1">
            <a:spLocks noGrp="1"/>
          </p:cNvSpPr>
          <p:nvPr>
            <p:ph type="body" idx="2"/>
          </p:nvPr>
        </p:nvSpPr>
        <p:spPr>
          <a:xfrm>
            <a:off x="4629150"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71" name="Google Shape;71;p9"/>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spcBef>
                <a:spcPts val="300"/>
              </a:spcBef>
              <a:spcAft>
                <a:spcPts val="0"/>
              </a:spcAft>
              <a:buClr>
                <a:schemeClr val="dk1"/>
              </a:buClr>
              <a:buSzPts val="1500"/>
              <a:buChar char="⚫"/>
              <a:defRPr sz="1500"/>
            </a:lvl6pPr>
            <a:lvl7pPr marL="3200400" lvl="6" indent="-323850" algn="l" rtl="0">
              <a:spcBef>
                <a:spcPts val="300"/>
              </a:spcBef>
              <a:spcAft>
                <a:spcPts val="0"/>
              </a:spcAft>
              <a:buClr>
                <a:schemeClr val="dk1"/>
              </a:buClr>
              <a:buSzPts val="1500"/>
              <a:buChar char="⚫"/>
              <a:defRPr sz="1500"/>
            </a:lvl7pPr>
            <a:lvl8pPr marL="3657600" lvl="7" indent="-323850" algn="l" rtl="0">
              <a:spcBef>
                <a:spcPts val="300"/>
              </a:spcBef>
              <a:spcAft>
                <a:spcPts val="0"/>
              </a:spcAft>
              <a:buClr>
                <a:schemeClr val="dk1"/>
              </a:buClr>
              <a:buSzPts val="1500"/>
              <a:buChar char="⚫"/>
              <a:defRPr sz="1500"/>
            </a:lvl8pPr>
            <a:lvl9pPr marL="4114800" lvl="8" indent="-323850" algn="l" rtl="0">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81" name="Google Shape;81;p10"/>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3EADA7"/>
              </a:buClr>
              <a:buSzPts val="2400"/>
              <a:buFont typeface="Quattrocento Sans"/>
              <a:buNone/>
              <a:defRPr sz="24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630936" y="1543050"/>
            <a:ext cx="2948700" cy="28575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900"/>
              <a:buNone/>
              <a:defRPr sz="900"/>
            </a:lvl2pPr>
            <a:lvl3pPr marL="1371600" lvl="2" indent="-228600" algn="l" rtl="0">
              <a:lnSpc>
                <a:spcPct val="90000"/>
              </a:lnSpc>
              <a:spcBef>
                <a:spcPts val="400"/>
              </a:spcBef>
              <a:spcAft>
                <a:spcPts val="0"/>
              </a:spcAft>
              <a:buClr>
                <a:schemeClr val="dk1"/>
              </a:buClr>
              <a:buSzPts val="800"/>
              <a:buNone/>
              <a:defRPr sz="8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spcBef>
                <a:spcPts val="100"/>
              </a:spcBef>
              <a:spcAft>
                <a:spcPts val="0"/>
              </a:spcAft>
              <a:buClr>
                <a:schemeClr val="dk1"/>
              </a:buClr>
              <a:buSzPts val="700"/>
              <a:buNone/>
              <a:defRPr sz="700"/>
            </a:lvl6pPr>
            <a:lvl7pPr marL="3200400" lvl="6" indent="-228600" algn="l" rtl="0">
              <a:spcBef>
                <a:spcPts val="100"/>
              </a:spcBef>
              <a:spcAft>
                <a:spcPts val="0"/>
              </a:spcAft>
              <a:buClr>
                <a:schemeClr val="dk1"/>
              </a:buClr>
              <a:buSzPts val="700"/>
              <a:buNone/>
              <a:defRPr sz="700"/>
            </a:lvl7pPr>
            <a:lvl8pPr marL="3657600" lvl="7" indent="-228600" algn="l" rtl="0">
              <a:spcBef>
                <a:spcPts val="100"/>
              </a:spcBef>
              <a:spcAft>
                <a:spcPts val="0"/>
              </a:spcAft>
              <a:buClr>
                <a:schemeClr val="dk1"/>
              </a:buClr>
              <a:buSzPts val="700"/>
              <a:buNone/>
              <a:defRPr sz="700"/>
            </a:lvl8pPr>
            <a:lvl9pPr marL="4114800" lvl="8" indent="-228600" algn="l" rtl="0">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81910719_Crop_Yield_Prediction_Using_Machine_Learning_A_Pragmatic_Approach"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journals.plos.org/plosone/article?id=10.1371/journal.pone.0291928"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subTitle" idx="1"/>
          </p:nvPr>
        </p:nvSpPr>
        <p:spPr>
          <a:xfrm>
            <a:off x="4312400" y="2330133"/>
            <a:ext cx="4343400" cy="1532100"/>
          </a:xfrm>
          <a:prstGeom prst="rect">
            <a:avLst/>
          </a:prstGeom>
        </p:spPr>
        <p:txBody>
          <a:bodyPr spcFirstLastPara="1" wrap="square" lIns="68575" tIns="34275" rIns="68575" bIns="34275" anchor="t" anchorCtr="0">
            <a:noAutofit/>
          </a:bodyPr>
          <a:lstStyle/>
          <a:p>
            <a:pPr marL="0" lvl="0" indent="0" algn="r" rtl="0">
              <a:spcBef>
                <a:spcPts val="800"/>
              </a:spcBef>
              <a:spcAft>
                <a:spcPts val="0"/>
              </a:spcAft>
              <a:buNone/>
            </a:pPr>
            <a:r>
              <a:rPr lang="en" dirty="0">
                <a:latin typeface="Georgia"/>
                <a:ea typeface="Georgia"/>
                <a:cs typeface="Georgia"/>
                <a:sym typeface="Georgia"/>
              </a:rPr>
              <a:t>Himanshu Kumar</a:t>
            </a:r>
            <a:endParaRPr dirty="0">
              <a:latin typeface="Georgia"/>
              <a:ea typeface="Georgia"/>
              <a:cs typeface="Georgia"/>
              <a:sym typeface="Georgia"/>
            </a:endParaRPr>
          </a:p>
          <a:p>
            <a:pPr marL="0" lvl="0" indent="0" algn="r" rtl="0">
              <a:spcBef>
                <a:spcPts val="800"/>
              </a:spcBef>
              <a:spcAft>
                <a:spcPts val="0"/>
              </a:spcAft>
              <a:buNone/>
            </a:pPr>
            <a:r>
              <a:rPr lang="en" dirty="0">
                <a:latin typeface="Georgia"/>
                <a:ea typeface="Georgia"/>
                <a:cs typeface="Georgia"/>
                <a:sym typeface="Georgia"/>
              </a:rPr>
              <a:t>Group number</a:t>
            </a:r>
            <a:endParaRPr dirty="0">
              <a:latin typeface="Georgia"/>
              <a:ea typeface="Georgia"/>
              <a:cs typeface="Georgia"/>
              <a:sym typeface="Georgia"/>
            </a:endParaRPr>
          </a:p>
          <a:p>
            <a:pPr marL="0" lvl="0" indent="0" algn="r" rtl="0">
              <a:spcBef>
                <a:spcPts val="800"/>
              </a:spcBef>
              <a:spcAft>
                <a:spcPts val="0"/>
              </a:spcAft>
              <a:buNone/>
            </a:pPr>
            <a:r>
              <a:rPr lang="en" dirty="0">
                <a:latin typeface="Georgia"/>
                <a:ea typeface="Georgia"/>
                <a:cs typeface="Georgia"/>
                <a:sym typeface="Georgia"/>
              </a:rPr>
              <a:t>ML-mid sem project</a:t>
            </a:r>
            <a:endParaRPr dirty="0">
              <a:latin typeface="Georgia"/>
              <a:ea typeface="Georgia"/>
              <a:cs typeface="Georgia"/>
              <a:sym typeface="Georgia"/>
            </a:endParaRPr>
          </a:p>
        </p:txBody>
      </p:sp>
      <p:sp>
        <p:nvSpPr>
          <p:cNvPr id="169" name="Google Shape;169;p19"/>
          <p:cNvSpPr txBox="1">
            <a:spLocks noGrp="1"/>
          </p:cNvSpPr>
          <p:nvPr>
            <p:ph type="ctrTitle"/>
          </p:nvPr>
        </p:nvSpPr>
        <p:spPr>
          <a:xfrm>
            <a:off x="342900" y="747300"/>
            <a:ext cx="8458200" cy="1274005"/>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chemeClr val="dk1"/>
              </a:buClr>
              <a:buSzPts val="1100"/>
              <a:buFont typeface="Arial"/>
              <a:buNone/>
            </a:pPr>
            <a:r>
              <a:rPr lang="en-IN" sz="3200" dirty="0">
                <a:latin typeface="Georgia"/>
                <a:ea typeface="Georgia"/>
                <a:cs typeface="Georgia"/>
                <a:sym typeface="Georgia"/>
              </a:rPr>
              <a:t>AgriPredict : Machine Learning-Based Crop Yield Prediction</a:t>
            </a:r>
            <a:endParaRPr sz="3200" dirty="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6B73-91B5-50D0-0183-C0E5DB874FB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2420590B-BAEA-D815-17D6-24C02339F2D8}"/>
              </a:ext>
            </a:extLst>
          </p:cNvPr>
          <p:cNvSpPr>
            <a:spLocks noGrp="1"/>
          </p:cNvSpPr>
          <p:nvPr>
            <p:ph type="body" idx="1"/>
          </p:nvPr>
        </p:nvSpPr>
        <p:spPr/>
        <p:txBody>
          <a:bodyPr/>
          <a:lstStyle/>
          <a:p>
            <a:pPr marL="139700" indent="0">
              <a:buNone/>
            </a:pPr>
            <a:endParaRPr lang="en-IN" dirty="0"/>
          </a:p>
          <a:p>
            <a:pPr marL="139700" indent="0">
              <a:buNone/>
            </a:pPr>
            <a:endParaRPr lang="en-IN" dirty="0"/>
          </a:p>
        </p:txBody>
      </p:sp>
      <p:sp>
        <p:nvSpPr>
          <p:cNvPr id="4" name="Slide Number Placeholder 3">
            <a:extLst>
              <a:ext uri="{FF2B5EF4-FFF2-40B4-BE49-F238E27FC236}">
                <a16:creationId xmlns:a16="http://schemas.microsoft.com/office/drawing/2014/main" id="{E62106DF-0693-4791-A612-9393EBFE03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9" name="Picture 8">
            <a:extLst>
              <a:ext uri="{FF2B5EF4-FFF2-40B4-BE49-F238E27FC236}">
                <a16:creationId xmlns:a16="http://schemas.microsoft.com/office/drawing/2014/main" id="{5D52A8AB-B933-39C1-3163-E7443B08750D}"/>
              </a:ext>
            </a:extLst>
          </p:cNvPr>
          <p:cNvPicPr>
            <a:picLocks noChangeAspect="1"/>
          </p:cNvPicPr>
          <p:nvPr/>
        </p:nvPicPr>
        <p:blipFill>
          <a:blip r:embed="rId2"/>
          <a:stretch>
            <a:fillRect/>
          </a:stretch>
        </p:blipFill>
        <p:spPr>
          <a:xfrm>
            <a:off x="0" y="36871"/>
            <a:ext cx="9144000" cy="5069758"/>
          </a:xfrm>
          <a:prstGeom prst="rect">
            <a:avLst/>
          </a:prstGeom>
        </p:spPr>
      </p:pic>
    </p:spTree>
    <p:extLst>
      <p:ext uri="{BB962C8B-B14F-4D97-AF65-F5344CB8AC3E}">
        <p14:creationId xmlns:p14="http://schemas.microsoft.com/office/powerpoint/2010/main" val="293429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220F-71E6-9688-9061-3A19AA415A9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C9A2938-6778-681D-30EF-5826A56E84FA}"/>
              </a:ext>
            </a:extLst>
          </p:cNvPr>
          <p:cNvSpPr>
            <a:spLocks noGrp="1"/>
          </p:cNvSpPr>
          <p:nvPr>
            <p:ph type="body" idx="1"/>
          </p:nvPr>
        </p:nvSpPr>
        <p:spPr/>
        <p:txBody>
          <a:bodyPr/>
          <a:lstStyle/>
          <a:p>
            <a:pPr marL="139700" indent="0">
              <a:buNone/>
            </a:pPr>
            <a:endParaRPr lang="en-IN" dirty="0"/>
          </a:p>
          <a:p>
            <a:pPr marL="139700" indent="0">
              <a:buNone/>
            </a:pPr>
            <a:endParaRPr lang="en-IN" dirty="0"/>
          </a:p>
        </p:txBody>
      </p:sp>
      <p:sp>
        <p:nvSpPr>
          <p:cNvPr id="4" name="Slide Number Placeholder 3">
            <a:extLst>
              <a:ext uri="{FF2B5EF4-FFF2-40B4-BE49-F238E27FC236}">
                <a16:creationId xmlns:a16="http://schemas.microsoft.com/office/drawing/2014/main" id="{293CF971-FFB8-2B28-CB3B-39C36A0D9A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C946B02C-288D-8169-B762-2A427CF508F9}"/>
              </a:ext>
            </a:extLst>
          </p:cNvPr>
          <p:cNvPicPr>
            <a:picLocks noChangeAspect="1"/>
          </p:cNvPicPr>
          <p:nvPr/>
        </p:nvPicPr>
        <p:blipFill>
          <a:blip r:embed="rId2"/>
          <a:stretch>
            <a:fillRect/>
          </a:stretch>
        </p:blipFill>
        <p:spPr>
          <a:xfrm>
            <a:off x="144379" y="102336"/>
            <a:ext cx="8855242" cy="4938827"/>
          </a:xfrm>
          <a:prstGeom prst="rect">
            <a:avLst/>
          </a:prstGeom>
        </p:spPr>
      </p:pic>
    </p:spTree>
    <p:extLst>
      <p:ext uri="{BB962C8B-B14F-4D97-AF65-F5344CB8AC3E}">
        <p14:creationId xmlns:p14="http://schemas.microsoft.com/office/powerpoint/2010/main" val="189284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9534-AC0A-4052-B8A7-CDB4041CF89F}"/>
              </a:ext>
            </a:extLst>
          </p:cNvPr>
          <p:cNvSpPr>
            <a:spLocks noGrp="1"/>
          </p:cNvSpPr>
          <p:nvPr>
            <p:ph type="title"/>
          </p:nvPr>
        </p:nvSpPr>
        <p:spPr/>
        <p:txBody>
          <a:bodyPr/>
          <a:lstStyle/>
          <a:p>
            <a:r>
              <a:rPr lang="en-IN" dirty="0"/>
              <a:t>Preprocessing Requirements:</a:t>
            </a:r>
          </a:p>
        </p:txBody>
      </p:sp>
      <p:sp>
        <p:nvSpPr>
          <p:cNvPr id="3" name="Text Placeholder 2">
            <a:extLst>
              <a:ext uri="{FF2B5EF4-FFF2-40B4-BE49-F238E27FC236}">
                <a16:creationId xmlns:a16="http://schemas.microsoft.com/office/drawing/2014/main" id="{3533347F-0E9C-C4A6-AC94-F04E9082D1C1}"/>
              </a:ext>
            </a:extLst>
          </p:cNvPr>
          <p:cNvSpPr>
            <a:spLocks noGrp="1"/>
          </p:cNvSpPr>
          <p:nvPr>
            <p:ph type="body" idx="1"/>
          </p:nvPr>
        </p:nvSpPr>
        <p:spPr>
          <a:xfrm>
            <a:off x="633845" y="948776"/>
            <a:ext cx="7886700" cy="3686511"/>
          </a:xfrm>
        </p:spPr>
        <p:txBody>
          <a:bodyPr/>
          <a:lstStyle/>
          <a:p>
            <a:pPr marL="596900" indent="-457200">
              <a:buAutoNum type="arabicParenR"/>
            </a:pPr>
            <a:r>
              <a:rPr lang="en-IN" dirty="0">
                <a:solidFill>
                  <a:schemeClr val="tx1"/>
                </a:solidFill>
              </a:rPr>
              <a:t>Handling</a:t>
            </a:r>
            <a:r>
              <a:rPr lang="en-IN" dirty="0"/>
              <a:t> Missing Values: </a:t>
            </a:r>
            <a:r>
              <a:rPr lang="en-US" dirty="0">
                <a:solidFill>
                  <a:schemeClr val="bg2"/>
                </a:solidFill>
              </a:rPr>
              <a:t>Rows with missing values were dropped to ensure the dataset is clean for training models.</a:t>
            </a:r>
            <a:endParaRPr lang="en-IN" dirty="0">
              <a:solidFill>
                <a:schemeClr val="bg2"/>
              </a:solidFill>
            </a:endParaRPr>
          </a:p>
          <a:p>
            <a:pPr marL="596900" indent="-457200">
              <a:buAutoNum type="arabicParenR"/>
            </a:pPr>
            <a:r>
              <a:rPr lang="en-IN" dirty="0"/>
              <a:t>Removing Negative Values(from target variable):</a:t>
            </a:r>
            <a:r>
              <a:rPr lang="en-US" dirty="0">
                <a:solidFill>
                  <a:schemeClr val="bg2"/>
                </a:solidFill>
              </a:rPr>
              <a:t>Any rows where Yield_tons_per_hectare was negative were removed as such values are not logical in the context of crop yield</a:t>
            </a:r>
            <a:r>
              <a:rPr lang="en-US" dirty="0"/>
              <a:t>.</a:t>
            </a:r>
            <a:endParaRPr lang="en-IN" dirty="0"/>
          </a:p>
          <a:p>
            <a:pPr marL="596900" indent="-457200">
              <a:buAutoNum type="arabicParenR"/>
            </a:pPr>
            <a:r>
              <a:rPr lang="en-US" dirty="0"/>
              <a:t>Label Encoding of Categorical Features : </a:t>
            </a:r>
            <a:r>
              <a:rPr lang="en-US" dirty="0">
                <a:solidFill>
                  <a:schemeClr val="bg2"/>
                </a:solidFill>
              </a:rPr>
              <a:t>Categorical features such as Region, Soil_Type, Crop, and Weather_Condition were encoded into numerical values using Label Encoding.</a:t>
            </a:r>
            <a:endParaRPr lang="en-IN" dirty="0">
              <a:solidFill>
                <a:schemeClr val="bg2"/>
              </a:solidFill>
            </a:endParaRPr>
          </a:p>
          <a:p>
            <a:pPr marL="596900" indent="-457200">
              <a:buAutoNum type="arabicParenR"/>
            </a:pPr>
            <a:r>
              <a:rPr lang="en-IN" dirty="0"/>
              <a:t>Data Normalization (Optional):</a:t>
            </a:r>
            <a:r>
              <a:rPr lang="en-US" dirty="0">
                <a:solidFill>
                  <a:schemeClr val="bg2"/>
                </a:solidFill>
              </a:rPr>
              <a:t>Depending on the model used, features may be scaled</a:t>
            </a:r>
            <a:endParaRPr lang="en-IN" dirty="0">
              <a:solidFill>
                <a:schemeClr val="bg2"/>
              </a:solidFill>
            </a:endParaRPr>
          </a:p>
          <a:p>
            <a:pPr marL="139700" indent="0">
              <a:buNone/>
            </a:pPr>
            <a:endParaRPr lang="en-IN" dirty="0"/>
          </a:p>
        </p:txBody>
      </p:sp>
      <p:sp>
        <p:nvSpPr>
          <p:cNvPr id="4" name="Slide Number Placeholder 3">
            <a:extLst>
              <a:ext uri="{FF2B5EF4-FFF2-40B4-BE49-F238E27FC236}">
                <a16:creationId xmlns:a16="http://schemas.microsoft.com/office/drawing/2014/main" id="{C9861DFD-B6B7-0530-4F1E-8BF0329864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43633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Methodology</a:t>
            </a:r>
            <a:endParaRPr dirty="0"/>
          </a:p>
        </p:txBody>
      </p:sp>
      <p:sp>
        <p:nvSpPr>
          <p:cNvPr id="196" name="Google Shape;196;p23"/>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342900" lvl="0" indent="-342900" algn="just" rtl="0">
              <a:lnSpc>
                <a:spcPct val="150000"/>
              </a:lnSpc>
              <a:spcBef>
                <a:spcPts val="0"/>
              </a:spcBef>
              <a:spcAft>
                <a:spcPts val="1200"/>
              </a:spcAft>
              <a:buAutoNum type="arabicParenR"/>
            </a:pPr>
            <a:r>
              <a:rPr lang="en-IN" dirty="0">
                <a:solidFill>
                  <a:srgbClr val="434343"/>
                </a:solidFill>
                <a:latin typeface="Roboto"/>
                <a:ea typeface="Roboto"/>
                <a:cs typeface="Roboto"/>
                <a:sym typeface="Roboto"/>
              </a:rPr>
              <a:t>Problem definition</a:t>
            </a:r>
          </a:p>
          <a:p>
            <a:pPr marL="342900" lvl="0" indent="-342900" algn="just" rtl="0">
              <a:lnSpc>
                <a:spcPct val="150000"/>
              </a:lnSpc>
              <a:spcBef>
                <a:spcPts val="0"/>
              </a:spcBef>
              <a:spcAft>
                <a:spcPts val="1200"/>
              </a:spcAft>
              <a:buAutoNum type="arabicParenR"/>
            </a:pPr>
            <a:r>
              <a:rPr lang="en-IN" dirty="0">
                <a:solidFill>
                  <a:srgbClr val="434343"/>
                </a:solidFill>
                <a:latin typeface="Roboto"/>
                <a:ea typeface="Roboto"/>
                <a:cs typeface="Roboto"/>
                <a:sym typeface="Roboto"/>
              </a:rPr>
              <a:t>Data collection</a:t>
            </a:r>
          </a:p>
          <a:p>
            <a:pPr marL="342900" lvl="0" indent="-342900" algn="just" rtl="0">
              <a:lnSpc>
                <a:spcPct val="150000"/>
              </a:lnSpc>
              <a:spcBef>
                <a:spcPts val="0"/>
              </a:spcBef>
              <a:spcAft>
                <a:spcPts val="1200"/>
              </a:spcAft>
              <a:buAutoNum type="arabicParenR"/>
            </a:pPr>
            <a:r>
              <a:rPr lang="en-IN" dirty="0">
                <a:solidFill>
                  <a:srgbClr val="434343"/>
                </a:solidFill>
                <a:latin typeface="Roboto"/>
                <a:ea typeface="Roboto"/>
                <a:cs typeface="Roboto"/>
                <a:sym typeface="Roboto"/>
              </a:rPr>
              <a:t>Data exploration and preprocessing</a:t>
            </a:r>
          </a:p>
          <a:p>
            <a:pPr marL="800100" lvl="1" indent="-342900" algn="just">
              <a:lnSpc>
                <a:spcPct val="150000"/>
              </a:lnSpc>
              <a:spcBef>
                <a:spcPts val="0"/>
              </a:spcBef>
              <a:spcAft>
                <a:spcPts val="1200"/>
              </a:spcAft>
              <a:buAutoNum type="arabicParenR"/>
            </a:pPr>
            <a:r>
              <a:rPr lang="en-IN" dirty="0">
                <a:solidFill>
                  <a:srgbClr val="434343"/>
                </a:solidFill>
                <a:latin typeface="Roboto"/>
                <a:ea typeface="Roboto"/>
                <a:cs typeface="Roboto"/>
                <a:sym typeface="Roboto"/>
              </a:rPr>
              <a:t>EDA</a:t>
            </a:r>
          </a:p>
          <a:p>
            <a:pPr marL="800100" lvl="1" indent="-342900" algn="just">
              <a:lnSpc>
                <a:spcPct val="150000"/>
              </a:lnSpc>
              <a:spcBef>
                <a:spcPts val="0"/>
              </a:spcBef>
              <a:spcAft>
                <a:spcPts val="1200"/>
              </a:spcAft>
              <a:buAutoNum type="arabicParenR"/>
            </a:pPr>
            <a:r>
              <a:rPr lang="en-IN" dirty="0">
                <a:solidFill>
                  <a:srgbClr val="434343"/>
                </a:solidFill>
                <a:latin typeface="Roboto"/>
                <a:ea typeface="Roboto"/>
                <a:cs typeface="Roboto"/>
                <a:sym typeface="Roboto"/>
              </a:rPr>
              <a:t>Data cleaning</a:t>
            </a:r>
          </a:p>
          <a:p>
            <a:pPr marL="800100" lvl="1" indent="-342900" algn="just">
              <a:lnSpc>
                <a:spcPct val="150000"/>
              </a:lnSpc>
              <a:spcBef>
                <a:spcPts val="0"/>
              </a:spcBef>
              <a:spcAft>
                <a:spcPts val="1200"/>
              </a:spcAft>
              <a:buAutoNum type="arabicParenR"/>
            </a:pPr>
            <a:r>
              <a:rPr lang="en-IN" dirty="0">
                <a:solidFill>
                  <a:srgbClr val="434343"/>
                </a:solidFill>
                <a:latin typeface="Roboto"/>
                <a:ea typeface="Roboto"/>
                <a:cs typeface="Roboto"/>
                <a:sym typeface="Roboto"/>
              </a:rPr>
              <a:t>Feature engineering</a:t>
            </a:r>
          </a:p>
          <a:p>
            <a:pPr marL="0" lvl="0" indent="0" algn="just" rtl="0">
              <a:lnSpc>
                <a:spcPct val="150000"/>
              </a:lnSpc>
              <a:spcBef>
                <a:spcPts val="0"/>
              </a:spcBef>
              <a:spcAft>
                <a:spcPts val="1200"/>
              </a:spcAft>
              <a:buNone/>
            </a:pPr>
            <a:endParaRPr lang="en-IN" dirty="0">
              <a:solidFill>
                <a:srgbClr val="434343"/>
              </a:solidFill>
              <a:latin typeface="Roboto"/>
              <a:ea typeface="Roboto"/>
              <a:cs typeface="Roboto"/>
              <a:sym typeface="Roboto"/>
            </a:endParaRPr>
          </a:p>
          <a:p>
            <a:pPr marL="342900" lvl="0" indent="-342900" algn="just" rtl="0">
              <a:lnSpc>
                <a:spcPct val="150000"/>
              </a:lnSpc>
              <a:spcBef>
                <a:spcPts val="0"/>
              </a:spcBef>
              <a:spcAft>
                <a:spcPts val="1200"/>
              </a:spcAft>
              <a:buAutoNum type="arabicParenR"/>
            </a:pPr>
            <a:endParaRPr sz="1800" dirty="0">
              <a:solidFill>
                <a:srgbClr val="434343"/>
              </a:solidFill>
              <a:latin typeface="Roboto"/>
              <a:ea typeface="Roboto"/>
              <a:cs typeface="Roboto"/>
              <a:sym typeface="Roboto"/>
            </a:endParaRPr>
          </a:p>
        </p:txBody>
      </p:sp>
      <p:sp>
        <p:nvSpPr>
          <p:cNvPr id="197" name="Google Shape;197;p23"/>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0961-94D2-1C16-FB8A-5F414B3425B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CAA645-F70F-309F-E3FD-8D7EBF28CF61}"/>
              </a:ext>
            </a:extLst>
          </p:cNvPr>
          <p:cNvSpPr>
            <a:spLocks noGrp="1"/>
          </p:cNvSpPr>
          <p:nvPr>
            <p:ph type="body" idx="1"/>
          </p:nvPr>
        </p:nvSpPr>
        <p:spPr/>
        <p:txBody>
          <a:bodyPr/>
          <a:lstStyle/>
          <a:p>
            <a:pPr marL="139700" indent="0">
              <a:buNone/>
            </a:pPr>
            <a:r>
              <a:rPr lang="en-IN" dirty="0"/>
              <a:t>4) Data splitting</a:t>
            </a:r>
          </a:p>
          <a:p>
            <a:pPr marL="139700" indent="0">
              <a:buNone/>
            </a:pPr>
            <a:r>
              <a:rPr lang="en-IN" dirty="0"/>
              <a:t>5) Model selection</a:t>
            </a:r>
          </a:p>
          <a:p>
            <a:pPr marL="139700" indent="0">
              <a:buNone/>
            </a:pPr>
            <a:r>
              <a:rPr lang="en-IN" dirty="0"/>
              <a:t>6) Model training</a:t>
            </a:r>
          </a:p>
          <a:p>
            <a:pPr marL="139700" indent="0">
              <a:buNone/>
            </a:pPr>
            <a:r>
              <a:rPr lang="en-IN" dirty="0"/>
              <a:t>7) Model evaluation</a:t>
            </a:r>
          </a:p>
          <a:p>
            <a:pPr marL="139700" indent="0">
              <a:buNone/>
            </a:pPr>
            <a:r>
              <a:rPr lang="en-IN" dirty="0"/>
              <a:t>8) Model optimization</a:t>
            </a:r>
          </a:p>
          <a:p>
            <a:pPr marL="139700" indent="0">
              <a:buNone/>
            </a:pPr>
            <a:r>
              <a:rPr lang="en-IN" dirty="0"/>
              <a:t>9) Model saving and interface</a:t>
            </a:r>
          </a:p>
          <a:p>
            <a:pPr marL="139700" indent="0">
              <a:buNone/>
            </a:pPr>
            <a:r>
              <a:rPr lang="en-IN" dirty="0"/>
              <a:t>10) Prediction and visualisation</a:t>
            </a:r>
          </a:p>
          <a:p>
            <a:pPr marL="139700" indent="0">
              <a:buNone/>
            </a:pPr>
            <a:r>
              <a:rPr lang="en-IN" dirty="0"/>
              <a:t>11)Documentation and reporting</a:t>
            </a:r>
          </a:p>
        </p:txBody>
      </p:sp>
      <p:sp>
        <p:nvSpPr>
          <p:cNvPr id="4" name="Slide Number Placeholder 3">
            <a:extLst>
              <a:ext uri="{FF2B5EF4-FFF2-40B4-BE49-F238E27FC236}">
                <a16:creationId xmlns:a16="http://schemas.microsoft.com/office/drawing/2014/main" id="{C4E6F239-C16D-BA3D-CE46-9B3BFB8B8F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30639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Results/Analysis/conclusion</a:t>
            </a:r>
            <a:endParaRPr/>
          </a:p>
        </p:txBody>
      </p:sp>
      <p:sp>
        <p:nvSpPr>
          <p:cNvPr id="203" name="Google Shape;203;p24"/>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endParaRPr lang="en-IN" sz="1800"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800" dirty="0">
              <a:solidFill>
                <a:srgbClr val="434343"/>
              </a:solidFill>
              <a:latin typeface="Roboto"/>
              <a:ea typeface="Roboto"/>
              <a:cs typeface="Roboto"/>
              <a:sym typeface="Roboto"/>
            </a:endParaRPr>
          </a:p>
        </p:txBody>
      </p:sp>
      <p:sp>
        <p:nvSpPr>
          <p:cNvPr id="204" name="Google Shape;204;p24"/>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15</a:t>
            </a:fld>
            <a:endParaRPr/>
          </a:p>
        </p:txBody>
      </p:sp>
      <p:pic>
        <p:nvPicPr>
          <p:cNvPr id="5" name="Picture 4">
            <a:extLst>
              <a:ext uri="{FF2B5EF4-FFF2-40B4-BE49-F238E27FC236}">
                <a16:creationId xmlns:a16="http://schemas.microsoft.com/office/drawing/2014/main" id="{4D9577BF-B99A-8213-658D-22B951AB8328}"/>
              </a:ext>
            </a:extLst>
          </p:cNvPr>
          <p:cNvPicPr>
            <a:picLocks noChangeAspect="1"/>
          </p:cNvPicPr>
          <p:nvPr/>
        </p:nvPicPr>
        <p:blipFill>
          <a:blip r:embed="rId3"/>
          <a:stretch>
            <a:fillRect/>
          </a:stretch>
        </p:blipFill>
        <p:spPr>
          <a:xfrm>
            <a:off x="951143" y="893820"/>
            <a:ext cx="7241713" cy="41473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Timeline</a:t>
            </a:r>
            <a:endParaRPr/>
          </a:p>
        </p:txBody>
      </p:sp>
      <p:sp>
        <p:nvSpPr>
          <p:cNvPr id="210" name="Google Shape;210;p25"/>
          <p:cNvSpPr txBox="1">
            <a:spLocks noGrp="1"/>
          </p:cNvSpPr>
          <p:nvPr>
            <p:ph type="body" idx="1"/>
          </p:nvPr>
        </p:nvSpPr>
        <p:spPr>
          <a:xfrm>
            <a:off x="633850" y="893820"/>
            <a:ext cx="7962600" cy="3925687"/>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IN" sz="2400" dirty="0">
                <a:solidFill>
                  <a:schemeClr val="tx1"/>
                </a:solidFill>
                <a:latin typeface="Roboto"/>
                <a:ea typeface="Roboto"/>
                <a:cs typeface="Roboto"/>
                <a:sym typeface="Roboto"/>
              </a:rPr>
              <a:t>Yes we able to follow time </a:t>
            </a:r>
          </a:p>
          <a:p>
            <a:pPr marL="457200" lvl="1" indent="0" algn="just">
              <a:lnSpc>
                <a:spcPct val="150000"/>
              </a:lnSpc>
              <a:spcBef>
                <a:spcPts val="0"/>
              </a:spcBef>
              <a:spcAft>
                <a:spcPts val="1200"/>
              </a:spcAft>
              <a:buNone/>
            </a:pPr>
            <a:r>
              <a:rPr lang="en-IN" sz="1500" dirty="0">
                <a:solidFill>
                  <a:srgbClr val="434343"/>
                </a:solidFill>
                <a:latin typeface="Roboto"/>
                <a:ea typeface="Roboto"/>
                <a:cs typeface="Roboto"/>
                <a:sym typeface="Roboto"/>
              </a:rPr>
              <a:t>Week 1 : search suitable dataset , set environment , make git repo.</a:t>
            </a:r>
          </a:p>
          <a:p>
            <a:pPr marL="457200" lvl="1" indent="0" algn="just">
              <a:lnSpc>
                <a:spcPct val="150000"/>
              </a:lnSpc>
              <a:spcBef>
                <a:spcPts val="0"/>
              </a:spcBef>
              <a:spcAft>
                <a:spcPts val="1200"/>
              </a:spcAft>
              <a:buNone/>
            </a:pPr>
            <a:r>
              <a:rPr lang="en-IN" sz="1500" dirty="0">
                <a:solidFill>
                  <a:srgbClr val="434343"/>
                </a:solidFill>
                <a:latin typeface="Roboto"/>
                <a:ea typeface="Roboto"/>
                <a:cs typeface="Roboto"/>
                <a:sym typeface="Roboto"/>
              </a:rPr>
              <a:t>Week 2 : eda , data cleaning ,  feature engineering </a:t>
            </a:r>
          </a:p>
          <a:p>
            <a:pPr marL="457200" lvl="1" indent="0" algn="just">
              <a:lnSpc>
                <a:spcPct val="150000"/>
              </a:lnSpc>
              <a:spcBef>
                <a:spcPts val="0"/>
              </a:spcBef>
              <a:spcAft>
                <a:spcPts val="1200"/>
              </a:spcAft>
              <a:buNone/>
            </a:pPr>
            <a:r>
              <a:rPr lang="en-IN" sz="1500" dirty="0">
                <a:solidFill>
                  <a:srgbClr val="434343"/>
                </a:solidFill>
                <a:latin typeface="Roboto"/>
                <a:ea typeface="Roboto"/>
                <a:cs typeface="Roboto"/>
                <a:sym typeface="Roboto"/>
              </a:rPr>
              <a:t>Week 3 : Model selection</a:t>
            </a:r>
          </a:p>
          <a:p>
            <a:pPr marL="457200" lvl="1" indent="0" algn="just">
              <a:lnSpc>
                <a:spcPct val="150000"/>
              </a:lnSpc>
              <a:spcBef>
                <a:spcPts val="0"/>
              </a:spcBef>
              <a:spcAft>
                <a:spcPts val="1200"/>
              </a:spcAft>
              <a:buNone/>
            </a:pPr>
            <a:r>
              <a:rPr lang="en-IN" sz="1500" dirty="0">
                <a:solidFill>
                  <a:srgbClr val="434343"/>
                </a:solidFill>
                <a:latin typeface="Roboto"/>
                <a:ea typeface="Roboto"/>
                <a:cs typeface="Roboto"/>
                <a:sym typeface="Roboto"/>
              </a:rPr>
              <a:t>Week4 : Model training and implementation </a:t>
            </a:r>
          </a:p>
          <a:p>
            <a:pPr marL="457200" lvl="1" indent="0" algn="just">
              <a:lnSpc>
                <a:spcPct val="150000"/>
              </a:lnSpc>
              <a:spcBef>
                <a:spcPts val="0"/>
              </a:spcBef>
              <a:spcAft>
                <a:spcPts val="1200"/>
              </a:spcAft>
              <a:buNone/>
            </a:pPr>
            <a:r>
              <a:rPr lang="en-IN" sz="1500" dirty="0">
                <a:solidFill>
                  <a:srgbClr val="434343"/>
                </a:solidFill>
                <a:latin typeface="Roboto"/>
                <a:ea typeface="Roboto"/>
                <a:cs typeface="Roboto"/>
                <a:sym typeface="Roboto"/>
              </a:rPr>
              <a:t>Week 5:  Model evaluation </a:t>
            </a:r>
          </a:p>
          <a:p>
            <a:pPr marL="457200" lvl="1" indent="0" algn="just">
              <a:lnSpc>
                <a:spcPct val="150000"/>
              </a:lnSpc>
              <a:spcBef>
                <a:spcPts val="0"/>
              </a:spcBef>
              <a:spcAft>
                <a:spcPts val="1200"/>
              </a:spcAft>
              <a:buNone/>
            </a:pPr>
            <a:r>
              <a:rPr lang="en-IN" sz="1500" dirty="0">
                <a:solidFill>
                  <a:srgbClr val="434343"/>
                </a:solidFill>
                <a:latin typeface="Roboto"/>
                <a:ea typeface="Roboto"/>
                <a:cs typeface="Roboto"/>
                <a:sym typeface="Roboto"/>
              </a:rPr>
              <a:t>Week 6: model saving </a:t>
            </a:r>
          </a:p>
          <a:p>
            <a:pPr marL="0" lvl="0" indent="0" algn="just" rtl="0">
              <a:lnSpc>
                <a:spcPct val="150000"/>
              </a:lnSpc>
              <a:spcBef>
                <a:spcPts val="0"/>
              </a:spcBef>
              <a:spcAft>
                <a:spcPts val="1200"/>
              </a:spcAft>
              <a:buNone/>
            </a:pPr>
            <a:endParaRPr sz="1800" dirty="0">
              <a:solidFill>
                <a:srgbClr val="434343"/>
              </a:solidFill>
              <a:latin typeface="Roboto"/>
              <a:ea typeface="Roboto"/>
              <a:cs typeface="Roboto"/>
              <a:sym typeface="Roboto"/>
            </a:endParaRPr>
          </a:p>
        </p:txBody>
      </p:sp>
      <p:sp>
        <p:nvSpPr>
          <p:cNvPr id="211" name="Google Shape;211;p25"/>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Individual team members’ contributions</a:t>
            </a:r>
            <a:endParaRPr sz="3100"/>
          </a:p>
        </p:txBody>
      </p:sp>
      <p:sp>
        <p:nvSpPr>
          <p:cNvPr id="217" name="Google Shape;217;p26"/>
          <p:cNvSpPr txBox="1">
            <a:spLocks noGrp="1"/>
          </p:cNvSpPr>
          <p:nvPr>
            <p:ph type="body" idx="1"/>
          </p:nvPr>
        </p:nvSpPr>
        <p:spPr>
          <a:xfrm>
            <a:off x="633850" y="1035874"/>
            <a:ext cx="7962600" cy="3833305"/>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IN" sz="1800" dirty="0">
                <a:solidFill>
                  <a:schemeClr val="tx1"/>
                </a:solidFill>
                <a:latin typeface="Roboto"/>
                <a:ea typeface="Roboto"/>
                <a:cs typeface="Roboto"/>
                <a:sym typeface="Roboto"/>
              </a:rPr>
              <a:t>Himanshu Kumar </a:t>
            </a:r>
            <a:r>
              <a:rPr lang="en-IN" sz="1800" dirty="0">
                <a:solidFill>
                  <a:srgbClr val="434343"/>
                </a:solidFill>
                <a:latin typeface="Roboto"/>
                <a:ea typeface="Roboto"/>
                <a:cs typeface="Roboto"/>
                <a:sym typeface="Roboto"/>
              </a:rPr>
              <a:t>: data collection ,model implementation and evaluation, eda, mse graph , model saving </a:t>
            </a:r>
          </a:p>
          <a:p>
            <a:pPr marL="0" indent="0" algn="just">
              <a:lnSpc>
                <a:spcPct val="150000"/>
              </a:lnSpc>
              <a:spcBef>
                <a:spcPts val="0"/>
              </a:spcBef>
              <a:spcAft>
                <a:spcPts val="1200"/>
              </a:spcAft>
              <a:buNone/>
            </a:pPr>
            <a:r>
              <a:rPr lang="en-IN" sz="1800" dirty="0">
                <a:solidFill>
                  <a:schemeClr val="tx1"/>
                </a:solidFill>
                <a:latin typeface="Roboto"/>
                <a:ea typeface="Roboto"/>
                <a:cs typeface="Roboto"/>
                <a:sym typeface="Roboto"/>
              </a:rPr>
              <a:t>Naman</a:t>
            </a:r>
            <a:r>
              <a:rPr lang="en-IN" sz="1800" dirty="0">
                <a:solidFill>
                  <a:srgbClr val="434343"/>
                </a:solidFill>
                <a:latin typeface="Roboto"/>
                <a:ea typeface="Roboto"/>
                <a:cs typeface="Roboto"/>
                <a:sym typeface="Roboto"/>
              </a:rPr>
              <a:t>: data collection , eda, model implementation and evaluation ,feature engineering ,</a:t>
            </a:r>
          </a:p>
          <a:p>
            <a:pPr marL="0" lvl="0" indent="0" algn="just" rtl="0">
              <a:lnSpc>
                <a:spcPct val="150000"/>
              </a:lnSpc>
              <a:spcBef>
                <a:spcPts val="0"/>
              </a:spcBef>
              <a:spcAft>
                <a:spcPts val="1200"/>
              </a:spcAft>
              <a:buNone/>
            </a:pPr>
            <a:r>
              <a:rPr lang="en-IN" sz="1800" dirty="0">
                <a:solidFill>
                  <a:schemeClr val="tx1"/>
                </a:solidFill>
                <a:latin typeface="Roboto"/>
                <a:ea typeface="Roboto"/>
                <a:cs typeface="Roboto"/>
                <a:sym typeface="Roboto"/>
              </a:rPr>
              <a:t>Nishchay</a:t>
            </a:r>
            <a:r>
              <a:rPr lang="en-IN" sz="1800" dirty="0">
                <a:solidFill>
                  <a:srgbClr val="434343"/>
                </a:solidFill>
                <a:latin typeface="Roboto"/>
                <a:ea typeface="Roboto"/>
                <a:cs typeface="Roboto"/>
                <a:sym typeface="Roboto"/>
              </a:rPr>
              <a:t>: eda , data cleaning,  model training, feature engineering, help in model implementation</a:t>
            </a:r>
          </a:p>
          <a:p>
            <a:pPr marL="0" lvl="0" indent="0" algn="just" rtl="0">
              <a:lnSpc>
                <a:spcPct val="150000"/>
              </a:lnSpc>
              <a:spcBef>
                <a:spcPts val="0"/>
              </a:spcBef>
              <a:spcAft>
                <a:spcPts val="1200"/>
              </a:spcAft>
              <a:buNone/>
            </a:pPr>
            <a:r>
              <a:rPr lang="en-IN" sz="1800" dirty="0">
                <a:solidFill>
                  <a:schemeClr val="tx1"/>
                </a:solidFill>
                <a:latin typeface="Roboto"/>
                <a:ea typeface="Roboto"/>
                <a:cs typeface="Roboto"/>
                <a:sym typeface="Roboto"/>
              </a:rPr>
              <a:t>Harshil</a:t>
            </a:r>
            <a:r>
              <a:rPr lang="en-IN" sz="1800" dirty="0">
                <a:solidFill>
                  <a:srgbClr val="434343"/>
                </a:solidFill>
                <a:latin typeface="Roboto"/>
                <a:ea typeface="Roboto"/>
                <a:cs typeface="Roboto"/>
                <a:sym typeface="Roboto"/>
              </a:rPr>
              <a:t>: eda ,feature engineering , data cleaning, model training , help in model implementation</a:t>
            </a:r>
            <a:endParaRPr sz="1800" dirty="0">
              <a:solidFill>
                <a:srgbClr val="434343"/>
              </a:solidFill>
              <a:latin typeface="Roboto"/>
              <a:ea typeface="Roboto"/>
              <a:cs typeface="Roboto"/>
              <a:sym typeface="Roboto"/>
            </a:endParaRPr>
          </a:p>
        </p:txBody>
      </p:sp>
      <p:sp>
        <p:nvSpPr>
          <p:cNvPr id="218" name="Google Shape;218;p26"/>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1029895" y="1910870"/>
            <a:ext cx="7084200" cy="6195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a:t>Thank You</a:t>
            </a:r>
            <a:endParaRPr/>
          </a:p>
        </p:txBody>
      </p:sp>
      <p:sp>
        <p:nvSpPr>
          <p:cNvPr id="224" name="Google Shape;224;p27"/>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Motivation</a:t>
            </a:r>
            <a:endParaRPr/>
          </a:p>
        </p:txBody>
      </p:sp>
      <p:sp>
        <p:nvSpPr>
          <p:cNvPr id="175" name="Google Shape;175;p20"/>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US" sz="1800" dirty="0">
                <a:solidFill>
                  <a:srgbClr val="434343"/>
                </a:solidFill>
                <a:latin typeface="Roboto"/>
                <a:ea typeface="Roboto"/>
                <a:cs typeface="Roboto"/>
                <a:sym typeface="Roboto"/>
              </a:rPr>
              <a:t>Agriculture plays a crucial role in global food security , yet predicting crop yield remains challenging due to com-plex interactions between environmental factors. Traditional methods often rely on historical data and intuition, which may not fully capture modern agriculture’s dynamic nature. Advanced, data-driven approaches are essential for improving crop yield predictions, especially in the face of climate change and resource constraints. This project aims to address this gap by applying machine learning techniques to enhance agricultural productivity and sustainability.</a:t>
            </a:r>
            <a:endParaRPr sz="1800" dirty="0">
              <a:solidFill>
                <a:srgbClr val="434343"/>
              </a:solidFill>
              <a:latin typeface="Roboto"/>
              <a:ea typeface="Roboto"/>
              <a:cs typeface="Roboto"/>
              <a:sym typeface="Roboto"/>
            </a:endParaRPr>
          </a:p>
        </p:txBody>
      </p:sp>
      <p:sp>
        <p:nvSpPr>
          <p:cNvPr id="176" name="Google Shape;176;p20"/>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Literature review</a:t>
            </a:r>
            <a:endParaRPr dirty="0"/>
          </a:p>
        </p:txBody>
      </p:sp>
      <p:sp>
        <p:nvSpPr>
          <p:cNvPr id="182" name="Google Shape;182;p21"/>
          <p:cNvSpPr txBox="1">
            <a:spLocks noGrp="1"/>
          </p:cNvSpPr>
          <p:nvPr>
            <p:ph type="body" idx="1"/>
          </p:nvPr>
        </p:nvSpPr>
        <p:spPr>
          <a:xfrm>
            <a:off x="633850" y="1035875"/>
            <a:ext cx="7962600" cy="35994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r>
              <a:rPr lang="en-US" sz="1800" dirty="0">
                <a:solidFill>
                  <a:srgbClr val="434343"/>
                </a:solidFill>
                <a:latin typeface="Roboto"/>
                <a:ea typeface="Roboto"/>
                <a:cs typeface="Roboto"/>
                <a:sym typeface="Roboto"/>
              </a:rPr>
              <a:t>1)  </a:t>
            </a:r>
            <a:r>
              <a:rPr lang="en-US" dirty="0">
                <a:solidFill>
                  <a:srgbClr val="434343"/>
                </a:solidFill>
                <a:latin typeface="Roboto"/>
                <a:ea typeface="Roboto"/>
                <a:cs typeface="Roboto"/>
                <a:sym typeface="Roboto"/>
              </a:rPr>
              <a:t>Crop Yield Prediction Using Machine Learning: A Pragmatic Approach:</a:t>
            </a:r>
          </a:p>
          <a:p>
            <a:pPr marL="457200" lvl="1" indent="0" algn="just">
              <a:lnSpc>
                <a:spcPct val="150000"/>
              </a:lnSpc>
              <a:spcBef>
                <a:spcPts val="0"/>
              </a:spcBef>
              <a:spcAft>
                <a:spcPts val="1200"/>
              </a:spcAft>
              <a:buNone/>
            </a:pPr>
            <a:r>
              <a:rPr lang="en-US" dirty="0">
                <a:solidFill>
                  <a:srgbClr val="434343"/>
                </a:solidFill>
                <a:latin typeface="Roboto"/>
                <a:ea typeface="Roboto"/>
                <a:cs typeface="Roboto"/>
                <a:sym typeface="Roboto"/>
              </a:rPr>
              <a:t>This study focuses on improving crop yield prediction in India’s agricultural sector using machine learning techniques such as Random Forest, Adaboost, Gradient Boost, and SVM. It finds that Random Forest achieves the highest accuracy, helping farmers enhance their yields.</a:t>
            </a:r>
          </a:p>
          <a:p>
            <a:pPr marL="0" lvl="0" indent="0" algn="just" rtl="0">
              <a:lnSpc>
                <a:spcPct val="150000"/>
              </a:lnSpc>
              <a:spcBef>
                <a:spcPts val="0"/>
              </a:spcBef>
              <a:spcAft>
                <a:spcPts val="1200"/>
              </a:spcAft>
              <a:buNone/>
            </a:pPr>
            <a:r>
              <a:rPr lang="en-US" sz="1800" dirty="0">
                <a:solidFill>
                  <a:srgbClr val="434343"/>
                </a:solidFill>
                <a:latin typeface="Roboto"/>
                <a:ea typeface="Roboto"/>
                <a:cs typeface="Roboto"/>
                <a:sym typeface="Roboto"/>
              </a:rPr>
              <a:t>	Link:</a:t>
            </a:r>
            <a:r>
              <a:rPr lang="en-US" sz="1400" dirty="0">
                <a:hlinkClick r:id="rId3"/>
              </a:rPr>
              <a:t>(PDF) Crop Yield Prediction Using Machine Learning: A Pragmatic Approach</a:t>
            </a:r>
            <a:endParaRPr sz="1800" dirty="0">
              <a:solidFill>
                <a:srgbClr val="434343"/>
              </a:solidFill>
              <a:latin typeface="Roboto"/>
              <a:ea typeface="Roboto"/>
              <a:cs typeface="Roboto"/>
              <a:sym typeface="Roboto"/>
            </a:endParaRPr>
          </a:p>
        </p:txBody>
      </p:sp>
      <p:sp>
        <p:nvSpPr>
          <p:cNvPr id="183" name="Google Shape;183;p21"/>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0C87-9CEB-0B80-5010-3E9FEA4E0364}"/>
              </a:ext>
            </a:extLst>
          </p:cNvPr>
          <p:cNvSpPr>
            <a:spLocks noGrp="1"/>
          </p:cNvSpPr>
          <p:nvPr>
            <p:ph type="title"/>
          </p:nvPr>
        </p:nvSpPr>
        <p:spPr/>
        <p:txBody>
          <a:bodyPr/>
          <a:lstStyle/>
          <a:p>
            <a:r>
              <a:rPr lang="en" dirty="0"/>
              <a:t>Literature review</a:t>
            </a:r>
            <a:endParaRPr lang="en-IN" dirty="0"/>
          </a:p>
        </p:txBody>
      </p:sp>
      <p:sp>
        <p:nvSpPr>
          <p:cNvPr id="3" name="Text Placeholder 2">
            <a:extLst>
              <a:ext uri="{FF2B5EF4-FFF2-40B4-BE49-F238E27FC236}">
                <a16:creationId xmlns:a16="http://schemas.microsoft.com/office/drawing/2014/main" id="{B0DD715D-4F8B-20A6-0D11-9BB0B45FFFB9}"/>
              </a:ext>
            </a:extLst>
          </p:cNvPr>
          <p:cNvSpPr>
            <a:spLocks noGrp="1"/>
          </p:cNvSpPr>
          <p:nvPr>
            <p:ph type="body" idx="1"/>
          </p:nvPr>
        </p:nvSpPr>
        <p:spPr/>
        <p:txBody>
          <a:bodyPr/>
          <a:lstStyle/>
          <a:p>
            <a:pPr marL="139700" indent="0">
              <a:buNone/>
            </a:pPr>
            <a:r>
              <a:rPr lang="en-IN" dirty="0"/>
              <a:t>2) </a:t>
            </a:r>
            <a:r>
              <a:rPr lang="en-US" dirty="0"/>
              <a:t>Yield Prediction for Crops by Gradient-Based Algorithms : </a:t>
            </a:r>
          </a:p>
          <a:p>
            <a:pPr marL="596900" lvl="1" indent="0">
              <a:buNone/>
            </a:pPr>
            <a:r>
              <a:rPr lang="en-US" dirty="0"/>
              <a:t>This study evaluates machine learning algorithms for predicting crop yields, finding that CatBoost, </a:t>
            </a:r>
            <a:r>
              <a:rPr lang="en-US" dirty="0" err="1"/>
              <a:t>LightGBM</a:t>
            </a:r>
            <a:r>
              <a:rPr lang="en-US" dirty="0"/>
              <a:t>, and XGBoost outperform others.</a:t>
            </a:r>
            <a:endParaRPr lang="en-IN" dirty="0"/>
          </a:p>
          <a:p>
            <a:pPr marL="596900" lvl="1" indent="0">
              <a:buNone/>
            </a:pPr>
            <a:endParaRPr lang="en-IN" dirty="0"/>
          </a:p>
          <a:p>
            <a:pPr marL="596900" lvl="1" indent="0">
              <a:buNone/>
            </a:pPr>
            <a:r>
              <a:rPr lang="en-IN" dirty="0"/>
              <a:t>Link: </a:t>
            </a:r>
            <a:r>
              <a:rPr lang="en-US" dirty="0">
                <a:hlinkClick r:id="rId2"/>
              </a:rPr>
              <a:t>Yield prediction for crops by gradient-based algorithms | PLOS ONE</a:t>
            </a:r>
            <a:endParaRPr lang="en-US" dirty="0"/>
          </a:p>
        </p:txBody>
      </p:sp>
      <p:sp>
        <p:nvSpPr>
          <p:cNvPr id="4" name="Slide Number Placeholder 3">
            <a:extLst>
              <a:ext uri="{FF2B5EF4-FFF2-40B4-BE49-F238E27FC236}">
                <a16:creationId xmlns:a16="http://schemas.microsoft.com/office/drawing/2014/main" id="{715EA4D0-EFF7-4C9E-2348-B15C6170E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22667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Dataset description</a:t>
            </a:r>
            <a:endParaRPr/>
          </a:p>
        </p:txBody>
      </p:sp>
      <p:sp>
        <p:nvSpPr>
          <p:cNvPr id="189" name="Google Shape;189;p22"/>
          <p:cNvSpPr txBox="1">
            <a:spLocks noGrp="1"/>
          </p:cNvSpPr>
          <p:nvPr>
            <p:ph type="body" idx="1"/>
          </p:nvPr>
        </p:nvSpPr>
        <p:spPr>
          <a:xfrm>
            <a:off x="633850" y="893820"/>
            <a:ext cx="7962600" cy="3741455"/>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1200"/>
              </a:spcAft>
              <a:buNone/>
            </a:pPr>
            <a:endParaRPr lang="en-IN" sz="1800" dirty="0">
              <a:solidFill>
                <a:srgbClr val="434343"/>
              </a:solidFill>
              <a:latin typeface="Roboto"/>
              <a:ea typeface="Roboto"/>
              <a:cs typeface="Roboto"/>
              <a:sym typeface="Roboto"/>
            </a:endParaRPr>
          </a:p>
          <a:p>
            <a:pPr marL="0" lvl="0" indent="0" algn="just" rtl="0">
              <a:lnSpc>
                <a:spcPct val="150000"/>
              </a:lnSpc>
              <a:spcBef>
                <a:spcPts val="0"/>
              </a:spcBef>
              <a:spcAft>
                <a:spcPts val="1200"/>
              </a:spcAft>
              <a:buNone/>
            </a:pPr>
            <a:endParaRPr sz="1800" dirty="0">
              <a:solidFill>
                <a:srgbClr val="434343"/>
              </a:solidFill>
              <a:latin typeface="Roboto"/>
              <a:ea typeface="Roboto"/>
              <a:cs typeface="Roboto"/>
              <a:sym typeface="Roboto"/>
            </a:endParaRPr>
          </a:p>
        </p:txBody>
      </p:sp>
      <p:sp>
        <p:nvSpPr>
          <p:cNvPr id="190" name="Google Shape;190;p22"/>
          <p:cNvSpPr txBox="1">
            <a:spLocks noGrp="1"/>
          </p:cNvSpPr>
          <p:nvPr>
            <p:ph type="sldNum" idx="12"/>
          </p:nvPr>
        </p:nvSpPr>
        <p:spPr>
          <a:xfrm>
            <a:off x="6463146"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5</a:t>
            </a:fld>
            <a:endParaRPr/>
          </a:p>
        </p:txBody>
      </p:sp>
      <p:pic>
        <p:nvPicPr>
          <p:cNvPr id="3" name="Picture 2">
            <a:extLst>
              <a:ext uri="{FF2B5EF4-FFF2-40B4-BE49-F238E27FC236}">
                <a16:creationId xmlns:a16="http://schemas.microsoft.com/office/drawing/2014/main" id="{1B03B672-A935-34C7-FA61-4C032BFDDBF2}"/>
              </a:ext>
            </a:extLst>
          </p:cNvPr>
          <p:cNvPicPr>
            <a:picLocks noChangeAspect="1"/>
          </p:cNvPicPr>
          <p:nvPr/>
        </p:nvPicPr>
        <p:blipFill>
          <a:blip r:embed="rId3"/>
          <a:stretch>
            <a:fillRect/>
          </a:stretch>
        </p:blipFill>
        <p:spPr>
          <a:xfrm>
            <a:off x="859515" y="1025808"/>
            <a:ext cx="7039957" cy="36494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BFC3-4E68-FEBA-F078-BCE2E9DFF3EE}"/>
              </a:ext>
            </a:extLst>
          </p:cNvPr>
          <p:cNvSpPr>
            <a:spLocks noGrp="1"/>
          </p:cNvSpPr>
          <p:nvPr>
            <p:ph type="title"/>
          </p:nvPr>
        </p:nvSpPr>
        <p:spPr/>
        <p:txBody>
          <a:bodyPr/>
          <a:lstStyle/>
          <a:p>
            <a:r>
              <a:rPr lang="en-IN" dirty="0"/>
              <a:t>Data description</a:t>
            </a:r>
          </a:p>
        </p:txBody>
      </p:sp>
      <p:sp>
        <p:nvSpPr>
          <p:cNvPr id="3" name="Text Placeholder 2">
            <a:extLst>
              <a:ext uri="{FF2B5EF4-FFF2-40B4-BE49-F238E27FC236}">
                <a16:creationId xmlns:a16="http://schemas.microsoft.com/office/drawing/2014/main" id="{BEB82DE1-E1B6-C92D-F9E8-98B1B6BA6464}"/>
              </a:ext>
            </a:extLst>
          </p:cNvPr>
          <p:cNvSpPr>
            <a:spLocks noGrp="1"/>
          </p:cNvSpPr>
          <p:nvPr>
            <p:ph type="body" idx="1"/>
          </p:nvPr>
        </p:nvSpPr>
        <p:spPr/>
        <p:txBody>
          <a:bodyPr/>
          <a:lstStyle/>
          <a:p>
            <a:r>
              <a:rPr lang="en-US" dirty="0"/>
              <a:t>The dataset being used is related to crop yield prediction and contains multiple features that influence the target variable, which is Yield_tons_per_hectare. This includes information about the region, soil type, crop type, and weather conditions.</a:t>
            </a:r>
          </a:p>
          <a:p>
            <a:pPr marL="139700" indent="0">
              <a:buNone/>
            </a:pPr>
            <a:endParaRPr lang="en-US" dirty="0"/>
          </a:p>
          <a:p>
            <a:r>
              <a:rPr lang="en-IN" dirty="0"/>
              <a:t>We have total 10 attributes(including target variable).</a:t>
            </a:r>
          </a:p>
          <a:p>
            <a:pPr marL="139700" indent="0">
              <a:buNone/>
            </a:pPr>
            <a:endParaRPr lang="en-IN" dirty="0"/>
          </a:p>
          <a:p>
            <a:r>
              <a:rPr lang="en-IN" dirty="0"/>
              <a:t>You can see all the attributes in previous image.</a:t>
            </a:r>
          </a:p>
          <a:p>
            <a:endParaRPr lang="en-US" dirty="0"/>
          </a:p>
          <a:p>
            <a:endParaRPr lang="en-IN" dirty="0"/>
          </a:p>
          <a:p>
            <a:endParaRPr lang="en-IN" dirty="0"/>
          </a:p>
        </p:txBody>
      </p:sp>
      <p:sp>
        <p:nvSpPr>
          <p:cNvPr id="4" name="Slide Number Placeholder 3">
            <a:extLst>
              <a:ext uri="{FF2B5EF4-FFF2-40B4-BE49-F238E27FC236}">
                <a16:creationId xmlns:a16="http://schemas.microsoft.com/office/drawing/2014/main" id="{ED33968A-0B22-20E7-6388-AC106CE289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57612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BD066-72B4-1C32-BF6A-24A6B38603D9}"/>
              </a:ext>
            </a:extLst>
          </p:cNvPr>
          <p:cNvSpPr>
            <a:spLocks noGrp="1"/>
          </p:cNvSpPr>
          <p:nvPr>
            <p:ph type="body" idx="1"/>
          </p:nvPr>
        </p:nvSpPr>
        <p:spPr/>
        <p:txBody>
          <a:bodyPr/>
          <a:lstStyle/>
          <a:p>
            <a:endParaRPr lang="en-IN" dirty="0"/>
          </a:p>
          <a:p>
            <a:endParaRPr lang="en-IN" dirty="0"/>
          </a:p>
        </p:txBody>
      </p:sp>
      <p:sp>
        <p:nvSpPr>
          <p:cNvPr id="4" name="Slide Number Placeholder 3">
            <a:extLst>
              <a:ext uri="{FF2B5EF4-FFF2-40B4-BE49-F238E27FC236}">
                <a16:creationId xmlns:a16="http://schemas.microsoft.com/office/drawing/2014/main" id="{292FA330-8D70-E464-3A69-1FA230CF18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376FA2B3-0635-42F2-BFCF-A0973D75B43A}"/>
              </a:ext>
            </a:extLst>
          </p:cNvPr>
          <p:cNvPicPr>
            <a:picLocks noChangeAspect="1"/>
          </p:cNvPicPr>
          <p:nvPr/>
        </p:nvPicPr>
        <p:blipFill>
          <a:blip r:embed="rId2"/>
          <a:stretch>
            <a:fillRect/>
          </a:stretch>
        </p:blipFill>
        <p:spPr>
          <a:xfrm>
            <a:off x="1485900" y="192505"/>
            <a:ext cx="6172200" cy="4950995"/>
          </a:xfrm>
          <a:prstGeom prst="rect">
            <a:avLst/>
          </a:prstGeom>
        </p:spPr>
      </p:pic>
    </p:spTree>
    <p:extLst>
      <p:ext uri="{BB962C8B-B14F-4D97-AF65-F5344CB8AC3E}">
        <p14:creationId xmlns:p14="http://schemas.microsoft.com/office/powerpoint/2010/main" val="200060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BCE-DC94-E1CF-9C58-3906D887D410}"/>
              </a:ext>
            </a:extLst>
          </p:cNvPr>
          <p:cNvSpPr>
            <a:spLocks noGrp="1"/>
          </p:cNvSpPr>
          <p:nvPr>
            <p:ph type="title"/>
          </p:nvPr>
        </p:nvSpPr>
        <p:spPr/>
        <p:txBody>
          <a:bodyPr/>
          <a:lstStyle/>
          <a:p>
            <a:br>
              <a:rPr lang="en-IN" dirty="0"/>
            </a:br>
            <a:endParaRPr lang="en-IN" dirty="0"/>
          </a:p>
        </p:txBody>
      </p:sp>
      <p:sp>
        <p:nvSpPr>
          <p:cNvPr id="3" name="Text Placeholder 2">
            <a:extLst>
              <a:ext uri="{FF2B5EF4-FFF2-40B4-BE49-F238E27FC236}">
                <a16:creationId xmlns:a16="http://schemas.microsoft.com/office/drawing/2014/main" id="{069F6008-7834-FDE9-643B-7B6D96BCA3CC}"/>
              </a:ext>
            </a:extLst>
          </p:cNvPr>
          <p:cNvSpPr>
            <a:spLocks noGrp="1"/>
          </p:cNvSpPr>
          <p:nvPr>
            <p:ph type="body" idx="1"/>
          </p:nvPr>
        </p:nvSpPr>
        <p:spPr/>
        <p:txBody>
          <a:bodyPr/>
          <a:lstStyle/>
          <a:p>
            <a:pPr marL="139700" indent="0">
              <a:buNone/>
            </a:pPr>
            <a:endParaRPr lang="en-IN" dirty="0"/>
          </a:p>
          <a:p>
            <a:pPr marL="139700" indent="0">
              <a:buNone/>
            </a:pPr>
            <a:endParaRPr lang="en-IN" dirty="0"/>
          </a:p>
        </p:txBody>
      </p:sp>
      <p:sp>
        <p:nvSpPr>
          <p:cNvPr id="4" name="Slide Number Placeholder 3">
            <a:extLst>
              <a:ext uri="{FF2B5EF4-FFF2-40B4-BE49-F238E27FC236}">
                <a16:creationId xmlns:a16="http://schemas.microsoft.com/office/drawing/2014/main" id="{2AA73109-DDDA-4FC8-B90F-B3143DFABC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7" name="Picture 6">
            <a:extLst>
              <a:ext uri="{FF2B5EF4-FFF2-40B4-BE49-F238E27FC236}">
                <a16:creationId xmlns:a16="http://schemas.microsoft.com/office/drawing/2014/main" id="{6C8E0DD6-CECB-97BC-0432-F8FA1DC54835}"/>
              </a:ext>
            </a:extLst>
          </p:cNvPr>
          <p:cNvPicPr>
            <a:picLocks noChangeAspect="1"/>
          </p:cNvPicPr>
          <p:nvPr/>
        </p:nvPicPr>
        <p:blipFill>
          <a:blip r:embed="rId2"/>
          <a:stretch>
            <a:fillRect/>
          </a:stretch>
        </p:blipFill>
        <p:spPr>
          <a:xfrm>
            <a:off x="323560" y="171983"/>
            <a:ext cx="4021559" cy="4869180"/>
          </a:xfrm>
          <a:prstGeom prst="rect">
            <a:avLst/>
          </a:prstGeom>
        </p:spPr>
      </p:pic>
      <p:pic>
        <p:nvPicPr>
          <p:cNvPr id="9" name="Picture 8">
            <a:extLst>
              <a:ext uri="{FF2B5EF4-FFF2-40B4-BE49-F238E27FC236}">
                <a16:creationId xmlns:a16="http://schemas.microsoft.com/office/drawing/2014/main" id="{BD821269-D268-4849-6DA0-2112D2CBFBB2}"/>
              </a:ext>
            </a:extLst>
          </p:cNvPr>
          <p:cNvPicPr>
            <a:picLocks noChangeAspect="1"/>
          </p:cNvPicPr>
          <p:nvPr/>
        </p:nvPicPr>
        <p:blipFill>
          <a:blip r:embed="rId3"/>
          <a:stretch>
            <a:fillRect/>
          </a:stretch>
        </p:blipFill>
        <p:spPr>
          <a:xfrm>
            <a:off x="4444460" y="350084"/>
            <a:ext cx="4386370" cy="4635287"/>
          </a:xfrm>
          <a:prstGeom prst="rect">
            <a:avLst/>
          </a:prstGeom>
        </p:spPr>
      </p:pic>
    </p:spTree>
    <p:extLst>
      <p:ext uri="{BB962C8B-B14F-4D97-AF65-F5344CB8AC3E}">
        <p14:creationId xmlns:p14="http://schemas.microsoft.com/office/powerpoint/2010/main" val="140685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B0F6-FB4B-D56B-CB38-4ABAE5CA6F0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2CD4041-F96B-623B-8DDA-6A12FC8154D2}"/>
              </a:ext>
            </a:extLst>
          </p:cNvPr>
          <p:cNvSpPr>
            <a:spLocks noGrp="1"/>
          </p:cNvSpPr>
          <p:nvPr>
            <p:ph type="body" idx="1"/>
          </p:nvPr>
        </p:nvSpPr>
        <p:spPr/>
        <p:txBody>
          <a:bodyPr/>
          <a:lstStyle/>
          <a:p>
            <a:pPr marL="139700" indent="0">
              <a:buNone/>
            </a:pPr>
            <a:endParaRPr lang="en-IN" dirty="0"/>
          </a:p>
          <a:p>
            <a:pPr marL="139700" indent="0">
              <a:buNone/>
            </a:pPr>
            <a:endParaRPr lang="en-IN" dirty="0"/>
          </a:p>
        </p:txBody>
      </p:sp>
      <p:sp>
        <p:nvSpPr>
          <p:cNvPr id="4" name="Slide Number Placeholder 3">
            <a:extLst>
              <a:ext uri="{FF2B5EF4-FFF2-40B4-BE49-F238E27FC236}">
                <a16:creationId xmlns:a16="http://schemas.microsoft.com/office/drawing/2014/main" id="{32194357-F57C-97D7-7500-2A7EB712B8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7EC9F15D-F68E-8407-6A6B-44301C74A2A1}"/>
              </a:ext>
            </a:extLst>
          </p:cNvPr>
          <p:cNvPicPr>
            <a:picLocks noChangeAspect="1"/>
          </p:cNvPicPr>
          <p:nvPr/>
        </p:nvPicPr>
        <p:blipFill>
          <a:blip r:embed="rId2"/>
          <a:stretch>
            <a:fillRect/>
          </a:stretch>
        </p:blipFill>
        <p:spPr>
          <a:xfrm>
            <a:off x="123753" y="59662"/>
            <a:ext cx="8820868" cy="5024176"/>
          </a:xfrm>
          <a:prstGeom prst="rect">
            <a:avLst/>
          </a:prstGeom>
        </p:spPr>
      </p:pic>
    </p:spTree>
    <p:extLst>
      <p:ext uri="{BB962C8B-B14F-4D97-AF65-F5344CB8AC3E}">
        <p14:creationId xmlns:p14="http://schemas.microsoft.com/office/powerpoint/2010/main" val="25671183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On-screen Show (16:9)</PresentationFormat>
  <Paragraphs>76</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Calibri</vt:lpstr>
      <vt:lpstr>Noto Sans Symbols</vt:lpstr>
      <vt:lpstr>Arial</vt:lpstr>
      <vt:lpstr>Quattrocento Sans</vt:lpstr>
      <vt:lpstr>Georgia</vt:lpstr>
      <vt:lpstr>Office Theme</vt:lpstr>
      <vt:lpstr>AgriPredict : Machine Learning-Based Crop Yield Prediction</vt:lpstr>
      <vt:lpstr>Motivation</vt:lpstr>
      <vt:lpstr>Literature review</vt:lpstr>
      <vt:lpstr>Literature review</vt:lpstr>
      <vt:lpstr>Dataset description</vt:lpstr>
      <vt:lpstr>Data description</vt:lpstr>
      <vt:lpstr>PowerPoint Presentation</vt:lpstr>
      <vt:lpstr> </vt:lpstr>
      <vt:lpstr>PowerPoint Presentation</vt:lpstr>
      <vt:lpstr>PowerPoint Presentation</vt:lpstr>
      <vt:lpstr>PowerPoint Presentation</vt:lpstr>
      <vt:lpstr>Preprocessing Requirements:</vt:lpstr>
      <vt:lpstr>Methodology</vt:lpstr>
      <vt:lpstr>PowerPoint Presentation</vt:lpstr>
      <vt:lpstr>Results/Analysis/conclusion</vt:lpstr>
      <vt:lpstr>Timeline</vt:lpstr>
      <vt:lpstr>Individual team members’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Himanshu</dc:creator>
  <cp:lastModifiedBy>himanshu kumar</cp:lastModifiedBy>
  <cp:revision>1</cp:revision>
  <dcterms:modified xsi:type="dcterms:W3CDTF">2024-10-23T10:42:29Z</dcterms:modified>
</cp:coreProperties>
</file>