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D564-0D7F-448C-9A9E-2EDA06DB9460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7BE-02D2-4F3A-A9B6-EB1D34B88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1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D564-0D7F-448C-9A9E-2EDA06DB9460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7BE-02D2-4F3A-A9B6-EB1D34B88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83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D564-0D7F-448C-9A9E-2EDA06DB9460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7BE-02D2-4F3A-A9B6-EB1D34B88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02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D564-0D7F-448C-9A9E-2EDA06DB9460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7BE-02D2-4F3A-A9B6-EB1D34B88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90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D564-0D7F-448C-9A9E-2EDA06DB9460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7BE-02D2-4F3A-A9B6-EB1D34B88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87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D564-0D7F-448C-9A9E-2EDA06DB9460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7BE-02D2-4F3A-A9B6-EB1D34B88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42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D564-0D7F-448C-9A9E-2EDA06DB9460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7BE-02D2-4F3A-A9B6-EB1D34B88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88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D564-0D7F-448C-9A9E-2EDA06DB9460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7BE-02D2-4F3A-A9B6-EB1D34B88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07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D564-0D7F-448C-9A9E-2EDA06DB9460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7BE-02D2-4F3A-A9B6-EB1D34B88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47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D564-0D7F-448C-9A9E-2EDA06DB9460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7BE-02D2-4F3A-A9B6-EB1D34B88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64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D564-0D7F-448C-9A9E-2EDA06DB9460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7BE-02D2-4F3A-A9B6-EB1D34B88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13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8D564-0D7F-448C-9A9E-2EDA06DB9460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367BE-02D2-4F3A-A9B6-EB1D34B88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48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2606" y="3134082"/>
            <a:ext cx="10515600" cy="1325563"/>
          </a:xfrm>
        </p:spPr>
        <p:txBody>
          <a:bodyPr>
            <a:noAutofit/>
          </a:bodyPr>
          <a:lstStyle/>
          <a:p>
            <a:r>
              <a:rPr lang="en-IN" sz="4000" b="1" u="sng" dirty="0"/>
              <a:t>CS 6360.002 Database </a:t>
            </a:r>
            <a:r>
              <a:rPr lang="en-IN" sz="4000" b="1" u="sng" dirty="0" err="1" smtClean="0"/>
              <a:t>Design</a:t>
            </a:r>
            <a:r>
              <a:rPr lang="en-IN" sz="4000" dirty="0" err="1" smtClean="0"/>
              <a:t>:</a:t>
            </a:r>
            <a:r>
              <a:rPr lang="en-IN" sz="4000" b="1" u="sng" dirty="0" err="1" smtClean="0"/>
              <a:t>Uber</a:t>
            </a:r>
            <a:r>
              <a:rPr lang="en-IN" sz="4000" b="1" u="sng" dirty="0"/>
              <a:t> </a:t>
            </a:r>
            <a:r>
              <a:rPr lang="en-IN" sz="4000" b="1" u="sng" dirty="0" smtClean="0"/>
              <a:t/>
            </a:r>
            <a:br>
              <a:rPr lang="en-IN" sz="4000" b="1" u="sng" dirty="0" smtClean="0"/>
            </a:br>
            <a:r>
              <a:rPr lang="en-IN" sz="4000" b="0" dirty="0" smtClean="0">
                <a:effectLst/>
              </a:rPr>
              <a:t/>
            </a:r>
            <a:br>
              <a:rPr lang="en-IN" sz="4000" b="0" dirty="0" smtClean="0">
                <a:effectLst/>
              </a:rPr>
            </a:br>
            <a:r>
              <a:rPr lang="en-IN" sz="4000" b="1" u="sng" dirty="0"/>
              <a:t>Team:</a:t>
            </a:r>
            <a:r>
              <a:rPr lang="en-IN" sz="4000" b="0" dirty="0" smtClean="0">
                <a:effectLst/>
              </a:rPr>
              <a:t/>
            </a:r>
            <a:br>
              <a:rPr lang="en-IN" sz="4000" b="0" dirty="0" smtClean="0">
                <a:effectLst/>
              </a:rPr>
            </a:br>
            <a:r>
              <a:rPr lang="en-IN" sz="4000" b="1" u="sng" dirty="0" err="1"/>
              <a:t>Harshita</a:t>
            </a:r>
            <a:r>
              <a:rPr lang="en-IN" sz="4000" b="1" u="sng" dirty="0"/>
              <a:t> </a:t>
            </a:r>
            <a:r>
              <a:rPr lang="en-IN" sz="4000" b="1" u="sng" dirty="0" err="1"/>
              <a:t>Rastogi</a:t>
            </a:r>
            <a:r>
              <a:rPr lang="en-IN" sz="4000" b="1" u="sng" dirty="0"/>
              <a:t> (HXR190001)</a:t>
            </a:r>
            <a:r>
              <a:rPr lang="en-IN" sz="4000" b="0" dirty="0" smtClean="0">
                <a:effectLst/>
              </a:rPr>
              <a:t/>
            </a:r>
            <a:br>
              <a:rPr lang="en-IN" sz="4000" b="0" dirty="0" smtClean="0">
                <a:effectLst/>
              </a:rPr>
            </a:br>
            <a:r>
              <a:rPr lang="en-IN" sz="4000" b="1" u="sng" dirty="0"/>
              <a:t>Shivam Gupta </a:t>
            </a:r>
            <a:r>
              <a:rPr lang="en-IN" sz="4000" b="1" u="sng" dirty="0" smtClean="0"/>
              <a:t>    (</a:t>
            </a:r>
            <a:r>
              <a:rPr lang="en-IN" sz="4000" b="1" u="sng" dirty="0"/>
              <a:t>SXG190040)</a:t>
            </a:r>
            <a:r>
              <a:rPr lang="en-IN" sz="4000" b="0" dirty="0" smtClean="0">
                <a:effectLst/>
              </a:rPr>
              <a:t/>
            </a:r>
            <a:br>
              <a:rPr lang="en-IN" sz="4000" b="0" dirty="0" smtClean="0">
                <a:effectLst/>
              </a:rPr>
            </a:br>
            <a:r>
              <a:rPr lang="en-IN" sz="4000" b="1" u="sng" dirty="0" err="1"/>
              <a:t>Tejas</a:t>
            </a:r>
            <a:r>
              <a:rPr lang="en-IN" sz="4000" b="1" u="sng" dirty="0"/>
              <a:t> Gupta </a:t>
            </a:r>
            <a:r>
              <a:rPr lang="en-IN" sz="4000" b="1" u="sng" dirty="0" smtClean="0"/>
              <a:t>        (</a:t>
            </a:r>
            <a:r>
              <a:rPr lang="en-IN" sz="4000" b="1" u="sng" dirty="0"/>
              <a:t>TXG180021)</a:t>
            </a:r>
            <a:r>
              <a:rPr lang="en-IN" sz="2000" b="0" dirty="0" smtClean="0">
                <a:effectLst/>
              </a:rPr>
              <a:t/>
            </a:r>
            <a:br>
              <a:rPr lang="en-IN" sz="2000" b="0" dirty="0" smtClean="0">
                <a:effectLst/>
              </a:rPr>
            </a:b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35280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473" y="2979537"/>
            <a:ext cx="10515600" cy="1325563"/>
          </a:xfrm>
        </p:spPr>
        <p:txBody>
          <a:bodyPr>
            <a:noAutofit/>
          </a:bodyPr>
          <a:lstStyle/>
          <a:p>
            <a:pPr fontAlgn="base"/>
            <a:r>
              <a:rPr lang="en-IN" sz="1700" b="1" u="sng" dirty="0"/>
              <a:t>Snapshots of running stored procedures with output and code created on Oracle SQL Developer</a:t>
            </a:r>
            <a:br>
              <a:rPr lang="en-IN" sz="1700" b="1" u="sng" dirty="0"/>
            </a:br>
            <a:r>
              <a:rPr lang="en-IN" sz="1700" b="1" u="sng" dirty="0"/>
              <a:t/>
            </a:r>
            <a:br>
              <a:rPr lang="en-IN" sz="1700" b="1" u="sng" dirty="0"/>
            </a:br>
            <a:r>
              <a:rPr lang="en-IN" sz="1700" b="1" dirty="0"/>
              <a:t/>
            </a:r>
            <a:br>
              <a:rPr lang="en-IN" sz="1700" b="1" dirty="0"/>
            </a:br>
            <a:r>
              <a:rPr lang="en-IN" sz="1700" b="1" dirty="0"/>
              <a:t>Stored Procedure to Calculate Average Ratings of all Drivers:</a:t>
            </a:r>
            <a:r>
              <a:rPr lang="en-IN" sz="1000" b="1" dirty="0"/>
              <a:t/>
            </a:r>
            <a:br>
              <a:rPr lang="en-IN" sz="1000" b="1" dirty="0"/>
            </a:br>
            <a:r>
              <a:rPr lang="en-IN" sz="1400" dirty="0"/>
              <a:t>create or replace PROCEDURE </a:t>
            </a:r>
            <a:r>
              <a:rPr lang="en-IN" sz="1400" dirty="0" err="1"/>
              <a:t>Average_Rating</a:t>
            </a:r>
            <a:r>
              <a:rPr lang="en-IN" sz="1400" dirty="0"/>
              <a:t> AS</a:t>
            </a:r>
            <a:br>
              <a:rPr lang="en-IN" sz="1400" dirty="0"/>
            </a:br>
            <a:r>
              <a:rPr lang="en-IN" sz="1400" dirty="0"/>
              <a:t>CURSOR </a:t>
            </a:r>
            <a:r>
              <a:rPr lang="en-IN" sz="1400" dirty="0" err="1"/>
              <a:t>DrivRating</a:t>
            </a:r>
            <a:r>
              <a:rPr lang="en-IN" sz="1400" dirty="0"/>
              <a:t> IS SELECT AVG(</a:t>
            </a:r>
            <a:r>
              <a:rPr lang="en-IN" sz="1400" dirty="0" err="1"/>
              <a:t>R.DriverRating</a:t>
            </a:r>
            <a:r>
              <a:rPr lang="en-IN" sz="1400" dirty="0"/>
              <a:t>) as </a:t>
            </a:r>
            <a:r>
              <a:rPr lang="en-IN" sz="1400" dirty="0" err="1"/>
              <a:t>AvgRating</a:t>
            </a:r>
            <a:r>
              <a:rPr lang="en-IN" sz="1400" dirty="0"/>
              <a:t>, T.DID FROM </a:t>
            </a:r>
            <a:r>
              <a:rPr lang="en-IN" sz="1400" dirty="0" err="1"/>
              <a:t>TripRequests</a:t>
            </a:r>
            <a:r>
              <a:rPr lang="en-IN" sz="1400" dirty="0"/>
              <a:t> T, Rating R WHERE </a:t>
            </a:r>
            <a:r>
              <a:rPr lang="en-IN" sz="1400" dirty="0" err="1"/>
              <a:t>T.TripID</a:t>
            </a:r>
            <a:r>
              <a:rPr lang="en-IN" sz="1400" dirty="0"/>
              <a:t>=</a:t>
            </a:r>
            <a:r>
              <a:rPr lang="en-IN" sz="1400" dirty="0" err="1"/>
              <a:t>R.TripID</a:t>
            </a:r>
            <a:r>
              <a:rPr lang="en-IN" sz="1400" dirty="0"/>
              <a:t> GROUP BY T.DID;</a:t>
            </a:r>
            <a:br>
              <a:rPr lang="en-IN" sz="1400" dirty="0"/>
            </a:br>
            <a:r>
              <a:rPr lang="en-IN" sz="1400" dirty="0" err="1"/>
              <a:t>thisRating</a:t>
            </a:r>
            <a:r>
              <a:rPr lang="en-IN" sz="1400" dirty="0"/>
              <a:t> </a:t>
            </a:r>
            <a:r>
              <a:rPr lang="en-IN" sz="1400" dirty="0" err="1"/>
              <a:t>DrivRating%ROWTYPE</a:t>
            </a:r>
            <a:r>
              <a:rPr lang="en-IN" sz="1400" dirty="0"/>
              <a:t>;</a:t>
            </a:r>
            <a:br>
              <a:rPr lang="en-IN" sz="1400" dirty="0"/>
            </a:br>
            <a:r>
              <a:rPr lang="en-IN" sz="1400" dirty="0"/>
              <a:t>BEGIN</a:t>
            </a:r>
            <a:br>
              <a:rPr lang="en-IN" sz="1400" dirty="0"/>
            </a:br>
            <a:r>
              <a:rPr lang="en-IN" sz="1400" dirty="0"/>
              <a:t>OPEN </a:t>
            </a:r>
            <a:r>
              <a:rPr lang="en-IN" sz="1400" dirty="0" err="1"/>
              <a:t>DrivRating</a:t>
            </a:r>
            <a:r>
              <a:rPr lang="en-IN" sz="1400" dirty="0"/>
              <a:t>;</a:t>
            </a:r>
            <a:br>
              <a:rPr lang="en-IN" sz="1400" dirty="0"/>
            </a:br>
            <a:r>
              <a:rPr lang="en-IN" sz="1400" dirty="0"/>
              <a:t>LOOP</a:t>
            </a:r>
            <a:br>
              <a:rPr lang="en-IN" sz="1400" dirty="0"/>
            </a:br>
            <a:r>
              <a:rPr lang="en-IN" sz="1400" dirty="0"/>
              <a:t>FETCH </a:t>
            </a:r>
            <a:r>
              <a:rPr lang="en-IN" sz="1400" dirty="0" err="1"/>
              <a:t>DrivRating</a:t>
            </a:r>
            <a:r>
              <a:rPr lang="en-IN" sz="1400" dirty="0"/>
              <a:t> INTO </a:t>
            </a:r>
            <a:r>
              <a:rPr lang="en-IN" sz="1400" dirty="0" err="1"/>
              <a:t>thisRating</a:t>
            </a:r>
            <a:r>
              <a:rPr lang="en-IN" sz="1400" dirty="0"/>
              <a:t>;</a:t>
            </a:r>
            <a:br>
              <a:rPr lang="en-IN" sz="1400" dirty="0"/>
            </a:br>
            <a:r>
              <a:rPr lang="en-IN" sz="1400" dirty="0"/>
              <a:t>EXIT WHEN (</a:t>
            </a:r>
            <a:r>
              <a:rPr lang="en-IN" sz="1400" dirty="0" err="1"/>
              <a:t>DrivRating%NOTFOUND</a:t>
            </a:r>
            <a:r>
              <a:rPr lang="en-IN" sz="1400" dirty="0"/>
              <a:t>);</a:t>
            </a:r>
            <a:br>
              <a:rPr lang="en-IN" sz="1400" dirty="0"/>
            </a:br>
            <a:r>
              <a:rPr lang="en-IN" sz="1400" dirty="0" err="1"/>
              <a:t>dbms_output.put_line</a:t>
            </a:r>
            <a:r>
              <a:rPr lang="en-IN" sz="1400" dirty="0"/>
              <a:t>(</a:t>
            </a:r>
            <a:r>
              <a:rPr lang="en-IN" sz="1400" dirty="0" err="1"/>
              <a:t>thisRating.AvgRating</a:t>
            </a:r>
            <a:r>
              <a:rPr lang="en-IN" sz="1400" dirty="0"/>
              <a:t> || ' is the Average rating for the driver ID:' || </a:t>
            </a:r>
            <a:r>
              <a:rPr lang="en-IN" sz="1400" dirty="0" err="1"/>
              <a:t>thisRating.DID</a:t>
            </a:r>
            <a:r>
              <a:rPr lang="en-IN" sz="1400" dirty="0"/>
              <a:t>);</a:t>
            </a:r>
            <a:br>
              <a:rPr lang="en-IN" sz="1400" dirty="0"/>
            </a:br>
            <a:r>
              <a:rPr lang="en-IN" sz="1400" dirty="0"/>
              <a:t>END LOOP;</a:t>
            </a:r>
            <a:br>
              <a:rPr lang="en-IN" sz="1400" dirty="0"/>
            </a:br>
            <a:r>
              <a:rPr lang="en-IN" sz="1400" dirty="0"/>
              <a:t>CLOSE </a:t>
            </a:r>
            <a:r>
              <a:rPr lang="en-IN" sz="1400" dirty="0" err="1"/>
              <a:t>DrivRating</a:t>
            </a:r>
            <a:r>
              <a:rPr lang="en-IN" sz="1400" dirty="0"/>
              <a:t>;</a:t>
            </a:r>
            <a:br>
              <a:rPr lang="en-IN" sz="1400" dirty="0"/>
            </a:br>
            <a:r>
              <a:rPr lang="en-IN" sz="1400" dirty="0"/>
              <a:t>END;</a:t>
            </a:r>
            <a:r>
              <a:rPr lang="en-IN" sz="1400" b="0" dirty="0" smtClean="0">
                <a:effectLst/>
              </a:rPr>
              <a:t/>
            </a:r>
            <a:br>
              <a:rPr lang="en-IN" sz="1400" b="0" dirty="0" smtClean="0">
                <a:effectLst/>
              </a:rPr>
            </a:br>
            <a:r>
              <a:rPr lang="en-IN" sz="1400" b="0" dirty="0" smtClean="0">
                <a:effectLst/>
              </a:rPr>
              <a:t/>
            </a:r>
            <a:br>
              <a:rPr lang="en-IN" sz="1400" b="0" dirty="0" smtClean="0">
                <a:effectLst/>
              </a:rPr>
            </a:br>
            <a:r>
              <a:rPr lang="en-IN" sz="1400" dirty="0"/>
              <a:t>begin </a:t>
            </a:r>
            <a:br>
              <a:rPr lang="en-IN" sz="1400" dirty="0"/>
            </a:br>
            <a:r>
              <a:rPr lang="en-IN" sz="1400" dirty="0" err="1"/>
              <a:t>Average_Rating</a:t>
            </a:r>
            <a:r>
              <a:rPr lang="en-IN" sz="1400" dirty="0"/>
              <a:t>;</a:t>
            </a:r>
            <a:br>
              <a:rPr lang="en-IN" sz="1400" dirty="0"/>
            </a:br>
            <a:r>
              <a:rPr lang="en-IN" sz="1400" dirty="0"/>
              <a:t>End;</a:t>
            </a:r>
            <a:r>
              <a:rPr lang="en-IN" sz="1000" b="0" dirty="0" smtClean="0">
                <a:effectLst/>
              </a:rPr>
              <a:t/>
            </a:r>
            <a:br>
              <a:rPr lang="en-IN" sz="1000" b="0" dirty="0" smtClean="0">
                <a:effectLst/>
              </a:rPr>
            </a:br>
            <a:r>
              <a:rPr lang="en-IN" sz="1000" dirty="0" smtClean="0"/>
              <a:t/>
            </a:r>
            <a:br>
              <a:rPr lang="en-IN" sz="1000" dirty="0" smtClean="0"/>
            </a:b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124457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499" y="2207845"/>
            <a:ext cx="6068134" cy="341064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074" name="Picture 2" descr="https://lh3.googleusercontent.com/UhK0u8z3GXSYU6ze1H9axbWVeInRdbcMj2JXINelDeGxZLhZFWmF0uPmzNDA6DzvCNhT7Fs2IVO8uC9vkmDvndK3THMdWPiq0xYEMpgE47csWX_LrzFYM-Xnl6uygDbXNRahFwK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221" y="1133341"/>
            <a:ext cx="10372798" cy="425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63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88" y="2206804"/>
            <a:ext cx="10515600" cy="1325563"/>
          </a:xfrm>
        </p:spPr>
        <p:txBody>
          <a:bodyPr>
            <a:noAutofit/>
          </a:bodyPr>
          <a:lstStyle/>
          <a:p>
            <a:r>
              <a:rPr lang="en-IN" sz="1800" b="1" u="sng" dirty="0"/>
              <a:t>2. Stored Procedure to Calculate Total Fare for a given Ride</a:t>
            </a:r>
            <a:r>
              <a:rPr lang="en-IN" sz="1800" b="1" u="sng" dirty="0" smtClean="0"/>
              <a:t>:</a:t>
            </a:r>
            <a:br>
              <a:rPr lang="en-IN" sz="1800" b="1" u="sng" dirty="0" smtClean="0"/>
            </a:br>
            <a:r>
              <a:rPr lang="en-IN" sz="1000" b="0" dirty="0" smtClean="0">
                <a:effectLst/>
              </a:rPr>
              <a:t/>
            </a:r>
            <a:br>
              <a:rPr lang="en-IN" sz="1000" b="0" dirty="0" smtClean="0">
                <a:effectLst/>
              </a:rPr>
            </a:br>
            <a:r>
              <a:rPr lang="en-IN" sz="1300" dirty="0"/>
              <a:t>create or replace PROCEDURE </a:t>
            </a:r>
            <a:r>
              <a:rPr lang="en-IN" sz="1300" dirty="0" err="1"/>
              <a:t>Calculate_Fare</a:t>
            </a:r>
            <a:r>
              <a:rPr lang="en-IN" sz="1300" dirty="0"/>
              <a:t>(</a:t>
            </a:r>
            <a:r>
              <a:rPr lang="en-IN" sz="1300" dirty="0" err="1"/>
              <a:t>Base_fare</a:t>
            </a:r>
            <a:r>
              <a:rPr lang="en-IN" sz="1300" dirty="0"/>
              <a:t> IN number, </a:t>
            </a:r>
            <a:r>
              <a:rPr lang="en-IN" sz="1300" dirty="0" err="1"/>
              <a:t>Service_Tax</a:t>
            </a:r>
            <a:r>
              <a:rPr lang="en-IN" sz="1300" dirty="0"/>
              <a:t> IN number, </a:t>
            </a:r>
            <a:r>
              <a:rPr lang="en-IN" sz="1300" dirty="0" err="1"/>
              <a:t>Cost_per_mile</a:t>
            </a:r>
            <a:r>
              <a:rPr lang="en-IN" sz="1300" dirty="0"/>
              <a:t> IN number, </a:t>
            </a:r>
            <a:r>
              <a:rPr lang="en-IN" sz="1300" dirty="0" err="1"/>
              <a:t>Cost_per_min</a:t>
            </a:r>
            <a:r>
              <a:rPr lang="en-IN" sz="1300" dirty="0"/>
              <a:t> IN number) AS</a:t>
            </a:r>
            <a:br>
              <a:rPr lang="en-IN" sz="1300" dirty="0"/>
            </a:br>
            <a:r>
              <a:rPr lang="en-IN" sz="1300" dirty="0"/>
              <a:t>CURSOR </a:t>
            </a:r>
            <a:r>
              <a:rPr lang="en-IN" sz="1300" dirty="0" err="1"/>
              <a:t>Trip_total_fare</a:t>
            </a:r>
            <a:r>
              <a:rPr lang="en-IN" sz="1300" dirty="0"/>
              <a:t> IS</a:t>
            </a:r>
            <a:br>
              <a:rPr lang="en-IN" sz="1300" dirty="0"/>
            </a:br>
            <a:r>
              <a:rPr lang="en-IN" sz="1300" dirty="0"/>
              <a:t>SELECT</a:t>
            </a:r>
            <a:br>
              <a:rPr lang="en-IN" sz="1300" dirty="0"/>
            </a:br>
            <a:r>
              <a:rPr lang="en-IN" sz="1300" dirty="0"/>
              <a:t>"A1". "TRIPID"    "TRIPID",</a:t>
            </a:r>
            <a:br>
              <a:rPr lang="en-IN" sz="1300" dirty="0"/>
            </a:br>
            <a:r>
              <a:rPr lang="en-IN" sz="1300" dirty="0"/>
              <a:t>"A1"."DURATION"   "DURATION",:"A2"."DISTANCE"   "DISTANCE",</a:t>
            </a:r>
            <a:br>
              <a:rPr lang="en-IN" sz="1300" dirty="0"/>
            </a:br>
            <a:r>
              <a:rPr lang="en-IN" sz="1300" dirty="0"/>
              <a:t>"A1"."SURGE"      "SURGE"</a:t>
            </a:r>
            <a:br>
              <a:rPr lang="en-IN" sz="1300" dirty="0"/>
            </a:br>
            <a:r>
              <a:rPr lang="en-IN" sz="1300" dirty="0"/>
              <a:t>FROM</a:t>
            </a:r>
            <a:br>
              <a:rPr lang="en-IN" sz="1300" dirty="0"/>
            </a:br>
            <a:r>
              <a:rPr lang="en-IN" sz="1300" dirty="0"/>
              <a:t>"TRIPREQUESTS"     "A2",</a:t>
            </a:r>
            <a:br>
              <a:rPr lang="en-IN" sz="1300" dirty="0"/>
            </a:br>
            <a:r>
              <a:rPr lang="en-IN" sz="1300" dirty="0"/>
              <a:t>"COMPLETEDTRIPS"   "A1"</a:t>
            </a:r>
            <a:br>
              <a:rPr lang="en-IN" sz="1300" dirty="0"/>
            </a:br>
            <a:r>
              <a:rPr lang="en-IN" sz="1300" dirty="0"/>
              <a:t>WHERE</a:t>
            </a:r>
            <a:br>
              <a:rPr lang="en-IN" sz="1300" dirty="0"/>
            </a:br>
            <a:r>
              <a:rPr lang="en-IN" sz="1300" dirty="0"/>
              <a:t>"A2"."TRIPID" = "A1"."TRIPID";</a:t>
            </a:r>
            <a:br>
              <a:rPr lang="en-IN" sz="1300" dirty="0"/>
            </a:br>
            <a:r>
              <a:rPr lang="en-IN" sz="1300" dirty="0" err="1"/>
              <a:t>thisTrip</a:t>
            </a:r>
            <a:r>
              <a:rPr lang="en-IN" sz="1300" dirty="0"/>
              <a:t> </a:t>
            </a:r>
            <a:r>
              <a:rPr lang="en-IN" sz="1300" dirty="0" err="1"/>
              <a:t>Trip_total_fare%rowtype</a:t>
            </a:r>
            <a:r>
              <a:rPr lang="en-IN" sz="1300" dirty="0"/>
              <a:t>;</a:t>
            </a:r>
            <a:br>
              <a:rPr lang="en-IN" sz="1300" dirty="0"/>
            </a:br>
            <a:r>
              <a:rPr lang="en-IN" sz="1300" dirty="0" err="1"/>
              <a:t>thisTotalFare</a:t>
            </a:r>
            <a:r>
              <a:rPr lang="en-IN" sz="1300" dirty="0"/>
              <a:t> </a:t>
            </a:r>
            <a:r>
              <a:rPr lang="en-IN" sz="1300" dirty="0" err="1"/>
              <a:t>TripRequests.EstFare%TYPE</a:t>
            </a:r>
            <a:r>
              <a:rPr lang="en-IN" sz="1300" dirty="0"/>
              <a:t>;</a:t>
            </a:r>
            <a:br>
              <a:rPr lang="en-IN" sz="1300" dirty="0"/>
            </a:br>
            <a:r>
              <a:rPr lang="en-IN" sz="1300" dirty="0"/>
              <a:t>BEGIN</a:t>
            </a:r>
            <a:br>
              <a:rPr lang="en-IN" sz="1300" dirty="0"/>
            </a:br>
            <a:r>
              <a:rPr lang="en-IN" sz="1300" dirty="0"/>
              <a:t>OPEN </a:t>
            </a:r>
            <a:r>
              <a:rPr lang="en-IN" sz="1300" dirty="0" err="1"/>
              <a:t>Trip_total_fare</a:t>
            </a:r>
            <a:r>
              <a:rPr lang="en-IN" sz="1300" dirty="0"/>
              <a:t>;</a:t>
            </a:r>
            <a:br>
              <a:rPr lang="en-IN" sz="1300" dirty="0"/>
            </a:br>
            <a:r>
              <a:rPr lang="en-IN" sz="1300" dirty="0"/>
              <a:t>LOOP</a:t>
            </a:r>
            <a:br>
              <a:rPr lang="en-IN" sz="1300" dirty="0"/>
            </a:br>
            <a:r>
              <a:rPr lang="en-IN" sz="1300" dirty="0"/>
              <a:t>FETCH </a:t>
            </a:r>
            <a:r>
              <a:rPr lang="en-IN" sz="1300" dirty="0" err="1"/>
              <a:t>Trip_total_fare</a:t>
            </a:r>
            <a:r>
              <a:rPr lang="en-IN" sz="1300" dirty="0"/>
              <a:t> INTO </a:t>
            </a:r>
            <a:r>
              <a:rPr lang="en-IN" sz="1300" dirty="0" err="1"/>
              <a:t>thisTrip</a:t>
            </a:r>
            <a:r>
              <a:rPr lang="en-IN" sz="1300" dirty="0"/>
              <a:t>;</a:t>
            </a:r>
            <a:br>
              <a:rPr lang="en-IN" sz="1300" dirty="0"/>
            </a:br>
            <a:r>
              <a:rPr lang="en-IN" sz="1300" dirty="0"/>
              <a:t>EXIT WHEN (</a:t>
            </a:r>
            <a:r>
              <a:rPr lang="en-IN" sz="1300" dirty="0" err="1"/>
              <a:t>Trip_total_fare%NOTFOUND</a:t>
            </a:r>
            <a:r>
              <a:rPr lang="en-IN" sz="1300" dirty="0"/>
              <a:t>);</a:t>
            </a:r>
            <a:br>
              <a:rPr lang="en-IN" sz="1300" dirty="0"/>
            </a:br>
            <a:r>
              <a:rPr lang="en-IN" sz="1300" dirty="0" err="1"/>
              <a:t>thisTotalFare</a:t>
            </a:r>
            <a:r>
              <a:rPr lang="en-IN" sz="1300" dirty="0"/>
              <a:t>:= (</a:t>
            </a:r>
            <a:r>
              <a:rPr lang="en-IN" sz="1300" dirty="0" err="1"/>
              <a:t>Base_fare</a:t>
            </a:r>
            <a:r>
              <a:rPr lang="en-IN" sz="1300" dirty="0"/>
              <a:t> + </a:t>
            </a:r>
            <a:r>
              <a:rPr lang="en-IN" sz="1300" dirty="0" err="1"/>
              <a:t>Service_Tax</a:t>
            </a:r>
            <a:r>
              <a:rPr lang="en-IN" sz="1300" dirty="0"/>
              <a:t> + </a:t>
            </a:r>
            <a:r>
              <a:rPr lang="en-IN" sz="1300" dirty="0" err="1"/>
              <a:t>Cost_per_mile</a:t>
            </a:r>
            <a:r>
              <a:rPr lang="en-IN" sz="1300" dirty="0"/>
              <a:t>*</a:t>
            </a:r>
            <a:r>
              <a:rPr lang="en-IN" sz="1300" dirty="0" err="1"/>
              <a:t>thisTrip.distance</a:t>
            </a:r>
            <a:r>
              <a:rPr lang="en-IN" sz="1300" dirty="0"/>
              <a:t> + </a:t>
            </a:r>
            <a:r>
              <a:rPr lang="en-IN" sz="1300" dirty="0" err="1"/>
              <a:t>Cost_per_min</a:t>
            </a:r>
            <a:r>
              <a:rPr lang="en-IN" sz="1300" dirty="0"/>
              <a:t>*</a:t>
            </a:r>
            <a:r>
              <a:rPr lang="en-IN" sz="1300" dirty="0" err="1"/>
              <a:t>thisTrip.duration</a:t>
            </a:r>
            <a:r>
              <a:rPr lang="en-IN" sz="1300" dirty="0"/>
              <a:t> )*(1 + </a:t>
            </a:r>
            <a:r>
              <a:rPr lang="en-IN" sz="1300" dirty="0" err="1"/>
              <a:t>thisTrip.Surge</a:t>
            </a:r>
            <a:r>
              <a:rPr lang="en-IN" sz="1300" dirty="0"/>
              <a:t>);</a:t>
            </a:r>
            <a:br>
              <a:rPr lang="en-IN" sz="1300" dirty="0"/>
            </a:br>
            <a:r>
              <a:rPr lang="en-IN" sz="1300" dirty="0" err="1"/>
              <a:t>dbms_output.put_line</a:t>
            </a:r>
            <a:r>
              <a:rPr lang="en-IN" sz="1300" dirty="0"/>
              <a:t>(</a:t>
            </a:r>
            <a:r>
              <a:rPr lang="en-IN" sz="1300" dirty="0" err="1"/>
              <a:t>thisTotalFare</a:t>
            </a:r>
            <a:r>
              <a:rPr lang="en-IN" sz="1300" dirty="0"/>
              <a:t> || ' is the total fare for the Trip ID:' || </a:t>
            </a:r>
            <a:r>
              <a:rPr lang="en-IN" sz="1300" dirty="0" err="1"/>
              <a:t>thisTrip.TripID</a:t>
            </a:r>
            <a:r>
              <a:rPr lang="en-IN" sz="1300" dirty="0"/>
              <a:t>);</a:t>
            </a:r>
            <a:br>
              <a:rPr lang="en-IN" sz="1300" dirty="0"/>
            </a:br>
            <a:r>
              <a:rPr lang="en-IN" sz="1300" dirty="0"/>
              <a:t>END LOOP;</a:t>
            </a:r>
            <a:br>
              <a:rPr lang="en-IN" sz="1300" dirty="0"/>
            </a:br>
            <a:r>
              <a:rPr lang="en-IN" sz="1300" dirty="0"/>
              <a:t>CLOSE </a:t>
            </a:r>
            <a:r>
              <a:rPr lang="en-IN" sz="1300" dirty="0" err="1"/>
              <a:t>Trip_total_fare</a:t>
            </a:r>
            <a:r>
              <a:rPr lang="en-IN" sz="1300" dirty="0"/>
              <a:t>;</a:t>
            </a:r>
            <a:br>
              <a:rPr lang="en-IN" sz="1300" dirty="0"/>
            </a:br>
            <a:r>
              <a:rPr lang="en-IN" sz="1300" dirty="0"/>
              <a:t>END;</a:t>
            </a:r>
            <a:r>
              <a:rPr lang="en-IN" sz="1300" b="0" dirty="0" smtClean="0">
                <a:effectLst/>
              </a:rPr>
              <a:t/>
            </a:r>
            <a:br>
              <a:rPr lang="en-IN" sz="1300" b="0" dirty="0" smtClean="0">
                <a:effectLst/>
              </a:rPr>
            </a:br>
            <a:r>
              <a:rPr lang="en-IN" sz="1300" dirty="0"/>
              <a:t>Begin</a:t>
            </a:r>
            <a:br>
              <a:rPr lang="en-IN" sz="1300" dirty="0"/>
            </a:br>
            <a:r>
              <a:rPr lang="en-IN" sz="1300" dirty="0" err="1"/>
              <a:t>Calculate_Fare</a:t>
            </a:r>
            <a:r>
              <a:rPr lang="en-IN" sz="1300" dirty="0"/>
              <a:t>(5,10,1,1);</a:t>
            </a:r>
            <a:br>
              <a:rPr lang="en-IN" sz="1300" dirty="0"/>
            </a:br>
            <a:r>
              <a:rPr lang="en-IN" sz="13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47822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3.googleusercontent.com/DlRUSMI9bXJBujfvYm5AOL-GMKIuy4I7nhtbgOxwjlmiMkhw5GuQJTFKyAXBlXRZl0Th6_P8ccTPfYsCm96SQp6hgqWJs--sHWX6nakQPF3hEUH6mvedz3n2fkixnXa1RV8-0zn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47" y="1166074"/>
            <a:ext cx="10276521" cy="465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362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25" y="2026500"/>
            <a:ext cx="10515600" cy="652306"/>
          </a:xfrm>
        </p:spPr>
        <p:txBody>
          <a:bodyPr>
            <a:noAutofit/>
          </a:bodyPr>
          <a:lstStyle/>
          <a:p>
            <a:pPr fontAlgn="base"/>
            <a:r>
              <a:rPr lang="en-IN" sz="2000" b="1" u="sng" dirty="0"/>
              <a:t>Snapshots of running Triggers with errors fired and code on Oracle SQL </a:t>
            </a:r>
            <a:r>
              <a:rPr lang="en-IN" sz="2000" b="1" u="sng" dirty="0" smtClean="0"/>
              <a:t>Developer</a:t>
            </a:r>
            <a:br>
              <a:rPr lang="en-IN" sz="2000" b="1" u="sng" dirty="0" smtClean="0"/>
            </a:br>
            <a:r>
              <a:rPr lang="en-IN" sz="1400" b="1" dirty="0" smtClean="0"/>
              <a:t/>
            </a:r>
            <a:br>
              <a:rPr lang="en-IN" sz="1400" b="1" dirty="0" smtClean="0"/>
            </a:br>
            <a:r>
              <a:rPr lang="en-IN" sz="1400" b="1" dirty="0" smtClean="0"/>
              <a:t>1. Trigger to check that the capacity of a vehicle has to be greater than 4:</a:t>
            </a:r>
            <a:r>
              <a:rPr lang="en-IN" sz="1400" b="0" dirty="0" smtClean="0">
                <a:effectLst/>
              </a:rPr>
              <a:t/>
            </a:r>
            <a:br>
              <a:rPr lang="en-IN" sz="1400" b="0" dirty="0" smtClean="0">
                <a:effectLst/>
              </a:rPr>
            </a:br>
            <a:r>
              <a:rPr lang="en-IN" sz="1400" dirty="0" smtClean="0"/>
              <a:t>create or replace TRIGGER </a:t>
            </a:r>
            <a:r>
              <a:rPr lang="en-IN" sz="1400" dirty="0" err="1" smtClean="0"/>
              <a:t>Capacity_Check</a:t>
            </a:r>
            <a:r>
              <a:rPr lang="en-IN" sz="1400" dirty="0" smtClean="0"/>
              <a:t/>
            </a:r>
            <a:br>
              <a:rPr lang="en-IN" sz="1400" dirty="0" smtClean="0"/>
            </a:br>
            <a:r>
              <a:rPr lang="en-IN" sz="1400" dirty="0" smtClean="0"/>
              <a:t>before update</a:t>
            </a:r>
            <a:br>
              <a:rPr lang="en-IN" sz="1400" dirty="0" smtClean="0"/>
            </a:br>
            <a:r>
              <a:rPr lang="en-IN" sz="1400" dirty="0" smtClean="0"/>
              <a:t>on Vehicle for each row</a:t>
            </a:r>
            <a:br>
              <a:rPr lang="en-IN" sz="1400" dirty="0" smtClean="0"/>
            </a:br>
            <a:r>
              <a:rPr lang="en-IN" sz="1400" dirty="0" smtClean="0"/>
              <a:t>Begin</a:t>
            </a:r>
            <a:br>
              <a:rPr lang="en-IN" sz="1400" dirty="0" smtClean="0"/>
            </a:br>
            <a:r>
              <a:rPr lang="en-IN" sz="1400" dirty="0" smtClean="0"/>
              <a:t>if (:</a:t>
            </a:r>
            <a:r>
              <a:rPr lang="en-IN" sz="1400" dirty="0" err="1" smtClean="0"/>
              <a:t>new.cpty</a:t>
            </a:r>
            <a:r>
              <a:rPr lang="en-IN" sz="1400" dirty="0" smtClean="0"/>
              <a:t> &lt; 4) then</a:t>
            </a:r>
            <a:br>
              <a:rPr lang="en-IN" sz="1400" dirty="0" smtClean="0"/>
            </a:br>
            <a:r>
              <a:rPr lang="en-IN" sz="1400" dirty="0" err="1" smtClean="0"/>
              <a:t>raise_application_error</a:t>
            </a:r>
            <a:r>
              <a:rPr lang="en-IN" sz="1400" dirty="0" smtClean="0"/>
              <a:t>( -20001, 'This is a custom error for Capacity');</a:t>
            </a:r>
            <a:br>
              <a:rPr lang="en-IN" sz="1400" dirty="0" smtClean="0"/>
            </a:br>
            <a:r>
              <a:rPr lang="en-IN" sz="1400" dirty="0" smtClean="0"/>
              <a:t>end if;</a:t>
            </a:r>
            <a:br>
              <a:rPr lang="en-IN" sz="1400" dirty="0" smtClean="0"/>
            </a:br>
            <a:r>
              <a:rPr lang="en-IN" sz="1400" dirty="0" smtClean="0"/>
              <a:t>End;</a:t>
            </a:r>
            <a:r>
              <a:rPr lang="en-IN" sz="1400" b="0" dirty="0" smtClean="0">
                <a:effectLst/>
              </a:rPr>
              <a:t/>
            </a:r>
            <a:br>
              <a:rPr lang="en-IN" sz="1400" b="0" dirty="0" smtClean="0">
                <a:effectLst/>
              </a:rPr>
            </a:br>
            <a:r>
              <a:rPr lang="en-IN" sz="1400" b="1" dirty="0" smtClean="0"/>
              <a:t>Query</a:t>
            </a:r>
            <a:r>
              <a:rPr lang="en-IN" sz="1400" dirty="0" smtClean="0"/>
              <a:t>: update VEHICLE set </a:t>
            </a:r>
            <a:r>
              <a:rPr lang="en-IN" sz="1400" dirty="0" err="1" smtClean="0"/>
              <a:t>cpty</a:t>
            </a:r>
            <a:r>
              <a:rPr lang="en-IN" sz="1400" dirty="0" smtClean="0"/>
              <a:t> = 3 where VID= 'V550';</a:t>
            </a:r>
            <a:r>
              <a:rPr lang="en-IN" sz="1400" b="0" dirty="0" smtClean="0">
                <a:effectLst/>
              </a:rPr>
              <a:t/>
            </a:r>
            <a:br>
              <a:rPr lang="en-IN" sz="1400" b="0" dirty="0" smtClean="0">
                <a:effectLst/>
              </a:rPr>
            </a:br>
            <a:r>
              <a:rPr lang="en-IN" sz="1400" dirty="0" smtClean="0"/>
              <a:t/>
            </a:r>
            <a:br>
              <a:rPr lang="en-IN" sz="1400" dirty="0" smtClean="0"/>
            </a:br>
            <a:endParaRPr lang="en-IN" sz="1400" dirty="0"/>
          </a:p>
        </p:txBody>
      </p:sp>
      <p:pic>
        <p:nvPicPr>
          <p:cNvPr id="5122" name="Picture 2" descr="https://lh6.googleusercontent.com/Ar7YD9UTewpIKnK1PVPRLkwsL30eNz12JdSNZCuinKRERVVtLp7goPE_CqHXDamTgrb4AXYeNZI1CHiK0xjAwGo-ohLxzwbhIoZWoSiHQJlyxHLKD2KPvs_bPhASMqULjis5IMP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670" y="3541691"/>
            <a:ext cx="7589031" cy="207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10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715" y="1202252"/>
            <a:ext cx="10515600" cy="1325563"/>
          </a:xfrm>
        </p:spPr>
        <p:txBody>
          <a:bodyPr>
            <a:noAutofit/>
          </a:bodyPr>
          <a:lstStyle/>
          <a:p>
            <a:r>
              <a:rPr lang="en-IN" sz="1600" b="1" dirty="0"/>
              <a:t>2. Trigger to check that the Driver’s License should not have expired: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dirty="0"/>
              <a:t>create or replace TRIGGER </a:t>
            </a:r>
            <a:r>
              <a:rPr lang="en-IN" sz="1600" dirty="0" err="1"/>
              <a:t>DL_Renewal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before insert or update</a:t>
            </a:r>
            <a:br>
              <a:rPr lang="en-IN" sz="1600" dirty="0"/>
            </a:br>
            <a:r>
              <a:rPr lang="en-IN" sz="1600" dirty="0"/>
              <a:t>on DRIVER for each row</a:t>
            </a:r>
            <a:br>
              <a:rPr lang="en-IN" sz="1600" dirty="0"/>
            </a:br>
            <a:r>
              <a:rPr lang="en-IN" sz="1600" dirty="0"/>
              <a:t>Begin</a:t>
            </a:r>
            <a:br>
              <a:rPr lang="en-IN" sz="1600" dirty="0"/>
            </a:br>
            <a:r>
              <a:rPr lang="en-IN" sz="1600" dirty="0"/>
              <a:t>if  (:</a:t>
            </a:r>
            <a:r>
              <a:rPr lang="en-IN" sz="1600" dirty="0" err="1"/>
              <a:t>new.DLEXPIRY</a:t>
            </a:r>
            <a:r>
              <a:rPr lang="en-IN" sz="1600" dirty="0"/>
              <a:t> &lt; </a:t>
            </a:r>
            <a:r>
              <a:rPr lang="en-IN" sz="1600" dirty="0" err="1"/>
              <a:t>sysdate</a:t>
            </a:r>
            <a:r>
              <a:rPr lang="en-IN" sz="1600" dirty="0"/>
              <a:t>) then</a:t>
            </a:r>
            <a:br>
              <a:rPr lang="en-IN" sz="1600" dirty="0"/>
            </a:br>
            <a:r>
              <a:rPr lang="en-IN" sz="1600" dirty="0" err="1"/>
              <a:t>raise_application_error</a:t>
            </a:r>
            <a:r>
              <a:rPr lang="en-IN" sz="1600" dirty="0"/>
              <a:t>( -20098, 'This is a custom error for DL EXPIRY');</a:t>
            </a:r>
            <a:br>
              <a:rPr lang="en-IN" sz="1600" dirty="0"/>
            </a:br>
            <a:r>
              <a:rPr lang="en-IN" sz="1600" dirty="0"/>
              <a:t>end if;</a:t>
            </a:r>
            <a:br>
              <a:rPr lang="en-IN" sz="1600" dirty="0"/>
            </a:br>
            <a:r>
              <a:rPr lang="en-IN" sz="1600" dirty="0"/>
              <a:t>End;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dirty="0"/>
              <a:t>Query: Update VEHICLE set INSURANCEEXPIRY = '20-MAY-16' where VID= 'V550';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dirty="0" smtClean="0"/>
              <a:t/>
            </a:r>
            <a:br>
              <a:rPr lang="en-IN" sz="1600" dirty="0" smtClean="0"/>
            </a:br>
            <a:endParaRPr lang="en-IN" sz="1600" dirty="0"/>
          </a:p>
        </p:txBody>
      </p:sp>
      <p:pic>
        <p:nvPicPr>
          <p:cNvPr id="6146" name="Picture 2" descr="https://lh4.googleusercontent.com/HHvFaVzvjrbhAtSbC9JGMGqG489DE8m6Iyndlm_dZQ-4CZU1yx0tmtpI9pv3t_HG08kbeCQgtEuCRurycMwuaAdwajoGXu4pgWGC0AzYl0MMNS5Nmu3ozH36bv54gLZ1Yp8Mw_Y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076" y="3116687"/>
            <a:ext cx="6632619" cy="227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694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867" y="1653012"/>
            <a:ext cx="10515600" cy="1325563"/>
          </a:xfrm>
        </p:spPr>
        <p:txBody>
          <a:bodyPr>
            <a:noAutofit/>
          </a:bodyPr>
          <a:lstStyle/>
          <a:p>
            <a:r>
              <a:rPr lang="en-IN" sz="1600" b="1" dirty="0"/>
              <a:t>3. Trigger to check that the Insurance for the vehicle should not have expired: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dirty="0"/>
              <a:t>create or replace TRIGGER </a:t>
            </a:r>
            <a:r>
              <a:rPr lang="en-IN" sz="1600" dirty="0" err="1"/>
              <a:t>Insurance_Renewal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before insert or update</a:t>
            </a:r>
            <a:br>
              <a:rPr lang="en-IN" sz="1600" dirty="0"/>
            </a:br>
            <a:r>
              <a:rPr lang="en-IN" sz="1600" dirty="0"/>
              <a:t>on Vehicle for each row</a:t>
            </a:r>
            <a:br>
              <a:rPr lang="en-IN" sz="1600" dirty="0"/>
            </a:br>
            <a:r>
              <a:rPr lang="en-IN" sz="1600" dirty="0"/>
              <a:t>Begin</a:t>
            </a:r>
            <a:br>
              <a:rPr lang="en-IN" sz="1600" dirty="0"/>
            </a:br>
            <a:r>
              <a:rPr lang="en-IN" sz="1600" dirty="0"/>
              <a:t>if  (:</a:t>
            </a:r>
            <a:r>
              <a:rPr lang="en-IN" sz="1600" dirty="0" err="1"/>
              <a:t>new.INSURANCEEXPIRY</a:t>
            </a:r>
            <a:r>
              <a:rPr lang="en-IN" sz="1600" dirty="0"/>
              <a:t> &lt; </a:t>
            </a:r>
            <a:r>
              <a:rPr lang="en-IN" sz="1600" dirty="0" err="1"/>
              <a:t>sysdate</a:t>
            </a:r>
            <a:r>
              <a:rPr lang="en-IN" sz="1600" dirty="0"/>
              <a:t>) then</a:t>
            </a:r>
            <a:br>
              <a:rPr lang="en-IN" sz="1600" dirty="0"/>
            </a:br>
            <a:r>
              <a:rPr lang="en-IN" sz="1600" dirty="0" err="1"/>
              <a:t>raise_application_error</a:t>
            </a:r>
            <a:r>
              <a:rPr lang="en-IN" sz="1600" dirty="0"/>
              <a:t>( -20099, 'This is a custom error for Insurance');</a:t>
            </a:r>
            <a:br>
              <a:rPr lang="en-IN" sz="1600" dirty="0"/>
            </a:br>
            <a:r>
              <a:rPr lang="en-IN" sz="1600" dirty="0"/>
              <a:t>end if;</a:t>
            </a:r>
            <a:br>
              <a:rPr lang="en-IN" sz="1600" dirty="0"/>
            </a:br>
            <a:r>
              <a:rPr lang="en-IN" sz="1600" dirty="0"/>
              <a:t>end;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b="1" u="sng" dirty="0"/>
              <a:t>Query:</a:t>
            </a:r>
            <a:r>
              <a:rPr lang="en-IN" sz="1600" dirty="0"/>
              <a:t> update DRIVER set DLEXPIRY = '20-MAY-16' where DID= 'U233';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dirty="0" smtClean="0"/>
              <a:t/>
            </a:r>
            <a:br>
              <a:rPr lang="en-IN" sz="1600" dirty="0" smtClean="0"/>
            </a:br>
            <a:endParaRPr lang="en-IN" sz="1600" dirty="0"/>
          </a:p>
        </p:txBody>
      </p:sp>
      <p:pic>
        <p:nvPicPr>
          <p:cNvPr id="7170" name="Picture 2" descr="https://lh3.googleusercontent.com/Ojx-RdsXtRcIV1kwOawaP-Ibgi3cDSs9kqo92YKVUzMdcUmhZxS9MydLrFJs1098K0lIkE95BfQ1u9SLqmlIMUWQblXh92iT89FFCOvK9-5rRqHz4sP7lY8z6MUu32c0oEFgiYD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538" y="3593206"/>
            <a:ext cx="8107090" cy="255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54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757" y="3536296"/>
            <a:ext cx="11085350" cy="2864504"/>
          </a:xfrm>
        </p:spPr>
        <p:txBody>
          <a:bodyPr>
            <a:normAutofit/>
          </a:bodyPr>
          <a:lstStyle/>
          <a:p>
            <a:r>
              <a:rPr kumimoji="0" lang="en-US" altLang="en-US" b="1" i="0" u="sng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DESCRIPTION:</a:t>
            </a:r>
          </a:p>
          <a:p>
            <a:endParaRPr kumimoji="0" lang="en-US" altLang="en-US" b="1" i="0" u="sng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 err="1"/>
              <a:t>Uber</a:t>
            </a:r>
            <a:r>
              <a:rPr lang="en-IN" b="1" dirty="0"/>
              <a:t> is a ride providing (car-for-hire) company that provides taxi service to the customers. Unlike regular taxi service, </a:t>
            </a:r>
            <a:r>
              <a:rPr lang="en-IN" b="1" dirty="0" err="1"/>
              <a:t>Uber</a:t>
            </a:r>
            <a:r>
              <a:rPr lang="en-IN" b="1" dirty="0"/>
              <a:t> lets you join as a driver with your personal registered vehicle and one can make money by completing the customer request.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67270" y="1156390"/>
            <a:ext cx="255198" cy="386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/>
            </a:r>
            <a:br>
              <a:rPr kumimoji="0" lang="en-US" altLang="en-US" sz="1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endParaRPr kumimoji="0" lang="en-US" altLang="en-US" sz="111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026" name="Picture 2" descr="https://lh6.googleusercontent.com/V6fQ4EmA-HcRgX1yqZo7Xj1r2kl2a4ZiyFa6kuCfUYHCMOP-CQt5dFkgoEbbs1uns8v4C7vi6qVgft7PHin-zuFlG6MznLqFzhvTx-CVQMpiN56oxRVk_7Ij8kvNZRNJslRzCb6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11" y="546228"/>
            <a:ext cx="9028090" cy="285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57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WYSkczynejNsKQslhyJhYtOk-Zc_glXlTJiCEAFm7G0ZZe3EzDl-aiY-XhYCPG5zLTX-PpLZsuR8OW6rNA-rH4H9cz-pZbMJdGcDXbUMJdjVhU7UrYcEbgeEfkpxGteYuxRMSn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540912"/>
            <a:ext cx="11653994" cy="592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1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4171"/>
          </a:xfrm>
        </p:spPr>
        <p:txBody>
          <a:bodyPr>
            <a:noAutofit/>
          </a:bodyPr>
          <a:lstStyle/>
          <a:p>
            <a:r>
              <a:rPr lang="en-IN" sz="2000" b="1" u="sng" dirty="0"/>
              <a:t>MAPPING EER DIAGRAM TO RELATIONAL SCHEMA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dirty="0"/>
              <a:t>*Primary Key - </a:t>
            </a:r>
            <a:r>
              <a:rPr lang="en-IN" sz="1600" b="1" dirty="0"/>
              <a:t>Bold</a:t>
            </a:r>
            <a:r>
              <a:rPr lang="en-IN" sz="1600" i="1" dirty="0"/>
              <a:t> </a:t>
            </a:r>
            <a:r>
              <a:rPr lang="en-IN" sz="1600" dirty="0"/>
              <a:t>*Foreign Key - </a:t>
            </a:r>
            <a:r>
              <a:rPr lang="en-IN" sz="1600" i="1" dirty="0"/>
              <a:t>Italics and Underlined</a:t>
            </a:r>
            <a:r>
              <a:rPr lang="en-IN" sz="1100" i="1" dirty="0"/>
              <a:t/>
            </a:r>
            <a:br>
              <a:rPr lang="en-IN" sz="1100" i="1" dirty="0"/>
            </a:br>
            <a:r>
              <a:rPr lang="en-IN" sz="1100" i="1" dirty="0"/>
              <a:t/>
            </a:r>
            <a:br>
              <a:rPr lang="en-IN" sz="1100" i="1" dirty="0"/>
            </a:br>
            <a:r>
              <a:rPr lang="en-IN" sz="1100" b="0" dirty="0" smtClean="0">
                <a:effectLst/>
              </a:rPr>
              <a:t/>
            </a:r>
            <a:br>
              <a:rPr lang="en-IN" sz="1100" b="0" dirty="0" smtClean="0">
                <a:effectLst/>
              </a:rPr>
            </a:b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dirty="0" err="1"/>
              <a:t>UberUser</a:t>
            </a:r>
            <a:r>
              <a:rPr lang="en-IN" sz="1500" dirty="0"/>
              <a:t> { </a:t>
            </a:r>
            <a:r>
              <a:rPr lang="en-IN" sz="1500" b="1" dirty="0" err="1"/>
              <a:t>UberID</a:t>
            </a:r>
            <a:r>
              <a:rPr lang="en-IN" sz="1500" dirty="0"/>
              <a:t>, </a:t>
            </a:r>
            <a:r>
              <a:rPr lang="en-IN" sz="1500" dirty="0" err="1"/>
              <a:t>FName</a:t>
            </a:r>
            <a:r>
              <a:rPr lang="en-IN" sz="1500" dirty="0"/>
              <a:t>, </a:t>
            </a:r>
            <a:r>
              <a:rPr lang="en-IN" sz="1500" dirty="0" err="1"/>
              <a:t>LName</a:t>
            </a:r>
            <a:r>
              <a:rPr lang="en-IN" sz="1500" dirty="0"/>
              <a:t>, </a:t>
            </a:r>
            <a:r>
              <a:rPr lang="en-IN" sz="1500" dirty="0" err="1"/>
              <a:t>PhNo</a:t>
            </a:r>
            <a:r>
              <a:rPr lang="en-IN" sz="1500" dirty="0"/>
              <a:t>, Email, Address , DOB }</a:t>
            </a:r>
            <a:br>
              <a:rPr lang="en-IN" sz="1500" dirty="0"/>
            </a:br>
            <a:r>
              <a:rPr lang="en-IN" sz="1500" dirty="0"/>
              <a:t/>
            </a:r>
            <a:br>
              <a:rPr lang="en-IN" sz="1500" dirty="0"/>
            </a:br>
            <a:r>
              <a:rPr lang="en-IN" sz="1500" dirty="0"/>
              <a:t/>
            </a:r>
            <a:br>
              <a:rPr lang="en-IN" sz="1500" dirty="0"/>
            </a:b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dirty="0"/>
              <a:t>Customer {</a:t>
            </a:r>
            <a:r>
              <a:rPr lang="en-IN" sz="1500" b="1" dirty="0"/>
              <a:t> </a:t>
            </a:r>
            <a:r>
              <a:rPr lang="en-IN" sz="1500" b="1" i="1" u="sng" dirty="0"/>
              <a:t>CID</a:t>
            </a:r>
            <a:r>
              <a:rPr lang="en-IN" sz="1500" dirty="0"/>
              <a:t>, </a:t>
            </a:r>
            <a:r>
              <a:rPr lang="en-IN" sz="1500" dirty="0" err="1"/>
              <a:t>CustomerType</a:t>
            </a:r>
            <a:r>
              <a:rPr lang="en-IN" sz="1500" dirty="0"/>
              <a:t>, </a:t>
            </a:r>
            <a:r>
              <a:rPr lang="en-IN" sz="1500" dirty="0" err="1"/>
              <a:t>PromoCode</a:t>
            </a:r>
            <a:r>
              <a:rPr lang="en-IN" sz="1500" dirty="0"/>
              <a:t>, </a:t>
            </a:r>
            <a:r>
              <a:rPr lang="en-IN" sz="1500" dirty="0" err="1"/>
              <a:t>PromoDiscount</a:t>
            </a:r>
            <a:r>
              <a:rPr lang="en-IN" sz="1500" dirty="0"/>
              <a:t> }</a:t>
            </a:r>
            <a:br>
              <a:rPr lang="en-IN" sz="1500" dirty="0"/>
            </a:br>
            <a:r>
              <a:rPr lang="en-IN" sz="1500" dirty="0"/>
              <a:t>FOREIGN KEY (CID) </a:t>
            </a:r>
            <a:r>
              <a:rPr lang="en-IN" sz="1500" b="1" dirty="0"/>
              <a:t>REFERENCES</a:t>
            </a:r>
            <a:r>
              <a:rPr lang="en-IN" sz="1500" dirty="0"/>
              <a:t> </a:t>
            </a:r>
            <a:r>
              <a:rPr lang="en-IN" sz="1500" dirty="0" err="1"/>
              <a:t>UberUser</a:t>
            </a:r>
            <a:r>
              <a:rPr lang="en-IN" sz="1500" dirty="0"/>
              <a:t>(</a:t>
            </a:r>
            <a:r>
              <a:rPr lang="en-IN" sz="1500" dirty="0" err="1"/>
              <a:t>UberID</a:t>
            </a:r>
            <a:r>
              <a:rPr lang="en-IN" sz="1500" dirty="0"/>
              <a:t>)</a:t>
            </a:r>
            <a:br>
              <a:rPr lang="en-IN" sz="1500" dirty="0"/>
            </a:br>
            <a:r>
              <a:rPr lang="en-IN" sz="1500" dirty="0"/>
              <a:t/>
            </a:r>
            <a:br>
              <a:rPr lang="en-IN" sz="1500" dirty="0"/>
            </a:br>
            <a:r>
              <a:rPr lang="en-IN" sz="1500" dirty="0"/>
              <a:t/>
            </a:r>
            <a:br>
              <a:rPr lang="en-IN" sz="1500" dirty="0"/>
            </a:br>
            <a:r>
              <a:rPr lang="en-IN" sz="1500" dirty="0"/>
              <a:t>Driver { </a:t>
            </a:r>
            <a:r>
              <a:rPr lang="en-IN" sz="1500" b="1" i="1" u="sng" dirty="0"/>
              <a:t>DID</a:t>
            </a:r>
            <a:r>
              <a:rPr lang="en-IN" sz="1500" i="1" u="sng" dirty="0"/>
              <a:t> </a:t>
            </a:r>
            <a:r>
              <a:rPr lang="en-IN" sz="1500" dirty="0"/>
              <a:t>, SSN, </a:t>
            </a:r>
            <a:r>
              <a:rPr lang="en-IN" sz="1500" dirty="0" err="1"/>
              <a:t>DLNo</a:t>
            </a:r>
            <a:r>
              <a:rPr lang="en-IN" sz="1500" dirty="0"/>
              <a:t>, </a:t>
            </a:r>
            <a:r>
              <a:rPr lang="en-IN" sz="1500" dirty="0" err="1"/>
              <a:t>DLExpiry</a:t>
            </a:r>
            <a:r>
              <a:rPr lang="en-IN" sz="1500" dirty="0"/>
              <a:t> }</a:t>
            </a:r>
            <a:br>
              <a:rPr lang="en-IN" sz="1500" dirty="0"/>
            </a:br>
            <a:r>
              <a:rPr lang="en-IN" sz="1500" dirty="0"/>
              <a:t>FOREIGN KEY (DID) </a:t>
            </a:r>
            <a:r>
              <a:rPr lang="en-IN" sz="1500" b="1" dirty="0"/>
              <a:t>REFERENCES </a:t>
            </a:r>
            <a:r>
              <a:rPr lang="en-IN" sz="1500" dirty="0" err="1"/>
              <a:t>UberUser</a:t>
            </a:r>
            <a:r>
              <a:rPr lang="en-IN" sz="1500" dirty="0"/>
              <a:t>(</a:t>
            </a:r>
            <a:r>
              <a:rPr lang="en-IN" sz="1500" dirty="0" err="1"/>
              <a:t>UberID</a:t>
            </a:r>
            <a:r>
              <a:rPr lang="en-IN" sz="1500" dirty="0"/>
              <a:t>)</a:t>
            </a:r>
            <a:br>
              <a:rPr lang="en-IN" sz="1500" dirty="0"/>
            </a:br>
            <a:r>
              <a:rPr lang="en-IN" sz="1500" dirty="0"/>
              <a:t/>
            </a:r>
            <a:br>
              <a:rPr lang="en-IN" sz="1500" dirty="0"/>
            </a:br>
            <a:r>
              <a:rPr lang="en-IN" sz="1500" dirty="0"/>
              <a:t/>
            </a:r>
            <a:br>
              <a:rPr lang="en-IN" sz="1500" dirty="0"/>
            </a:br>
            <a:r>
              <a:rPr lang="en-IN" sz="1500" dirty="0"/>
              <a:t>Vehicle {</a:t>
            </a:r>
            <a:r>
              <a:rPr lang="en-IN" sz="1500" b="1" dirty="0"/>
              <a:t>VID</a:t>
            </a:r>
            <a:r>
              <a:rPr lang="en-IN" sz="1500" dirty="0"/>
              <a:t>, </a:t>
            </a:r>
            <a:r>
              <a:rPr lang="en-IN" sz="1500" i="1" u="sng" dirty="0"/>
              <a:t>DID</a:t>
            </a:r>
            <a:r>
              <a:rPr lang="en-IN" sz="1500" dirty="0"/>
              <a:t>, Model, </a:t>
            </a:r>
            <a:r>
              <a:rPr lang="en-IN" sz="1500" dirty="0" err="1"/>
              <a:t>Color</a:t>
            </a:r>
            <a:r>
              <a:rPr lang="en-IN" sz="1500" dirty="0"/>
              <a:t> , </a:t>
            </a:r>
            <a:r>
              <a:rPr lang="en-IN" sz="1500" dirty="0" err="1"/>
              <a:t>ManufYear</a:t>
            </a:r>
            <a:r>
              <a:rPr lang="en-IN" sz="1500" dirty="0"/>
              <a:t>, </a:t>
            </a:r>
            <a:r>
              <a:rPr lang="en-IN" sz="1500" dirty="0" err="1"/>
              <a:t>PurDate</a:t>
            </a:r>
            <a:r>
              <a:rPr lang="en-IN" sz="1500" dirty="0"/>
              <a:t>, Active, Condition , </a:t>
            </a:r>
            <a:r>
              <a:rPr lang="en-IN" sz="1500" dirty="0" err="1"/>
              <a:t>Cpty</a:t>
            </a:r>
            <a:r>
              <a:rPr lang="en-IN" sz="1500" dirty="0"/>
              <a:t>, </a:t>
            </a:r>
            <a:r>
              <a:rPr lang="en-IN" sz="1500" dirty="0" err="1"/>
              <a:t>InsuranceNo</a:t>
            </a:r>
            <a:r>
              <a:rPr lang="en-IN" sz="1500" dirty="0"/>
              <a:t>, </a:t>
            </a:r>
            <a:r>
              <a:rPr lang="en-IN" sz="1500" dirty="0" err="1"/>
              <a:t>InsuranceExpiry</a:t>
            </a:r>
            <a:r>
              <a:rPr lang="en-IN" sz="1500" dirty="0"/>
              <a:t>, </a:t>
            </a:r>
            <a:r>
              <a:rPr lang="en-IN" sz="1500" dirty="0" err="1"/>
              <a:t>LastChecked</a:t>
            </a:r>
            <a:r>
              <a:rPr lang="en-IN" sz="1500" dirty="0"/>
              <a:t> }</a:t>
            </a:r>
            <a:br>
              <a:rPr lang="en-IN" sz="1500" dirty="0"/>
            </a:br>
            <a:r>
              <a:rPr lang="en-IN" sz="1500" dirty="0"/>
              <a:t>FOREIGN KEY (DID) </a:t>
            </a:r>
            <a:r>
              <a:rPr lang="en-IN" sz="1500" b="1" dirty="0"/>
              <a:t>REFERENCES </a:t>
            </a:r>
            <a:r>
              <a:rPr lang="en-IN" sz="1500" dirty="0"/>
              <a:t>Driver(DID)</a:t>
            </a:r>
            <a:br>
              <a:rPr lang="en-IN" sz="1500" dirty="0"/>
            </a:br>
            <a:r>
              <a:rPr lang="en-IN" sz="1500" dirty="0"/>
              <a:t/>
            </a:r>
            <a:br>
              <a:rPr lang="en-IN" sz="1500" dirty="0"/>
            </a:br>
            <a:r>
              <a:rPr lang="en-IN" sz="1500" dirty="0"/>
              <a:t/>
            </a:r>
            <a:br>
              <a:rPr lang="en-IN" sz="1500" dirty="0"/>
            </a:br>
            <a:r>
              <a:rPr lang="en-IN" sz="1500" dirty="0" err="1"/>
              <a:t>TripRequests</a:t>
            </a:r>
            <a:r>
              <a:rPr lang="en-IN" sz="1500" dirty="0"/>
              <a:t> { </a:t>
            </a:r>
            <a:r>
              <a:rPr lang="en-IN" sz="1500" b="1" i="1" u="sng" dirty="0" err="1"/>
              <a:t>TripID</a:t>
            </a:r>
            <a:r>
              <a:rPr lang="en-IN" sz="1500" dirty="0"/>
              <a:t>,</a:t>
            </a:r>
            <a:r>
              <a:rPr lang="en-IN" sz="1500" i="1" dirty="0"/>
              <a:t> </a:t>
            </a:r>
            <a:r>
              <a:rPr lang="en-IN" sz="1500" i="1" u="sng" dirty="0"/>
              <a:t>CID</a:t>
            </a:r>
            <a:r>
              <a:rPr lang="en-IN" sz="1500" dirty="0"/>
              <a:t>, </a:t>
            </a:r>
            <a:r>
              <a:rPr lang="en-IN" sz="1500" i="1" u="sng" dirty="0"/>
              <a:t>DID</a:t>
            </a:r>
            <a:r>
              <a:rPr lang="en-IN" sz="1500" dirty="0"/>
              <a:t>, </a:t>
            </a:r>
            <a:r>
              <a:rPr lang="en-IN" sz="1500" dirty="0" err="1"/>
              <a:t>TripType</a:t>
            </a:r>
            <a:r>
              <a:rPr lang="en-IN" sz="1500" dirty="0"/>
              <a:t>, </a:t>
            </a:r>
            <a:r>
              <a:rPr lang="en-IN" sz="1500" dirty="0" err="1"/>
              <a:t>PickupLoc</a:t>
            </a:r>
            <a:r>
              <a:rPr lang="en-IN" sz="1500" dirty="0"/>
              <a:t>, </a:t>
            </a:r>
            <a:r>
              <a:rPr lang="en-IN" sz="1500" dirty="0" err="1"/>
              <a:t>DropoffLoc</a:t>
            </a:r>
            <a:r>
              <a:rPr lang="en-IN" sz="1500" dirty="0"/>
              <a:t>, Distance, </a:t>
            </a:r>
            <a:r>
              <a:rPr lang="en-IN" sz="1500" dirty="0" err="1"/>
              <a:t>EstFare</a:t>
            </a:r>
            <a:r>
              <a:rPr lang="en-IN" sz="1500" dirty="0"/>
              <a:t>, </a:t>
            </a:r>
            <a:r>
              <a:rPr lang="en-IN" sz="1500" i="1" u="sng" dirty="0"/>
              <a:t>TID</a:t>
            </a:r>
            <a:r>
              <a:rPr lang="en-IN" sz="1500" dirty="0"/>
              <a:t> }</a:t>
            </a:r>
            <a:br>
              <a:rPr lang="en-IN" sz="1500" dirty="0"/>
            </a:br>
            <a:r>
              <a:rPr lang="en-IN" sz="1500" dirty="0"/>
              <a:t>FOREIGN KEY (TID) </a:t>
            </a:r>
            <a:r>
              <a:rPr lang="en-IN" sz="1500" b="1" dirty="0"/>
              <a:t>REFERENCES </a:t>
            </a:r>
            <a:r>
              <a:rPr lang="en-IN" sz="1500" dirty="0" err="1"/>
              <a:t>PaymentMethod</a:t>
            </a:r>
            <a:r>
              <a:rPr lang="en-IN" sz="1500" dirty="0"/>
              <a:t>(TID)</a:t>
            </a:r>
            <a:br>
              <a:rPr lang="en-IN" sz="1500" dirty="0"/>
            </a:br>
            <a:r>
              <a:rPr lang="en-IN" sz="1500" dirty="0"/>
              <a:t>FOREIGN KEY (CID) </a:t>
            </a:r>
            <a:r>
              <a:rPr lang="en-IN" sz="1500" b="1" dirty="0"/>
              <a:t>REFERENCES </a:t>
            </a:r>
            <a:r>
              <a:rPr lang="en-IN" sz="1500" dirty="0"/>
              <a:t>Customer(CID)</a:t>
            </a:r>
            <a:br>
              <a:rPr lang="en-IN" sz="1500" dirty="0"/>
            </a:br>
            <a:r>
              <a:rPr lang="en-IN" sz="1500" dirty="0"/>
              <a:t>FOREIGN KEY (DID) </a:t>
            </a:r>
            <a:r>
              <a:rPr lang="en-IN" sz="1500" b="1" dirty="0"/>
              <a:t>REFERENCES </a:t>
            </a:r>
            <a:r>
              <a:rPr lang="en-IN" sz="1500" dirty="0"/>
              <a:t>Driver(DID)  </a:t>
            </a:r>
            <a:br>
              <a:rPr lang="en-IN" sz="1500" dirty="0"/>
            </a:br>
            <a:r>
              <a:rPr lang="en-IN" sz="1100" dirty="0"/>
              <a:t/>
            </a:r>
            <a:br>
              <a:rPr lang="en-IN" sz="1100" dirty="0"/>
            </a:br>
            <a:r>
              <a:rPr lang="en-IN" sz="1100" dirty="0"/>
              <a:t/>
            </a:r>
            <a:br>
              <a:rPr lang="en-IN" sz="1100" dirty="0"/>
            </a:b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13093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2503018"/>
            <a:ext cx="10515600" cy="1325563"/>
          </a:xfrm>
        </p:spPr>
        <p:txBody>
          <a:bodyPr>
            <a:noAutofit/>
          </a:bodyPr>
          <a:lstStyle/>
          <a:p>
            <a:r>
              <a:rPr lang="en-IN" sz="1500" dirty="0" err="1" smtClean="0"/>
              <a:t>CompletedTrips</a:t>
            </a:r>
            <a:r>
              <a:rPr lang="en-IN" sz="1500" dirty="0" smtClean="0"/>
              <a:t> { </a:t>
            </a:r>
            <a:r>
              <a:rPr lang="en-IN" sz="1500" b="1" i="1" u="sng" dirty="0" err="1" smtClean="0"/>
              <a:t>TripID</a:t>
            </a:r>
            <a:r>
              <a:rPr lang="en-IN" sz="1500" b="1" dirty="0" smtClean="0"/>
              <a:t>,</a:t>
            </a:r>
            <a:r>
              <a:rPr lang="en-IN" sz="1500" dirty="0" smtClean="0"/>
              <a:t> </a:t>
            </a:r>
            <a:r>
              <a:rPr lang="en-IN" sz="1500" dirty="0" err="1" smtClean="0"/>
              <a:t>DriverArrAt</a:t>
            </a:r>
            <a:r>
              <a:rPr lang="en-IN" sz="1500" dirty="0" smtClean="0"/>
              <a:t>, </a:t>
            </a:r>
            <a:r>
              <a:rPr lang="en-IN" sz="1500" dirty="0" err="1" smtClean="0"/>
              <a:t>PickupTime</a:t>
            </a:r>
            <a:r>
              <a:rPr lang="en-IN" sz="1500" dirty="0" smtClean="0"/>
              <a:t>, </a:t>
            </a:r>
            <a:r>
              <a:rPr lang="en-IN" sz="1500" dirty="0" err="1" smtClean="0"/>
              <a:t>DropOffTime</a:t>
            </a:r>
            <a:r>
              <a:rPr lang="en-IN" sz="1500" dirty="0" smtClean="0"/>
              <a:t>, </a:t>
            </a:r>
            <a:r>
              <a:rPr lang="en-IN" sz="1500" dirty="0" err="1" smtClean="0"/>
              <a:t>ActFare</a:t>
            </a:r>
            <a:r>
              <a:rPr lang="en-IN" sz="1500" dirty="0" smtClean="0"/>
              <a:t>, Tip, Surge }</a:t>
            </a:r>
            <a:br>
              <a:rPr lang="en-IN" sz="1500" dirty="0" smtClean="0"/>
            </a:br>
            <a:r>
              <a:rPr lang="en-IN" sz="1500" dirty="0" smtClean="0"/>
              <a:t>FOREIGN KEY (</a:t>
            </a:r>
            <a:r>
              <a:rPr lang="en-IN" sz="1500" dirty="0" err="1" smtClean="0"/>
              <a:t>TripID</a:t>
            </a:r>
            <a:r>
              <a:rPr lang="en-IN" sz="1500" dirty="0" smtClean="0"/>
              <a:t>) </a:t>
            </a:r>
            <a:r>
              <a:rPr lang="en-IN" sz="1500" b="1" dirty="0" smtClean="0"/>
              <a:t>REFERENCES </a:t>
            </a:r>
            <a:r>
              <a:rPr lang="en-IN" sz="1500" dirty="0" err="1" smtClean="0"/>
              <a:t>TripRequests</a:t>
            </a:r>
            <a:r>
              <a:rPr lang="en-IN" sz="1500" dirty="0" smtClean="0"/>
              <a:t>(</a:t>
            </a:r>
            <a:r>
              <a:rPr lang="en-IN" sz="1500" dirty="0" err="1" smtClean="0"/>
              <a:t>TripID</a:t>
            </a:r>
            <a:r>
              <a:rPr lang="en-IN" sz="1500" dirty="0" smtClean="0"/>
              <a:t>)</a:t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err="1" smtClean="0"/>
              <a:t>IncompleteTrips</a:t>
            </a:r>
            <a:r>
              <a:rPr lang="en-IN" sz="1500" dirty="0" smtClean="0"/>
              <a:t> { </a:t>
            </a:r>
            <a:r>
              <a:rPr lang="en-IN" sz="1500" b="1" dirty="0" err="1" smtClean="0"/>
              <a:t>TripID</a:t>
            </a:r>
            <a:r>
              <a:rPr lang="en-IN" sz="1500" dirty="0" smtClean="0"/>
              <a:t>, </a:t>
            </a:r>
            <a:r>
              <a:rPr lang="en-IN" sz="1500" dirty="0" err="1" smtClean="0"/>
              <a:t>BookingTime</a:t>
            </a:r>
            <a:r>
              <a:rPr lang="en-IN" sz="1500" dirty="0" smtClean="0"/>
              <a:t>, </a:t>
            </a:r>
            <a:r>
              <a:rPr lang="en-IN" sz="1500" dirty="0" err="1" smtClean="0"/>
              <a:t>CancelTime</a:t>
            </a:r>
            <a:r>
              <a:rPr lang="en-IN" sz="1500" dirty="0" smtClean="0"/>
              <a:t>, Reason }</a:t>
            </a:r>
            <a:br>
              <a:rPr lang="en-IN" sz="1500" dirty="0" smtClean="0"/>
            </a:br>
            <a:r>
              <a:rPr lang="en-IN" sz="1500" dirty="0" smtClean="0"/>
              <a:t>FOREIGN KEY (</a:t>
            </a:r>
            <a:r>
              <a:rPr lang="en-IN" sz="1500" dirty="0" err="1" smtClean="0"/>
              <a:t>TripID</a:t>
            </a:r>
            <a:r>
              <a:rPr lang="en-IN" sz="1500" dirty="0" smtClean="0"/>
              <a:t>) </a:t>
            </a:r>
            <a:r>
              <a:rPr lang="en-IN" sz="1500" b="1" dirty="0" smtClean="0"/>
              <a:t>REFERENCES </a:t>
            </a:r>
            <a:r>
              <a:rPr lang="en-IN" sz="1500" dirty="0" err="1" smtClean="0"/>
              <a:t>TripRequests</a:t>
            </a:r>
            <a:r>
              <a:rPr lang="en-IN" sz="1500" dirty="0" smtClean="0"/>
              <a:t>(</a:t>
            </a:r>
            <a:r>
              <a:rPr lang="en-IN" sz="1500" dirty="0" err="1" smtClean="0"/>
              <a:t>TripID</a:t>
            </a:r>
            <a:r>
              <a:rPr lang="en-IN" sz="1500" dirty="0" smtClean="0"/>
              <a:t>)</a:t>
            </a:r>
            <a:br>
              <a:rPr lang="en-IN" sz="1500" dirty="0" smtClean="0"/>
            </a:br>
            <a:r>
              <a:rPr lang="en-IN" sz="1500" dirty="0" smtClean="0"/>
              <a:t> </a:t>
            </a:r>
            <a:br>
              <a:rPr lang="en-IN" sz="1500" dirty="0" smtClean="0"/>
            </a:br>
            <a:r>
              <a:rPr lang="en-IN" sz="1500" dirty="0" err="1" smtClean="0"/>
              <a:t>PaymentMethod</a:t>
            </a:r>
            <a:r>
              <a:rPr lang="en-IN" sz="1500" dirty="0" smtClean="0"/>
              <a:t> { </a:t>
            </a:r>
            <a:r>
              <a:rPr lang="en-IN" sz="1500" b="1" i="1" u="sng" dirty="0" smtClean="0"/>
              <a:t>TID</a:t>
            </a:r>
            <a:r>
              <a:rPr lang="en-IN" sz="1500" dirty="0" smtClean="0"/>
              <a:t>, </a:t>
            </a:r>
            <a:r>
              <a:rPr lang="en-IN" sz="1500" dirty="0" err="1" smtClean="0"/>
              <a:t>CardNo</a:t>
            </a:r>
            <a:r>
              <a:rPr lang="en-IN" sz="1500" dirty="0" smtClean="0"/>
              <a:t>, CVV, </a:t>
            </a:r>
            <a:r>
              <a:rPr lang="en-IN" sz="1500" dirty="0" err="1" smtClean="0"/>
              <a:t>ExpDate</a:t>
            </a:r>
            <a:r>
              <a:rPr lang="en-IN" sz="1500" dirty="0" smtClean="0"/>
              <a:t>, </a:t>
            </a:r>
            <a:r>
              <a:rPr lang="en-IN" sz="1500" dirty="0" err="1" smtClean="0"/>
              <a:t>CardType</a:t>
            </a:r>
            <a:r>
              <a:rPr lang="en-IN" sz="1500" dirty="0" smtClean="0"/>
              <a:t>, </a:t>
            </a:r>
            <a:r>
              <a:rPr lang="en-IN" sz="1500" dirty="0" err="1" smtClean="0"/>
              <a:t>BillingAdd</a:t>
            </a:r>
            <a:r>
              <a:rPr lang="en-IN" sz="1500" dirty="0" smtClean="0"/>
              <a:t> }</a:t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err="1" smtClean="0"/>
              <a:t>PersonalPayment</a:t>
            </a:r>
            <a:r>
              <a:rPr lang="en-IN" sz="1500" dirty="0" smtClean="0"/>
              <a:t> { </a:t>
            </a:r>
            <a:r>
              <a:rPr lang="en-IN" sz="1500" b="1" dirty="0" smtClean="0"/>
              <a:t>TID </a:t>
            </a:r>
            <a:r>
              <a:rPr lang="en-IN" sz="1500" dirty="0" smtClean="0"/>
              <a:t>, </a:t>
            </a:r>
            <a:r>
              <a:rPr lang="en-IN" sz="1500" dirty="0" err="1" smtClean="0"/>
              <a:t>NameOnCard</a:t>
            </a:r>
            <a:r>
              <a:rPr lang="en-IN" sz="1500" dirty="0" smtClean="0"/>
              <a:t> } </a:t>
            </a:r>
            <a:br>
              <a:rPr lang="en-IN" sz="1500" dirty="0" smtClean="0"/>
            </a:br>
            <a:r>
              <a:rPr lang="en-IN" sz="1500" dirty="0" smtClean="0"/>
              <a:t>FOREIGN KEY (TID) </a:t>
            </a:r>
            <a:r>
              <a:rPr lang="en-IN" sz="1500" b="1" dirty="0" smtClean="0"/>
              <a:t>REFERENCES </a:t>
            </a:r>
            <a:r>
              <a:rPr lang="en-IN" sz="1500" dirty="0" err="1" smtClean="0"/>
              <a:t>PaymentMethod</a:t>
            </a:r>
            <a:r>
              <a:rPr lang="en-IN" sz="1500" dirty="0" smtClean="0"/>
              <a:t>(TID)</a:t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err="1" smtClean="0"/>
              <a:t>BusinessPayment</a:t>
            </a:r>
            <a:r>
              <a:rPr lang="en-IN" sz="1500" dirty="0" smtClean="0"/>
              <a:t> { </a:t>
            </a:r>
            <a:r>
              <a:rPr lang="en-IN" sz="1500" b="1" dirty="0" smtClean="0"/>
              <a:t>TID</a:t>
            </a:r>
            <a:r>
              <a:rPr lang="en-IN" sz="1500" dirty="0" smtClean="0"/>
              <a:t>, </a:t>
            </a:r>
            <a:r>
              <a:rPr lang="en-IN" sz="1500" dirty="0" err="1" smtClean="0"/>
              <a:t>CompanyName</a:t>
            </a:r>
            <a:r>
              <a:rPr lang="en-IN" sz="1500" dirty="0" smtClean="0"/>
              <a:t> }</a:t>
            </a:r>
            <a:br>
              <a:rPr lang="en-IN" sz="1500" dirty="0" smtClean="0"/>
            </a:br>
            <a:r>
              <a:rPr lang="en-IN" sz="1500" dirty="0" smtClean="0"/>
              <a:t>FOREIGN KEY (TID) </a:t>
            </a:r>
            <a:r>
              <a:rPr lang="en-IN" sz="1500" b="1" dirty="0" smtClean="0"/>
              <a:t>REFERENCES </a:t>
            </a:r>
            <a:r>
              <a:rPr lang="en-IN" sz="1500" dirty="0" err="1" smtClean="0"/>
              <a:t>PaymentMethod</a:t>
            </a:r>
            <a:r>
              <a:rPr lang="en-IN" sz="1500" dirty="0" smtClean="0"/>
              <a:t>(TID)</a:t>
            </a:r>
            <a:br>
              <a:rPr lang="en-IN" sz="1500" dirty="0" smtClean="0"/>
            </a:br>
            <a:r>
              <a:rPr lang="en-IN" sz="1500" dirty="0" smtClean="0"/>
              <a:t> </a:t>
            </a:r>
            <a:br>
              <a:rPr lang="en-IN" sz="1500" dirty="0" smtClean="0"/>
            </a:br>
            <a:r>
              <a:rPr lang="en-IN" sz="1500" dirty="0" smtClean="0"/>
              <a:t>Rating { </a:t>
            </a:r>
            <a:r>
              <a:rPr lang="en-IN" sz="1500" b="1" dirty="0" err="1" smtClean="0"/>
              <a:t>TripID</a:t>
            </a:r>
            <a:r>
              <a:rPr lang="en-IN" sz="1500" b="1" dirty="0" smtClean="0"/>
              <a:t> </a:t>
            </a:r>
            <a:r>
              <a:rPr lang="en-IN" sz="1500" dirty="0" smtClean="0"/>
              <a:t>, </a:t>
            </a:r>
            <a:r>
              <a:rPr lang="en-IN" sz="1500" dirty="0" err="1" smtClean="0"/>
              <a:t>DriverRating</a:t>
            </a:r>
            <a:r>
              <a:rPr lang="en-IN" sz="1500" dirty="0" smtClean="0"/>
              <a:t>, </a:t>
            </a:r>
            <a:r>
              <a:rPr lang="en-IN" sz="1500" dirty="0" err="1" smtClean="0"/>
              <a:t>CustomerRating</a:t>
            </a:r>
            <a:r>
              <a:rPr lang="en-IN" sz="1500" dirty="0" smtClean="0"/>
              <a:t>, </a:t>
            </a:r>
            <a:r>
              <a:rPr lang="en-IN" sz="1500" dirty="0" err="1" smtClean="0"/>
              <a:t>DriverFeedback</a:t>
            </a:r>
            <a:r>
              <a:rPr lang="en-IN" sz="1500" dirty="0" smtClean="0"/>
              <a:t>, </a:t>
            </a:r>
            <a:r>
              <a:rPr lang="en-IN" sz="1500" dirty="0" err="1" smtClean="0"/>
              <a:t>CustomerFeedback</a:t>
            </a:r>
            <a:r>
              <a:rPr lang="en-IN" sz="1500" dirty="0" smtClean="0"/>
              <a:t> }</a:t>
            </a:r>
            <a:br>
              <a:rPr lang="en-IN" sz="1500" dirty="0" smtClean="0"/>
            </a:br>
            <a:r>
              <a:rPr lang="en-IN" sz="1500" dirty="0" smtClean="0"/>
              <a:t>FOREIGN KEY (</a:t>
            </a:r>
            <a:r>
              <a:rPr lang="en-IN" sz="1500" dirty="0" err="1" smtClean="0"/>
              <a:t>TripID</a:t>
            </a:r>
            <a:r>
              <a:rPr lang="en-IN" sz="1500" dirty="0" smtClean="0"/>
              <a:t>) </a:t>
            </a:r>
            <a:r>
              <a:rPr lang="en-IN" sz="1500" b="1" dirty="0" smtClean="0"/>
              <a:t>REFERENCES </a:t>
            </a:r>
            <a:r>
              <a:rPr lang="en-IN" sz="1500" dirty="0" err="1" smtClean="0"/>
              <a:t>CompletedTrips</a:t>
            </a:r>
            <a:r>
              <a:rPr lang="en-IN" sz="1500" dirty="0" smtClean="0"/>
              <a:t>(</a:t>
            </a:r>
            <a:r>
              <a:rPr lang="en-IN" sz="1500" dirty="0" err="1" smtClean="0"/>
              <a:t>TripID</a:t>
            </a:r>
            <a:r>
              <a:rPr lang="en-IN" sz="1500" dirty="0" smtClean="0"/>
              <a:t>)</a:t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smtClean="0"/>
              <a:t>Shift { </a:t>
            </a:r>
            <a:r>
              <a:rPr lang="en-IN" sz="1500" b="1" dirty="0" smtClean="0"/>
              <a:t>DID</a:t>
            </a:r>
            <a:r>
              <a:rPr lang="en-IN" sz="1500" dirty="0" smtClean="0"/>
              <a:t> , </a:t>
            </a:r>
            <a:r>
              <a:rPr lang="en-IN" sz="1500" dirty="0" err="1" smtClean="0"/>
              <a:t>LoginTime</a:t>
            </a:r>
            <a:r>
              <a:rPr lang="en-IN" sz="1500" dirty="0" smtClean="0"/>
              <a:t>, </a:t>
            </a:r>
            <a:r>
              <a:rPr lang="en-IN" sz="1500" dirty="0" err="1" smtClean="0"/>
              <a:t>LogoutTime</a:t>
            </a:r>
            <a:r>
              <a:rPr lang="en-IN" sz="1500" dirty="0" smtClean="0"/>
              <a:t> } </a:t>
            </a:r>
            <a:br>
              <a:rPr lang="en-IN" sz="1500" dirty="0" smtClean="0"/>
            </a:br>
            <a:r>
              <a:rPr lang="en-IN" sz="1500" dirty="0" smtClean="0"/>
              <a:t>FOREIGN KEY (DID) </a:t>
            </a:r>
            <a:r>
              <a:rPr lang="en-IN" sz="1500" b="1" dirty="0" smtClean="0"/>
              <a:t>REFERENCES </a:t>
            </a:r>
            <a:r>
              <a:rPr lang="en-IN" sz="1500" dirty="0" smtClean="0"/>
              <a:t>Driver(DID)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6393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716" y="2696201"/>
            <a:ext cx="10515600" cy="1325563"/>
          </a:xfrm>
        </p:spPr>
        <p:txBody>
          <a:bodyPr>
            <a:noAutofit/>
          </a:bodyPr>
          <a:lstStyle/>
          <a:p>
            <a:pPr fontAlgn="base"/>
            <a:r>
              <a:rPr lang="en-IN" sz="1800" b="1" u="sng" dirty="0"/>
              <a:t>FUNCTIONAL DEPENDENCIES  AND </a:t>
            </a:r>
            <a:r>
              <a:rPr lang="en-IN" sz="1800" b="1" u="sng" dirty="0" smtClean="0"/>
              <a:t>NORMALIZATION</a:t>
            </a:r>
            <a:br>
              <a:rPr lang="en-IN" sz="1800" b="1" u="sng" dirty="0" smtClean="0"/>
            </a:br>
            <a:r>
              <a:rPr lang="en-IN" sz="1500" dirty="0"/>
              <a:t/>
            </a:r>
            <a:br>
              <a:rPr lang="en-IN" sz="1500" dirty="0"/>
            </a:br>
            <a:r>
              <a:rPr lang="en-IN" sz="1500" dirty="0"/>
              <a:t>All the tables contain atomic values. There does not exist any partial dependency in the tables. Therefore, the schema is already obeys 1NF and 2NF. </a:t>
            </a: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b="1" dirty="0"/>
              <a:t>Driver: </a:t>
            </a:r>
            <a:r>
              <a:rPr lang="en-IN" sz="1500" dirty="0"/>
              <a:t>There exists transitive dependency. FD2 violates 3NF.</a:t>
            </a: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b="1" dirty="0"/>
              <a:t>Driver</a:t>
            </a:r>
            <a:r>
              <a:rPr lang="en-IN" sz="1500" dirty="0"/>
              <a:t> { </a:t>
            </a:r>
            <a:r>
              <a:rPr lang="en-IN" sz="1500" b="1" dirty="0"/>
              <a:t>DID</a:t>
            </a:r>
            <a:r>
              <a:rPr lang="en-IN" sz="1500" dirty="0"/>
              <a:t> , SSN, </a:t>
            </a:r>
            <a:r>
              <a:rPr lang="en-IN" sz="1500" dirty="0" err="1"/>
              <a:t>DLNo</a:t>
            </a:r>
            <a:r>
              <a:rPr lang="en-IN" sz="1500" dirty="0"/>
              <a:t>, </a:t>
            </a:r>
            <a:r>
              <a:rPr lang="en-IN" sz="1500" dirty="0" err="1"/>
              <a:t>DLExpiry</a:t>
            </a:r>
            <a:r>
              <a:rPr lang="en-IN" sz="1500" dirty="0"/>
              <a:t> }</a:t>
            </a: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dirty="0"/>
              <a:t>FD1: DID---&gt; </a:t>
            </a:r>
            <a:r>
              <a:rPr lang="en-IN" sz="1500" dirty="0" err="1"/>
              <a:t>DLNo</a:t>
            </a: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dirty="0"/>
              <a:t>FD2: </a:t>
            </a:r>
            <a:r>
              <a:rPr lang="en-IN" sz="1500" dirty="0" err="1"/>
              <a:t>DLNo</a:t>
            </a:r>
            <a:r>
              <a:rPr lang="en-IN" sz="1500" dirty="0"/>
              <a:t>---&gt; </a:t>
            </a:r>
            <a:r>
              <a:rPr lang="en-IN" sz="1500" dirty="0" err="1"/>
              <a:t>DLExpiry</a:t>
            </a: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dirty="0"/>
              <a:t>So, the new tables are: </a:t>
            </a: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b="1" dirty="0"/>
              <a:t>Driver</a:t>
            </a:r>
            <a:r>
              <a:rPr lang="en-IN" sz="1500" dirty="0"/>
              <a:t>{ </a:t>
            </a:r>
            <a:r>
              <a:rPr lang="en-IN" sz="1500" b="1" dirty="0"/>
              <a:t>DID</a:t>
            </a:r>
            <a:r>
              <a:rPr lang="en-IN" sz="1500" dirty="0"/>
              <a:t>, SSN, </a:t>
            </a:r>
            <a:r>
              <a:rPr lang="en-IN" sz="1500" i="1" u="sng" dirty="0" err="1"/>
              <a:t>DLNo</a:t>
            </a:r>
            <a:r>
              <a:rPr lang="en-IN" sz="1500" dirty="0"/>
              <a:t>}</a:t>
            </a: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b="1" dirty="0" err="1"/>
              <a:t>DrivingLicenceInfo</a:t>
            </a:r>
            <a:r>
              <a:rPr lang="en-IN" sz="1500" dirty="0"/>
              <a:t>{ </a:t>
            </a:r>
            <a:r>
              <a:rPr lang="en-IN" sz="1500" b="1" dirty="0" err="1"/>
              <a:t>DLNo</a:t>
            </a:r>
            <a:r>
              <a:rPr lang="en-IN" sz="1500" dirty="0"/>
              <a:t>, </a:t>
            </a:r>
            <a:r>
              <a:rPr lang="en-IN" sz="1500" dirty="0" err="1"/>
              <a:t>DLExpiry</a:t>
            </a:r>
            <a:r>
              <a:rPr lang="en-IN" sz="1500" dirty="0"/>
              <a:t>}</a:t>
            </a: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b="1" dirty="0"/>
              <a:t>Customer: </a:t>
            </a:r>
            <a:r>
              <a:rPr lang="en-IN" sz="1500" dirty="0"/>
              <a:t>There exists transitive dependency. FD2 violates 3NF.</a:t>
            </a: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b="1" dirty="0"/>
              <a:t>Customer</a:t>
            </a:r>
            <a:r>
              <a:rPr lang="en-IN" sz="1500" dirty="0"/>
              <a:t> {</a:t>
            </a:r>
            <a:r>
              <a:rPr lang="en-IN" sz="1500" b="1" dirty="0"/>
              <a:t> CID</a:t>
            </a:r>
            <a:r>
              <a:rPr lang="en-IN" sz="1500" dirty="0"/>
              <a:t>, </a:t>
            </a:r>
            <a:r>
              <a:rPr lang="en-IN" sz="1500" dirty="0" err="1"/>
              <a:t>CustomerType</a:t>
            </a:r>
            <a:r>
              <a:rPr lang="en-IN" sz="1500" dirty="0"/>
              <a:t>, </a:t>
            </a:r>
            <a:r>
              <a:rPr lang="en-IN" sz="1500" dirty="0" err="1"/>
              <a:t>PromoCode</a:t>
            </a:r>
            <a:r>
              <a:rPr lang="en-IN" sz="1500" dirty="0"/>
              <a:t>, </a:t>
            </a:r>
            <a:r>
              <a:rPr lang="en-IN" sz="1500" dirty="0" err="1"/>
              <a:t>PromoDiscount</a:t>
            </a:r>
            <a:r>
              <a:rPr lang="en-IN" sz="1500" dirty="0"/>
              <a:t> }</a:t>
            </a: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dirty="0"/>
              <a:t>FD1: CID ---&gt; </a:t>
            </a:r>
            <a:r>
              <a:rPr lang="en-IN" sz="1500" dirty="0" err="1"/>
              <a:t>PromoCode</a:t>
            </a: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dirty="0"/>
              <a:t>FD2: </a:t>
            </a:r>
            <a:r>
              <a:rPr lang="en-IN" sz="1500" dirty="0" err="1"/>
              <a:t>PromoCode</a:t>
            </a:r>
            <a:r>
              <a:rPr lang="en-IN" sz="1500" dirty="0"/>
              <a:t> ---&gt; </a:t>
            </a:r>
            <a:r>
              <a:rPr lang="en-IN" sz="1500" dirty="0" err="1"/>
              <a:t>PromoDiscount</a:t>
            </a:r>
            <a:r>
              <a:rPr lang="en-IN" sz="1500" dirty="0"/>
              <a:t> </a:t>
            </a: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dirty="0"/>
              <a:t>So, the new tables are: </a:t>
            </a: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b="1" dirty="0"/>
              <a:t>Customer</a:t>
            </a:r>
            <a:r>
              <a:rPr lang="en-IN" sz="1500" dirty="0"/>
              <a:t> { </a:t>
            </a:r>
            <a:r>
              <a:rPr lang="en-IN" sz="1500" b="1" dirty="0"/>
              <a:t>CID</a:t>
            </a:r>
            <a:r>
              <a:rPr lang="en-IN" sz="1500" dirty="0"/>
              <a:t>, </a:t>
            </a:r>
            <a:r>
              <a:rPr lang="en-IN" sz="1500" dirty="0" err="1"/>
              <a:t>CustomerType</a:t>
            </a:r>
            <a:r>
              <a:rPr lang="en-IN" sz="1500" dirty="0"/>
              <a:t>, </a:t>
            </a:r>
            <a:r>
              <a:rPr lang="en-IN" sz="1500" i="1" u="sng" dirty="0" err="1"/>
              <a:t>PromoCode</a:t>
            </a:r>
            <a:r>
              <a:rPr lang="en-IN" sz="1500" dirty="0"/>
              <a:t> }</a:t>
            </a: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b="1" dirty="0"/>
              <a:t>Offer </a:t>
            </a:r>
            <a:r>
              <a:rPr lang="en-IN" sz="1500" dirty="0"/>
              <a:t>{ </a:t>
            </a:r>
            <a:r>
              <a:rPr lang="en-IN" sz="1500" b="1" dirty="0" err="1"/>
              <a:t>PromoCode</a:t>
            </a:r>
            <a:r>
              <a:rPr lang="en-IN" sz="1500" dirty="0"/>
              <a:t>, </a:t>
            </a:r>
            <a:r>
              <a:rPr lang="en-IN" sz="1500" dirty="0" err="1"/>
              <a:t>PromoDiscount</a:t>
            </a:r>
            <a:r>
              <a:rPr lang="en-IN" sz="1500" dirty="0"/>
              <a:t> }</a:t>
            </a: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dirty="0" smtClean="0"/>
              <a:t/>
            </a:r>
            <a:br>
              <a:rPr lang="en-IN" sz="1500" dirty="0" smtClean="0"/>
            </a:b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64331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04" y="2721959"/>
            <a:ext cx="10515600" cy="1325563"/>
          </a:xfrm>
        </p:spPr>
        <p:txBody>
          <a:bodyPr>
            <a:noAutofit/>
          </a:bodyPr>
          <a:lstStyle/>
          <a:p>
            <a:r>
              <a:rPr lang="en-IN" sz="1600" b="1" dirty="0"/>
              <a:t>Vehicle: </a:t>
            </a:r>
            <a:r>
              <a:rPr lang="en-IN" sz="1600" dirty="0"/>
              <a:t>There exists transitive dependency. FD2 violates 3NF.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b="1" dirty="0"/>
              <a:t>Vehicle </a:t>
            </a:r>
            <a:r>
              <a:rPr lang="en-IN" sz="1600" dirty="0"/>
              <a:t>{</a:t>
            </a:r>
            <a:r>
              <a:rPr lang="en-IN" sz="1600" b="1" dirty="0"/>
              <a:t> VID</a:t>
            </a:r>
            <a:r>
              <a:rPr lang="en-IN" sz="1600" dirty="0"/>
              <a:t>, </a:t>
            </a:r>
            <a:r>
              <a:rPr lang="en-IN" sz="1600" i="1" u="sng" dirty="0"/>
              <a:t>DID</a:t>
            </a:r>
            <a:r>
              <a:rPr lang="en-IN" sz="1600" dirty="0"/>
              <a:t>, Model, </a:t>
            </a:r>
            <a:r>
              <a:rPr lang="en-IN" sz="1600" dirty="0" err="1"/>
              <a:t>Color</a:t>
            </a:r>
            <a:r>
              <a:rPr lang="en-IN" sz="1600" dirty="0"/>
              <a:t> , </a:t>
            </a:r>
            <a:r>
              <a:rPr lang="en-IN" sz="1600" dirty="0" err="1"/>
              <a:t>ManufYear</a:t>
            </a:r>
            <a:r>
              <a:rPr lang="en-IN" sz="1600" dirty="0"/>
              <a:t>, </a:t>
            </a:r>
            <a:r>
              <a:rPr lang="en-IN" sz="1600" dirty="0" err="1"/>
              <a:t>PurDate</a:t>
            </a:r>
            <a:r>
              <a:rPr lang="en-IN" sz="1600" dirty="0"/>
              <a:t>, Active, Condition , </a:t>
            </a:r>
            <a:r>
              <a:rPr lang="en-IN" sz="1600" dirty="0" err="1"/>
              <a:t>Cpty</a:t>
            </a:r>
            <a:r>
              <a:rPr lang="en-IN" sz="1600" dirty="0"/>
              <a:t>, </a:t>
            </a:r>
            <a:r>
              <a:rPr lang="en-IN" sz="1600" dirty="0" err="1"/>
              <a:t>InsuranceNo</a:t>
            </a:r>
            <a:r>
              <a:rPr lang="en-IN" sz="1600" dirty="0"/>
              <a:t>, </a:t>
            </a:r>
            <a:r>
              <a:rPr lang="en-IN" sz="1600" dirty="0" err="1"/>
              <a:t>InsuranceExpiry</a:t>
            </a:r>
            <a:r>
              <a:rPr lang="en-IN" sz="1600" dirty="0"/>
              <a:t>, </a:t>
            </a:r>
            <a:r>
              <a:rPr lang="en-IN" sz="1600" dirty="0" err="1"/>
              <a:t>LastChecked</a:t>
            </a:r>
            <a:r>
              <a:rPr lang="en-IN" sz="1600" dirty="0"/>
              <a:t> }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dirty="0"/>
              <a:t>FD1: VID---&gt; </a:t>
            </a:r>
            <a:r>
              <a:rPr lang="en-IN" sz="1600" dirty="0" err="1"/>
              <a:t>InsuranceNo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dirty="0"/>
              <a:t>FD2: </a:t>
            </a:r>
            <a:r>
              <a:rPr lang="en-IN" sz="1600" dirty="0" err="1"/>
              <a:t>InsuranceNo</a:t>
            </a:r>
            <a:r>
              <a:rPr lang="en-IN" sz="1600" dirty="0"/>
              <a:t>&gt; </a:t>
            </a:r>
            <a:r>
              <a:rPr lang="en-IN" sz="1600" dirty="0" err="1"/>
              <a:t>InsuranceExpiry</a:t>
            </a:r>
            <a:r>
              <a:rPr lang="en-IN" sz="1600" dirty="0"/>
              <a:t> 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dirty="0"/>
              <a:t>So, the new tables are: 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dirty="0"/>
              <a:t> </a:t>
            </a:r>
            <a:r>
              <a:rPr lang="en-IN" sz="1600" b="1" dirty="0"/>
              <a:t>Vehicle</a:t>
            </a:r>
            <a:r>
              <a:rPr lang="en-IN" sz="1600" dirty="0"/>
              <a:t>{ </a:t>
            </a:r>
            <a:r>
              <a:rPr lang="en-IN" sz="1600" b="1" dirty="0"/>
              <a:t>VID</a:t>
            </a:r>
            <a:r>
              <a:rPr lang="en-IN" sz="1600" dirty="0"/>
              <a:t>, </a:t>
            </a:r>
            <a:r>
              <a:rPr lang="en-IN" sz="1600" i="1" u="sng" dirty="0"/>
              <a:t>DID</a:t>
            </a:r>
            <a:r>
              <a:rPr lang="en-IN" sz="1600" dirty="0"/>
              <a:t>, Model, </a:t>
            </a:r>
            <a:r>
              <a:rPr lang="en-IN" sz="1600" dirty="0" err="1"/>
              <a:t>Color</a:t>
            </a:r>
            <a:r>
              <a:rPr lang="en-IN" sz="1600" dirty="0"/>
              <a:t> , </a:t>
            </a:r>
            <a:r>
              <a:rPr lang="en-IN" sz="1600" dirty="0" err="1"/>
              <a:t>ManufYear</a:t>
            </a:r>
            <a:r>
              <a:rPr lang="en-IN" sz="1600" dirty="0"/>
              <a:t>, </a:t>
            </a:r>
            <a:r>
              <a:rPr lang="en-IN" sz="1600" dirty="0" err="1"/>
              <a:t>PurDate</a:t>
            </a:r>
            <a:r>
              <a:rPr lang="en-IN" sz="1600" dirty="0"/>
              <a:t>, Active, Condition , </a:t>
            </a:r>
            <a:r>
              <a:rPr lang="en-IN" sz="1600" dirty="0" err="1"/>
              <a:t>Cpty</a:t>
            </a:r>
            <a:r>
              <a:rPr lang="en-IN" sz="1600" dirty="0"/>
              <a:t>,    </a:t>
            </a:r>
            <a:r>
              <a:rPr lang="en-IN" sz="1600" dirty="0" err="1"/>
              <a:t>InsuranceNo</a:t>
            </a:r>
            <a:r>
              <a:rPr lang="en-IN" sz="1600" dirty="0"/>
              <a:t>, </a:t>
            </a:r>
            <a:r>
              <a:rPr lang="en-IN" sz="1600" dirty="0" err="1"/>
              <a:t>LastChecked</a:t>
            </a:r>
            <a:r>
              <a:rPr lang="en-IN" sz="1600" dirty="0"/>
              <a:t> }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b="1" dirty="0" err="1"/>
              <a:t>InsuranceInfo</a:t>
            </a:r>
            <a:r>
              <a:rPr lang="en-IN" sz="1600" dirty="0"/>
              <a:t>{ </a:t>
            </a:r>
            <a:r>
              <a:rPr lang="en-IN" sz="1600" b="1" dirty="0" err="1"/>
              <a:t>InsuranceNo</a:t>
            </a:r>
            <a:r>
              <a:rPr lang="en-IN" sz="1600" dirty="0"/>
              <a:t>, </a:t>
            </a:r>
            <a:r>
              <a:rPr lang="en-IN" sz="1600" dirty="0" err="1"/>
              <a:t>InsuranceExpiry</a:t>
            </a:r>
            <a:r>
              <a:rPr lang="en-IN" sz="1600" dirty="0"/>
              <a:t>}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b="1" dirty="0" err="1"/>
              <a:t>PaymentMethod</a:t>
            </a:r>
            <a:r>
              <a:rPr lang="en-IN" sz="1600" b="1" dirty="0"/>
              <a:t>: </a:t>
            </a:r>
            <a:r>
              <a:rPr lang="en-IN" sz="1600" dirty="0"/>
              <a:t>There exists transitive dependency. FD2 violates 3NF.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b="1" dirty="0" err="1"/>
              <a:t>PaymentMethod</a:t>
            </a:r>
            <a:r>
              <a:rPr lang="en-IN" sz="1600" dirty="0"/>
              <a:t>{ </a:t>
            </a:r>
            <a:r>
              <a:rPr lang="en-IN" sz="1600" b="1" dirty="0"/>
              <a:t>TID</a:t>
            </a:r>
            <a:r>
              <a:rPr lang="en-IN" sz="1600" dirty="0"/>
              <a:t>, </a:t>
            </a:r>
            <a:r>
              <a:rPr lang="en-IN" sz="1600" dirty="0" err="1"/>
              <a:t>CardNo</a:t>
            </a:r>
            <a:r>
              <a:rPr lang="en-IN" sz="1600" dirty="0"/>
              <a:t>, CVV, </a:t>
            </a:r>
            <a:r>
              <a:rPr lang="en-IN" sz="1600" dirty="0" err="1"/>
              <a:t>ExpDate</a:t>
            </a:r>
            <a:r>
              <a:rPr lang="en-IN" sz="1600" dirty="0"/>
              <a:t>, </a:t>
            </a:r>
            <a:r>
              <a:rPr lang="en-IN" sz="1600" dirty="0" err="1"/>
              <a:t>CardType</a:t>
            </a:r>
            <a:r>
              <a:rPr lang="en-IN" sz="1600" dirty="0"/>
              <a:t>, </a:t>
            </a:r>
            <a:r>
              <a:rPr lang="en-IN" sz="1600" dirty="0" err="1"/>
              <a:t>BillingAdd</a:t>
            </a:r>
            <a:r>
              <a:rPr lang="en-IN" sz="1600" dirty="0"/>
              <a:t> } 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dirty="0"/>
              <a:t>FD1: TID ---&gt; </a:t>
            </a:r>
            <a:r>
              <a:rPr lang="en-IN" sz="1600" dirty="0" err="1"/>
              <a:t>CardNo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dirty="0"/>
              <a:t>FD2: </a:t>
            </a:r>
            <a:r>
              <a:rPr lang="en-IN" sz="1600" dirty="0" err="1"/>
              <a:t>CardNo</a:t>
            </a:r>
            <a:r>
              <a:rPr lang="en-IN" sz="1600" dirty="0"/>
              <a:t> ---&gt; CVV, </a:t>
            </a:r>
            <a:r>
              <a:rPr lang="en-IN" sz="1600" dirty="0" err="1"/>
              <a:t>ExpDate</a:t>
            </a:r>
            <a:r>
              <a:rPr lang="en-IN" sz="1600" dirty="0"/>
              <a:t>, </a:t>
            </a:r>
            <a:r>
              <a:rPr lang="en-IN" sz="1600" dirty="0" err="1"/>
              <a:t>CardType</a:t>
            </a:r>
            <a:r>
              <a:rPr lang="en-IN" sz="1600" dirty="0"/>
              <a:t>, </a:t>
            </a:r>
            <a:r>
              <a:rPr lang="en-IN" sz="1600" dirty="0" err="1"/>
              <a:t>BillingAdd</a:t>
            </a:r>
            <a:r>
              <a:rPr lang="en-IN" sz="1600" dirty="0"/>
              <a:t> 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dirty="0"/>
              <a:t>So, the new tables are: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b="1" dirty="0" err="1"/>
              <a:t>PaymentMethod</a:t>
            </a:r>
            <a:r>
              <a:rPr lang="en-IN" sz="1600" b="1" dirty="0"/>
              <a:t> </a:t>
            </a:r>
            <a:r>
              <a:rPr lang="en-IN" sz="1600" dirty="0"/>
              <a:t>{ </a:t>
            </a:r>
            <a:r>
              <a:rPr lang="en-IN" sz="1600" b="1" dirty="0"/>
              <a:t>TID </a:t>
            </a:r>
            <a:r>
              <a:rPr lang="en-IN" sz="1600" dirty="0"/>
              <a:t>, </a:t>
            </a:r>
            <a:r>
              <a:rPr lang="en-IN" sz="1600" u="sng" dirty="0" err="1"/>
              <a:t>CardNo</a:t>
            </a:r>
            <a:r>
              <a:rPr lang="en-IN" sz="1600" dirty="0"/>
              <a:t> }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b="1" dirty="0" err="1"/>
              <a:t>CardInfo</a:t>
            </a:r>
            <a:r>
              <a:rPr lang="en-IN" sz="1600" b="1" dirty="0"/>
              <a:t> </a:t>
            </a:r>
            <a:r>
              <a:rPr lang="en-IN" sz="1600" dirty="0"/>
              <a:t>{ </a:t>
            </a:r>
            <a:r>
              <a:rPr lang="en-IN" sz="1600" b="1" dirty="0" err="1"/>
              <a:t>CardNo</a:t>
            </a:r>
            <a:r>
              <a:rPr lang="en-IN" sz="1600" dirty="0"/>
              <a:t>, CVV, </a:t>
            </a:r>
            <a:r>
              <a:rPr lang="en-IN" sz="1600" dirty="0" err="1"/>
              <a:t>ExpDate</a:t>
            </a:r>
            <a:r>
              <a:rPr lang="en-IN" sz="1600" dirty="0"/>
              <a:t>, </a:t>
            </a:r>
            <a:r>
              <a:rPr lang="en-IN" sz="1600" dirty="0" err="1"/>
              <a:t>CardType</a:t>
            </a:r>
            <a:r>
              <a:rPr lang="en-IN" sz="1600" dirty="0"/>
              <a:t>, </a:t>
            </a:r>
            <a:r>
              <a:rPr lang="en-IN" sz="1600" dirty="0" err="1"/>
              <a:t>BillingAdd</a:t>
            </a:r>
            <a:r>
              <a:rPr lang="en-IN" sz="1600" dirty="0"/>
              <a:t> }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b="1" dirty="0" err="1"/>
              <a:t>CompletedTrips</a:t>
            </a:r>
            <a:r>
              <a:rPr lang="en-IN" sz="1600" b="1" dirty="0"/>
              <a:t>: </a:t>
            </a:r>
            <a:r>
              <a:rPr lang="en-IN" sz="1600" dirty="0"/>
              <a:t>There exists transitive dependency. FD2 violates 3NF.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b="1" dirty="0" err="1"/>
              <a:t>CompletedTrips</a:t>
            </a:r>
            <a:r>
              <a:rPr lang="en-IN" sz="1600" dirty="0"/>
              <a:t> { </a:t>
            </a:r>
            <a:r>
              <a:rPr lang="en-IN" sz="1600" b="1" dirty="0" err="1"/>
              <a:t>TripID</a:t>
            </a:r>
            <a:r>
              <a:rPr lang="en-IN" sz="1600" b="1" dirty="0"/>
              <a:t>,</a:t>
            </a:r>
            <a:r>
              <a:rPr lang="en-IN" sz="1600" dirty="0"/>
              <a:t> </a:t>
            </a:r>
            <a:r>
              <a:rPr lang="en-IN" sz="1600" dirty="0" err="1"/>
              <a:t>DriverArrAt</a:t>
            </a:r>
            <a:r>
              <a:rPr lang="en-IN" sz="1600" dirty="0"/>
              <a:t>, </a:t>
            </a:r>
            <a:r>
              <a:rPr lang="en-IN" sz="1600" dirty="0" err="1"/>
              <a:t>PickupTime</a:t>
            </a:r>
            <a:r>
              <a:rPr lang="en-IN" sz="1600" dirty="0"/>
              <a:t>, </a:t>
            </a:r>
            <a:r>
              <a:rPr lang="en-IN" sz="1600" dirty="0" err="1"/>
              <a:t>DropOffTime</a:t>
            </a:r>
            <a:r>
              <a:rPr lang="en-IN" sz="1600" dirty="0"/>
              <a:t>, </a:t>
            </a:r>
            <a:r>
              <a:rPr lang="en-IN" sz="1600" dirty="0" err="1"/>
              <a:t>ActFare</a:t>
            </a:r>
            <a:r>
              <a:rPr lang="en-IN" sz="1600" dirty="0"/>
              <a:t>, Tip, Surge }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dirty="0"/>
              <a:t>FD1: </a:t>
            </a:r>
            <a:r>
              <a:rPr lang="en-IN" sz="1600" dirty="0" err="1"/>
              <a:t>TripID</a:t>
            </a:r>
            <a:r>
              <a:rPr lang="en-IN" sz="1600" dirty="0"/>
              <a:t> ---&gt; </a:t>
            </a:r>
            <a:r>
              <a:rPr lang="en-IN" sz="1600" dirty="0" err="1"/>
              <a:t>PickupTime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dirty="0"/>
              <a:t>FD2: </a:t>
            </a:r>
            <a:r>
              <a:rPr lang="en-IN" sz="1600" dirty="0" err="1"/>
              <a:t>PickupTime</a:t>
            </a:r>
            <a:r>
              <a:rPr lang="en-IN" sz="1600" dirty="0"/>
              <a:t> ---&gt; Surge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dirty="0"/>
              <a:t>So the new tables are: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b="1" dirty="0" err="1"/>
              <a:t>CompletedTrips</a:t>
            </a:r>
            <a:r>
              <a:rPr lang="en-IN" sz="1600" b="1" dirty="0"/>
              <a:t> </a:t>
            </a:r>
            <a:r>
              <a:rPr lang="en-IN" sz="1600" dirty="0"/>
              <a:t>{ </a:t>
            </a:r>
            <a:r>
              <a:rPr lang="en-IN" sz="1600" b="1" dirty="0" err="1"/>
              <a:t>TripID</a:t>
            </a:r>
            <a:r>
              <a:rPr lang="en-IN" sz="1600" b="1" dirty="0"/>
              <a:t>, </a:t>
            </a:r>
            <a:r>
              <a:rPr lang="en-IN" sz="1600" dirty="0"/>
              <a:t> </a:t>
            </a:r>
            <a:r>
              <a:rPr lang="en-IN" sz="1600" dirty="0" err="1"/>
              <a:t>DriverArrAt</a:t>
            </a:r>
            <a:r>
              <a:rPr lang="en-IN" sz="1600" dirty="0"/>
              <a:t>, </a:t>
            </a:r>
            <a:r>
              <a:rPr lang="en-IN" sz="1600" i="1" u="sng" dirty="0" err="1"/>
              <a:t>PickupTime</a:t>
            </a:r>
            <a:r>
              <a:rPr lang="en-IN" sz="1600" dirty="0"/>
              <a:t>, </a:t>
            </a:r>
            <a:r>
              <a:rPr lang="en-IN" sz="1600" dirty="0" err="1"/>
              <a:t>DropOffTime</a:t>
            </a:r>
            <a:r>
              <a:rPr lang="en-IN" sz="1600" dirty="0"/>
              <a:t>, </a:t>
            </a:r>
            <a:r>
              <a:rPr lang="en-IN" sz="1600" dirty="0" err="1"/>
              <a:t>ActFare</a:t>
            </a:r>
            <a:r>
              <a:rPr lang="en-IN" sz="1600" dirty="0"/>
              <a:t>, Tip }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b="1" dirty="0" err="1"/>
              <a:t>SurgeInfo</a:t>
            </a:r>
            <a:r>
              <a:rPr lang="en-IN" sz="1600" b="1" dirty="0"/>
              <a:t> </a:t>
            </a:r>
            <a:r>
              <a:rPr lang="en-IN" sz="1600" dirty="0"/>
              <a:t>{ </a:t>
            </a:r>
            <a:r>
              <a:rPr lang="en-IN" sz="1600" b="1" dirty="0" err="1"/>
              <a:t>PickupTime</a:t>
            </a:r>
            <a:r>
              <a:rPr lang="en-IN" sz="1600" b="1" dirty="0"/>
              <a:t> </a:t>
            </a:r>
            <a:r>
              <a:rPr lang="en-IN" sz="1600" dirty="0"/>
              <a:t>, Surge }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200" dirty="0" smtClean="0"/>
              <a:t/>
            </a:r>
            <a:br>
              <a:rPr lang="en-IN" sz="1200" dirty="0" smtClean="0"/>
            </a:b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7176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898" y="3082568"/>
            <a:ext cx="10515600" cy="1325563"/>
          </a:xfrm>
        </p:spPr>
        <p:txBody>
          <a:bodyPr>
            <a:noAutofit/>
          </a:bodyPr>
          <a:lstStyle/>
          <a:p>
            <a:r>
              <a:rPr lang="en-IN" sz="1500" b="1" u="sng" dirty="0"/>
              <a:t>NORMALIZED RELATIONAL SCHEMA</a:t>
            </a:r>
            <a:r>
              <a:rPr lang="en-IN" sz="1200" b="0" dirty="0" smtClean="0">
                <a:effectLst/>
              </a:rPr>
              <a:t/>
            </a:r>
            <a:br>
              <a:rPr lang="en-IN" sz="1200" b="0" dirty="0" smtClean="0">
                <a:effectLst/>
              </a:rPr>
            </a:br>
            <a:r>
              <a:rPr lang="en-IN" sz="1200" dirty="0"/>
              <a:t>*Primary Key - </a:t>
            </a:r>
            <a:r>
              <a:rPr lang="en-IN" sz="1200" b="1" dirty="0"/>
              <a:t>Bold</a:t>
            </a:r>
            <a:r>
              <a:rPr lang="en-IN" sz="1200" b="0" dirty="0" smtClean="0">
                <a:effectLst/>
              </a:rPr>
              <a:t/>
            </a:r>
            <a:br>
              <a:rPr lang="en-IN" sz="1200" b="0" dirty="0" smtClean="0">
                <a:effectLst/>
              </a:rPr>
            </a:br>
            <a:r>
              <a:rPr lang="en-IN" sz="1200" dirty="0"/>
              <a:t>*Foreign Key - </a:t>
            </a:r>
            <a:r>
              <a:rPr lang="en-IN" sz="1200" i="1" dirty="0"/>
              <a:t>Italics and Underlined</a:t>
            </a:r>
            <a:r>
              <a:rPr lang="en-IN" sz="1200" b="0" dirty="0" smtClean="0">
                <a:effectLst/>
              </a:rPr>
              <a:t/>
            </a:r>
            <a:br>
              <a:rPr lang="en-IN" sz="1200" b="0" dirty="0" smtClean="0">
                <a:effectLst/>
              </a:rPr>
            </a:br>
            <a:r>
              <a:rPr lang="en-IN" sz="1200" dirty="0" err="1"/>
              <a:t>UberUSer</a:t>
            </a:r>
            <a:r>
              <a:rPr lang="en-IN" sz="1200" dirty="0"/>
              <a:t> { </a:t>
            </a:r>
            <a:r>
              <a:rPr lang="en-IN" sz="1200" b="1" i="1" u="sng" dirty="0" err="1"/>
              <a:t>UberID</a:t>
            </a:r>
            <a:r>
              <a:rPr lang="en-IN" sz="1200" dirty="0"/>
              <a:t>, </a:t>
            </a:r>
            <a:r>
              <a:rPr lang="en-IN" sz="1200" dirty="0" err="1"/>
              <a:t>FName</a:t>
            </a:r>
            <a:r>
              <a:rPr lang="en-IN" sz="1200" dirty="0"/>
              <a:t>, </a:t>
            </a:r>
            <a:r>
              <a:rPr lang="en-IN" sz="1200" dirty="0" err="1"/>
              <a:t>LName</a:t>
            </a:r>
            <a:r>
              <a:rPr lang="en-IN" sz="1200" dirty="0"/>
              <a:t>, </a:t>
            </a:r>
            <a:r>
              <a:rPr lang="en-IN" sz="1200" dirty="0" err="1"/>
              <a:t>PhNo</a:t>
            </a:r>
            <a:r>
              <a:rPr lang="en-IN" sz="1200" dirty="0"/>
              <a:t>, Email, Address , DOB}</a:t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>Customer {</a:t>
            </a:r>
            <a:r>
              <a:rPr lang="en-IN" sz="1200" b="1" dirty="0"/>
              <a:t> </a:t>
            </a:r>
            <a:r>
              <a:rPr lang="en-IN" sz="1200" b="1" i="1" u="sng" dirty="0"/>
              <a:t>CID</a:t>
            </a:r>
            <a:r>
              <a:rPr lang="en-IN" sz="1200" dirty="0"/>
              <a:t>, </a:t>
            </a:r>
            <a:r>
              <a:rPr lang="en-IN" sz="1200" dirty="0" err="1"/>
              <a:t>CustomerType</a:t>
            </a:r>
            <a:r>
              <a:rPr lang="en-IN" sz="1200" dirty="0"/>
              <a:t>, </a:t>
            </a:r>
            <a:r>
              <a:rPr lang="en-IN" sz="1200" i="1" u="sng" dirty="0" err="1"/>
              <a:t>PromoCode</a:t>
            </a:r>
            <a:r>
              <a:rPr lang="en-IN" sz="1200" dirty="0"/>
              <a:t>}</a:t>
            </a:r>
            <a:br>
              <a:rPr lang="en-IN" sz="1200" dirty="0"/>
            </a:br>
            <a:r>
              <a:rPr lang="en-IN" sz="1200" dirty="0"/>
              <a:t>FOREIGN KEY (CID) </a:t>
            </a:r>
            <a:r>
              <a:rPr lang="en-IN" sz="1200" b="1" dirty="0"/>
              <a:t>REFERENCES </a:t>
            </a:r>
            <a:r>
              <a:rPr lang="en-IN" sz="1200" dirty="0" err="1"/>
              <a:t>UberUser</a:t>
            </a:r>
            <a:r>
              <a:rPr lang="en-IN" sz="1200" dirty="0"/>
              <a:t>(</a:t>
            </a:r>
            <a:r>
              <a:rPr lang="en-IN" sz="1200" dirty="0" err="1"/>
              <a:t>UberID</a:t>
            </a:r>
            <a:r>
              <a:rPr lang="en-IN" sz="1200" dirty="0"/>
              <a:t>)</a:t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>Offer</a:t>
            </a:r>
            <a:r>
              <a:rPr lang="en-IN" sz="1200" b="1" dirty="0"/>
              <a:t> </a:t>
            </a:r>
            <a:r>
              <a:rPr lang="en-IN" sz="1200" dirty="0"/>
              <a:t>{ </a:t>
            </a:r>
            <a:r>
              <a:rPr lang="en-IN" sz="1200" b="1" dirty="0" err="1"/>
              <a:t>PromoCode</a:t>
            </a:r>
            <a:r>
              <a:rPr lang="en-IN" sz="1200" dirty="0"/>
              <a:t>, </a:t>
            </a:r>
            <a:r>
              <a:rPr lang="en-IN" sz="1200" dirty="0" err="1"/>
              <a:t>PromoDiscount</a:t>
            </a:r>
            <a:r>
              <a:rPr lang="en-IN" sz="1200" dirty="0"/>
              <a:t> }</a:t>
            </a:r>
            <a:br>
              <a:rPr lang="en-IN" sz="1200" dirty="0"/>
            </a:br>
            <a:r>
              <a:rPr lang="en-IN" sz="1200" dirty="0"/>
              <a:t>FOREIGN KEY (</a:t>
            </a:r>
            <a:r>
              <a:rPr lang="en-IN" sz="1200" dirty="0" err="1"/>
              <a:t>PromoCode</a:t>
            </a:r>
            <a:r>
              <a:rPr lang="en-IN" sz="1200" dirty="0"/>
              <a:t>) </a:t>
            </a:r>
            <a:r>
              <a:rPr lang="en-IN" sz="1200" b="1" dirty="0"/>
              <a:t>REFERENCES</a:t>
            </a:r>
            <a:r>
              <a:rPr lang="en-IN" sz="1200" dirty="0"/>
              <a:t> Customer(</a:t>
            </a:r>
            <a:r>
              <a:rPr lang="en-IN" sz="1200" dirty="0" err="1"/>
              <a:t>PromoCode</a:t>
            </a:r>
            <a:r>
              <a:rPr lang="en-IN" sz="1200" dirty="0"/>
              <a:t>)</a:t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>Driver { </a:t>
            </a:r>
            <a:r>
              <a:rPr lang="en-IN" sz="1200" b="1" i="1" u="sng" dirty="0"/>
              <a:t>DID</a:t>
            </a:r>
            <a:r>
              <a:rPr lang="en-IN" sz="1200" i="1" u="sng" dirty="0"/>
              <a:t> </a:t>
            </a:r>
            <a:r>
              <a:rPr lang="en-IN" sz="1200" dirty="0"/>
              <a:t>, SSN, </a:t>
            </a:r>
            <a:r>
              <a:rPr lang="en-IN" sz="1200" i="1" u="sng" dirty="0" err="1"/>
              <a:t>DLNo</a:t>
            </a:r>
            <a:r>
              <a:rPr lang="en-IN" sz="1200" dirty="0"/>
              <a:t>}</a:t>
            </a:r>
            <a:br>
              <a:rPr lang="en-IN" sz="1200" dirty="0"/>
            </a:br>
            <a:r>
              <a:rPr lang="en-IN" sz="1200" dirty="0"/>
              <a:t>FOREIGN KEY (DID) </a:t>
            </a:r>
            <a:r>
              <a:rPr lang="en-IN" sz="1200" b="1" dirty="0"/>
              <a:t>REFERENCES </a:t>
            </a:r>
            <a:r>
              <a:rPr lang="en-IN" sz="1200" dirty="0" err="1"/>
              <a:t>UberUser</a:t>
            </a:r>
            <a:r>
              <a:rPr lang="en-IN" sz="1200" dirty="0"/>
              <a:t>(</a:t>
            </a:r>
            <a:r>
              <a:rPr lang="en-IN" sz="1200" dirty="0" err="1"/>
              <a:t>UberID</a:t>
            </a:r>
            <a:r>
              <a:rPr lang="en-IN" sz="1200" dirty="0"/>
              <a:t>)</a:t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 err="1"/>
              <a:t>DrivingLicenceInfo</a:t>
            </a:r>
            <a:r>
              <a:rPr lang="en-IN" sz="1200" dirty="0"/>
              <a:t>{ </a:t>
            </a:r>
            <a:r>
              <a:rPr lang="en-IN" sz="1200" b="1" dirty="0" err="1"/>
              <a:t>DLNo</a:t>
            </a:r>
            <a:r>
              <a:rPr lang="en-IN" sz="1200" dirty="0"/>
              <a:t>, </a:t>
            </a:r>
            <a:r>
              <a:rPr lang="en-IN" sz="1200" dirty="0" err="1"/>
              <a:t>DLExpiry</a:t>
            </a:r>
            <a:r>
              <a:rPr lang="en-IN" sz="1200" dirty="0"/>
              <a:t>}</a:t>
            </a:r>
            <a:br>
              <a:rPr lang="en-IN" sz="1200" dirty="0"/>
            </a:br>
            <a:r>
              <a:rPr lang="en-IN" sz="1200" dirty="0"/>
              <a:t>FOREIGN KEY (</a:t>
            </a:r>
            <a:r>
              <a:rPr lang="en-IN" sz="1200" dirty="0" err="1"/>
              <a:t>DLNo</a:t>
            </a:r>
            <a:r>
              <a:rPr lang="en-IN" sz="1200" dirty="0"/>
              <a:t>) </a:t>
            </a:r>
            <a:r>
              <a:rPr lang="en-IN" sz="1200" b="1" dirty="0"/>
              <a:t>REFERENCES </a:t>
            </a:r>
            <a:r>
              <a:rPr lang="en-IN" sz="1200" dirty="0"/>
              <a:t>Driver(</a:t>
            </a:r>
            <a:r>
              <a:rPr lang="en-IN" sz="1200" dirty="0" err="1"/>
              <a:t>DLNo</a:t>
            </a:r>
            <a:r>
              <a:rPr lang="en-IN" sz="1200" dirty="0"/>
              <a:t>)</a:t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>Vehicle{</a:t>
            </a:r>
            <a:r>
              <a:rPr lang="en-IN" sz="1200" b="1" dirty="0"/>
              <a:t> VID</a:t>
            </a:r>
            <a:r>
              <a:rPr lang="en-IN" sz="1200" dirty="0"/>
              <a:t>, </a:t>
            </a:r>
            <a:r>
              <a:rPr lang="en-IN" sz="1200" i="1" u="sng" dirty="0"/>
              <a:t>DID</a:t>
            </a:r>
            <a:r>
              <a:rPr lang="en-IN" sz="1200" dirty="0"/>
              <a:t>, Model, </a:t>
            </a:r>
            <a:r>
              <a:rPr lang="en-IN" sz="1200" dirty="0" err="1"/>
              <a:t>Color</a:t>
            </a:r>
            <a:r>
              <a:rPr lang="en-IN" sz="1200" dirty="0"/>
              <a:t> , </a:t>
            </a:r>
            <a:r>
              <a:rPr lang="en-IN" sz="1200" dirty="0" err="1"/>
              <a:t>ManufYear</a:t>
            </a:r>
            <a:r>
              <a:rPr lang="en-IN" sz="1200" dirty="0"/>
              <a:t>, </a:t>
            </a:r>
            <a:r>
              <a:rPr lang="en-IN" sz="1200" dirty="0" err="1"/>
              <a:t>PurDate</a:t>
            </a:r>
            <a:r>
              <a:rPr lang="en-IN" sz="1200" dirty="0"/>
              <a:t>, Active, Condition , </a:t>
            </a:r>
            <a:r>
              <a:rPr lang="en-IN" sz="1200" dirty="0" err="1"/>
              <a:t>Cpty</a:t>
            </a:r>
            <a:r>
              <a:rPr lang="en-IN" sz="1200" dirty="0"/>
              <a:t>, </a:t>
            </a:r>
            <a:r>
              <a:rPr lang="en-IN" sz="1200" i="1" u="sng" dirty="0" err="1"/>
              <a:t>InsuranceNo</a:t>
            </a:r>
            <a:r>
              <a:rPr lang="en-IN" sz="1200" dirty="0"/>
              <a:t>, </a:t>
            </a:r>
            <a:r>
              <a:rPr lang="en-IN" sz="1200" dirty="0" err="1"/>
              <a:t>LastChecked</a:t>
            </a:r>
            <a:r>
              <a:rPr lang="en-IN" sz="1200" dirty="0"/>
              <a:t> }</a:t>
            </a:r>
            <a:br>
              <a:rPr lang="en-IN" sz="1200" dirty="0"/>
            </a:br>
            <a:r>
              <a:rPr lang="en-IN" sz="1200" dirty="0"/>
              <a:t>FOREIGN KEY (DID) </a:t>
            </a:r>
            <a:r>
              <a:rPr lang="en-IN" sz="1200" b="1" dirty="0"/>
              <a:t>REFERENCES </a:t>
            </a:r>
            <a:r>
              <a:rPr lang="en-IN" sz="1200" dirty="0"/>
              <a:t>Driver(DID)</a:t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 err="1"/>
              <a:t>InsuranceInfo</a:t>
            </a:r>
            <a:r>
              <a:rPr lang="en-IN" sz="1200" dirty="0"/>
              <a:t> {</a:t>
            </a:r>
            <a:r>
              <a:rPr lang="en-IN" sz="1200" b="1" dirty="0" err="1"/>
              <a:t>InsuranceNo</a:t>
            </a:r>
            <a:r>
              <a:rPr lang="en-IN" sz="1200" dirty="0"/>
              <a:t>, </a:t>
            </a:r>
            <a:r>
              <a:rPr lang="en-IN" sz="1200" dirty="0" err="1"/>
              <a:t>InsuranceExpiry</a:t>
            </a:r>
            <a:r>
              <a:rPr lang="en-IN" sz="1200" dirty="0"/>
              <a:t>}</a:t>
            </a:r>
            <a:br>
              <a:rPr lang="en-IN" sz="1200" dirty="0"/>
            </a:br>
            <a:r>
              <a:rPr lang="en-IN" sz="1200" dirty="0"/>
              <a:t>FOREIGN KEY (</a:t>
            </a:r>
            <a:r>
              <a:rPr lang="en-IN" sz="1200" dirty="0" err="1"/>
              <a:t>InsuranceNo</a:t>
            </a:r>
            <a:r>
              <a:rPr lang="en-IN" sz="1200" dirty="0"/>
              <a:t>) </a:t>
            </a:r>
            <a:r>
              <a:rPr lang="en-IN" sz="1200" b="1" dirty="0"/>
              <a:t>REFERENCES </a:t>
            </a:r>
            <a:r>
              <a:rPr lang="en-IN" sz="1200" dirty="0"/>
              <a:t>Vehicle(</a:t>
            </a:r>
            <a:r>
              <a:rPr lang="en-IN" sz="1200" dirty="0" err="1"/>
              <a:t>InsuranceNo</a:t>
            </a:r>
            <a:r>
              <a:rPr lang="en-IN" sz="1200" dirty="0"/>
              <a:t>)</a:t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 err="1"/>
              <a:t>TripRequests</a:t>
            </a:r>
            <a:r>
              <a:rPr lang="en-IN" sz="1200" dirty="0"/>
              <a:t> { </a:t>
            </a:r>
            <a:r>
              <a:rPr lang="en-IN" sz="1200" b="1" i="1" u="sng" dirty="0" err="1"/>
              <a:t>TripID</a:t>
            </a:r>
            <a:r>
              <a:rPr lang="en-IN" sz="1200" dirty="0"/>
              <a:t>,</a:t>
            </a:r>
            <a:r>
              <a:rPr lang="en-IN" sz="1200" i="1" dirty="0"/>
              <a:t> </a:t>
            </a:r>
            <a:r>
              <a:rPr lang="en-IN" sz="1200" i="1" u="sng" dirty="0"/>
              <a:t>CID</a:t>
            </a:r>
            <a:r>
              <a:rPr lang="en-IN" sz="1200" dirty="0"/>
              <a:t>, </a:t>
            </a:r>
            <a:r>
              <a:rPr lang="en-IN" sz="1200" i="1" u="sng" dirty="0"/>
              <a:t>DID</a:t>
            </a:r>
            <a:r>
              <a:rPr lang="en-IN" sz="1200" dirty="0"/>
              <a:t>, </a:t>
            </a:r>
            <a:r>
              <a:rPr lang="en-IN" sz="1200" dirty="0" err="1"/>
              <a:t>TripType</a:t>
            </a:r>
            <a:r>
              <a:rPr lang="en-IN" sz="1200" dirty="0"/>
              <a:t>, </a:t>
            </a:r>
            <a:r>
              <a:rPr lang="en-IN" sz="1200" dirty="0" err="1"/>
              <a:t>PickupLoc</a:t>
            </a:r>
            <a:r>
              <a:rPr lang="en-IN" sz="1200" dirty="0"/>
              <a:t>, </a:t>
            </a:r>
            <a:r>
              <a:rPr lang="en-IN" sz="1200" dirty="0" err="1"/>
              <a:t>DropoffLoc</a:t>
            </a:r>
            <a:r>
              <a:rPr lang="en-IN" sz="1200" dirty="0"/>
              <a:t>, Distance, </a:t>
            </a:r>
            <a:r>
              <a:rPr lang="en-IN" sz="1200" dirty="0" err="1"/>
              <a:t>EstFare</a:t>
            </a:r>
            <a:r>
              <a:rPr lang="en-IN" sz="1200" dirty="0"/>
              <a:t>, </a:t>
            </a:r>
            <a:r>
              <a:rPr lang="en-IN" sz="1200" i="1" u="sng" dirty="0"/>
              <a:t>TID</a:t>
            </a:r>
            <a:r>
              <a:rPr lang="en-IN" sz="1200" dirty="0"/>
              <a:t> }</a:t>
            </a:r>
            <a:br>
              <a:rPr lang="en-IN" sz="1200" dirty="0"/>
            </a:br>
            <a:r>
              <a:rPr lang="en-IN" sz="1200" dirty="0"/>
              <a:t>FOREIGN KEY (TID) </a:t>
            </a:r>
            <a:r>
              <a:rPr lang="en-IN" sz="1200" b="1" dirty="0"/>
              <a:t>REFERENCES </a:t>
            </a:r>
            <a:r>
              <a:rPr lang="en-IN" sz="1200" dirty="0" err="1"/>
              <a:t>PaymentMethod</a:t>
            </a:r>
            <a:r>
              <a:rPr lang="en-IN" sz="1200" dirty="0"/>
              <a:t>(TID)</a:t>
            </a:r>
            <a:br>
              <a:rPr lang="en-IN" sz="1200" dirty="0"/>
            </a:br>
            <a:r>
              <a:rPr lang="en-IN" sz="1200" dirty="0"/>
              <a:t>FOREIGN KEY (CID) </a:t>
            </a:r>
            <a:r>
              <a:rPr lang="en-IN" sz="1200" b="1" dirty="0"/>
              <a:t>REFERENCES </a:t>
            </a:r>
            <a:r>
              <a:rPr lang="en-IN" sz="1200" dirty="0"/>
              <a:t>Customer(CID)</a:t>
            </a:r>
            <a:br>
              <a:rPr lang="en-IN" sz="1200" dirty="0"/>
            </a:br>
            <a:r>
              <a:rPr lang="en-IN" sz="1200" dirty="0"/>
              <a:t>FOREIGN KEY (DID) </a:t>
            </a:r>
            <a:r>
              <a:rPr lang="en-IN" sz="1200" b="1" dirty="0"/>
              <a:t>REFERENCES </a:t>
            </a:r>
            <a:r>
              <a:rPr lang="en-IN" sz="1200" dirty="0"/>
              <a:t>Driver(DID)  </a:t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090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684" y="2618928"/>
            <a:ext cx="9632324" cy="1553827"/>
          </a:xfrm>
        </p:spPr>
        <p:txBody>
          <a:bodyPr>
            <a:noAutofit/>
          </a:bodyPr>
          <a:lstStyle/>
          <a:p>
            <a:r>
              <a:rPr lang="en-IN" sz="1500" dirty="0" err="1" smtClean="0"/>
              <a:t>CompletedTrips</a:t>
            </a:r>
            <a:r>
              <a:rPr lang="en-IN" sz="1500" dirty="0" smtClean="0"/>
              <a:t> { </a:t>
            </a:r>
            <a:r>
              <a:rPr lang="en-IN" sz="1500" b="1" i="1" u="sng" dirty="0" err="1" smtClean="0"/>
              <a:t>TripID</a:t>
            </a:r>
            <a:r>
              <a:rPr lang="en-IN" sz="1500" b="1" dirty="0" smtClean="0"/>
              <a:t>,</a:t>
            </a:r>
            <a:r>
              <a:rPr lang="en-IN" sz="1500" dirty="0" smtClean="0"/>
              <a:t> </a:t>
            </a:r>
            <a:r>
              <a:rPr lang="en-IN" sz="1500" dirty="0" err="1" smtClean="0"/>
              <a:t>DriverArrAt</a:t>
            </a:r>
            <a:r>
              <a:rPr lang="en-IN" sz="1500" dirty="0" smtClean="0"/>
              <a:t>, </a:t>
            </a:r>
            <a:r>
              <a:rPr lang="en-IN" sz="1500" i="1" u="sng" dirty="0" err="1" smtClean="0"/>
              <a:t>PickupTime</a:t>
            </a:r>
            <a:r>
              <a:rPr lang="en-IN" sz="1500" dirty="0" smtClean="0"/>
              <a:t>, </a:t>
            </a:r>
            <a:r>
              <a:rPr lang="en-IN" sz="1500" dirty="0" err="1" smtClean="0"/>
              <a:t>DropOffTime</a:t>
            </a:r>
            <a:r>
              <a:rPr lang="en-IN" sz="1500" dirty="0" smtClean="0"/>
              <a:t>, </a:t>
            </a:r>
            <a:r>
              <a:rPr lang="en-IN" sz="1500" dirty="0" err="1" smtClean="0"/>
              <a:t>ActFare</a:t>
            </a:r>
            <a:r>
              <a:rPr lang="en-IN" sz="1500" dirty="0" smtClean="0"/>
              <a:t>, Tip }</a:t>
            </a:r>
            <a:br>
              <a:rPr lang="en-IN" sz="1500" dirty="0" smtClean="0"/>
            </a:br>
            <a:r>
              <a:rPr lang="en-IN" sz="1500" dirty="0" smtClean="0"/>
              <a:t>FOREIGN KEY (</a:t>
            </a:r>
            <a:r>
              <a:rPr lang="en-IN" sz="1500" dirty="0" err="1" smtClean="0"/>
              <a:t>TripID</a:t>
            </a:r>
            <a:r>
              <a:rPr lang="en-IN" sz="1500" dirty="0" smtClean="0"/>
              <a:t>) </a:t>
            </a:r>
            <a:r>
              <a:rPr lang="en-IN" sz="1500" b="1" dirty="0" smtClean="0"/>
              <a:t>REFERENCES </a:t>
            </a:r>
            <a:r>
              <a:rPr lang="en-IN" sz="1500" dirty="0" err="1" smtClean="0"/>
              <a:t>TripRequests</a:t>
            </a:r>
            <a:r>
              <a:rPr lang="en-IN" sz="1500" dirty="0" smtClean="0"/>
              <a:t>(</a:t>
            </a:r>
            <a:r>
              <a:rPr lang="en-IN" sz="1500" dirty="0" err="1" smtClean="0"/>
              <a:t>TripID</a:t>
            </a:r>
            <a:r>
              <a:rPr lang="en-IN" sz="1500" dirty="0" smtClean="0"/>
              <a:t>)</a:t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err="1" smtClean="0"/>
              <a:t>SurgeInfo</a:t>
            </a:r>
            <a:r>
              <a:rPr lang="en-IN" sz="1500" b="1" dirty="0" smtClean="0"/>
              <a:t> </a:t>
            </a:r>
            <a:r>
              <a:rPr lang="en-IN" sz="1500" dirty="0" smtClean="0"/>
              <a:t>{ </a:t>
            </a:r>
            <a:r>
              <a:rPr lang="en-IN" sz="1500" b="1" dirty="0" err="1" smtClean="0"/>
              <a:t>PickupTime</a:t>
            </a:r>
            <a:r>
              <a:rPr lang="en-IN" sz="1500" b="1" dirty="0" smtClean="0"/>
              <a:t> </a:t>
            </a:r>
            <a:r>
              <a:rPr lang="en-IN" sz="1500" dirty="0" smtClean="0"/>
              <a:t>, Surge }</a:t>
            </a:r>
            <a:br>
              <a:rPr lang="en-IN" sz="1500" dirty="0" smtClean="0"/>
            </a:br>
            <a:r>
              <a:rPr lang="en-IN" sz="1500" dirty="0" smtClean="0"/>
              <a:t>FOREIGN KEY (</a:t>
            </a:r>
            <a:r>
              <a:rPr lang="en-IN" sz="1500" dirty="0" err="1" smtClean="0"/>
              <a:t>PickupTime</a:t>
            </a:r>
            <a:r>
              <a:rPr lang="en-IN" sz="1500" dirty="0" smtClean="0"/>
              <a:t>) </a:t>
            </a:r>
            <a:r>
              <a:rPr lang="en-IN" sz="1500" b="1" dirty="0" smtClean="0"/>
              <a:t>REFERENCES </a:t>
            </a:r>
            <a:r>
              <a:rPr lang="en-IN" sz="1500" dirty="0" err="1" smtClean="0"/>
              <a:t>CompletedTrips</a:t>
            </a:r>
            <a:r>
              <a:rPr lang="en-IN" sz="1500" dirty="0" smtClean="0"/>
              <a:t>(</a:t>
            </a:r>
            <a:r>
              <a:rPr lang="en-IN" sz="1500" dirty="0" err="1" smtClean="0"/>
              <a:t>PickupTime</a:t>
            </a:r>
            <a:r>
              <a:rPr lang="en-IN" sz="1500" dirty="0" smtClean="0"/>
              <a:t>)</a:t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err="1" smtClean="0"/>
              <a:t>IncompleteTrips</a:t>
            </a:r>
            <a:r>
              <a:rPr lang="en-IN" sz="1500" dirty="0" smtClean="0"/>
              <a:t> { </a:t>
            </a:r>
            <a:r>
              <a:rPr lang="en-IN" sz="1500" b="1" dirty="0" err="1" smtClean="0"/>
              <a:t>TripID</a:t>
            </a:r>
            <a:r>
              <a:rPr lang="en-IN" sz="1500" dirty="0" smtClean="0"/>
              <a:t>, </a:t>
            </a:r>
            <a:r>
              <a:rPr lang="en-IN" sz="1500" dirty="0" err="1" smtClean="0"/>
              <a:t>BookingTime</a:t>
            </a:r>
            <a:r>
              <a:rPr lang="en-IN" sz="1500" dirty="0" smtClean="0"/>
              <a:t>, </a:t>
            </a:r>
            <a:r>
              <a:rPr lang="en-IN" sz="1500" dirty="0" err="1" smtClean="0"/>
              <a:t>CancelTime</a:t>
            </a:r>
            <a:r>
              <a:rPr lang="en-IN" sz="1500" dirty="0" smtClean="0"/>
              <a:t>, Reason }</a:t>
            </a:r>
            <a:br>
              <a:rPr lang="en-IN" sz="1500" dirty="0" smtClean="0"/>
            </a:br>
            <a:r>
              <a:rPr lang="en-IN" sz="1500" dirty="0" smtClean="0"/>
              <a:t>FOREIGN KEY (</a:t>
            </a:r>
            <a:r>
              <a:rPr lang="en-IN" sz="1500" dirty="0" err="1" smtClean="0"/>
              <a:t>TripID</a:t>
            </a:r>
            <a:r>
              <a:rPr lang="en-IN" sz="1500" dirty="0" smtClean="0"/>
              <a:t>) </a:t>
            </a:r>
            <a:r>
              <a:rPr lang="en-IN" sz="1500" b="1" dirty="0" smtClean="0"/>
              <a:t>REFERENCES </a:t>
            </a:r>
            <a:r>
              <a:rPr lang="en-IN" sz="1500" dirty="0" err="1" smtClean="0"/>
              <a:t>TripRequests</a:t>
            </a:r>
            <a:r>
              <a:rPr lang="en-IN" sz="1500" dirty="0" smtClean="0"/>
              <a:t>(</a:t>
            </a:r>
            <a:r>
              <a:rPr lang="en-IN" sz="1500" dirty="0" err="1" smtClean="0"/>
              <a:t>TripID</a:t>
            </a:r>
            <a:r>
              <a:rPr lang="en-IN" sz="1500" dirty="0" smtClean="0"/>
              <a:t>)</a:t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err="1" smtClean="0"/>
              <a:t>PaymentMethod</a:t>
            </a:r>
            <a:r>
              <a:rPr lang="en-IN" sz="1500" dirty="0" smtClean="0"/>
              <a:t> { </a:t>
            </a:r>
            <a:r>
              <a:rPr lang="en-IN" sz="1500" b="1" i="1" u="sng" dirty="0" smtClean="0"/>
              <a:t>TID</a:t>
            </a:r>
            <a:r>
              <a:rPr lang="en-IN" sz="1500" dirty="0" smtClean="0"/>
              <a:t>, </a:t>
            </a:r>
            <a:r>
              <a:rPr lang="en-IN" sz="1500" i="1" u="sng" dirty="0" err="1" smtClean="0"/>
              <a:t>CardNo</a:t>
            </a:r>
            <a:r>
              <a:rPr lang="en-IN" sz="1500" dirty="0" smtClean="0"/>
              <a:t> } </a:t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err="1" smtClean="0"/>
              <a:t>CardInfo</a:t>
            </a:r>
            <a:r>
              <a:rPr lang="en-IN" sz="1500" b="1" dirty="0" smtClean="0"/>
              <a:t> </a:t>
            </a:r>
            <a:r>
              <a:rPr lang="en-IN" sz="1500" dirty="0" smtClean="0"/>
              <a:t>{ </a:t>
            </a:r>
            <a:r>
              <a:rPr lang="en-IN" sz="1500" b="1" dirty="0" err="1" smtClean="0"/>
              <a:t>CardNo</a:t>
            </a:r>
            <a:r>
              <a:rPr lang="en-IN" sz="1500" dirty="0" smtClean="0"/>
              <a:t>, CVV, </a:t>
            </a:r>
            <a:r>
              <a:rPr lang="en-IN" sz="1500" dirty="0" err="1" smtClean="0"/>
              <a:t>ExpDate</a:t>
            </a:r>
            <a:r>
              <a:rPr lang="en-IN" sz="1500" dirty="0" smtClean="0"/>
              <a:t>, </a:t>
            </a:r>
            <a:r>
              <a:rPr lang="en-IN" sz="1500" dirty="0" err="1" smtClean="0"/>
              <a:t>CardType</a:t>
            </a:r>
            <a:r>
              <a:rPr lang="en-IN" sz="1500" dirty="0" smtClean="0"/>
              <a:t>, </a:t>
            </a:r>
            <a:r>
              <a:rPr lang="en-IN" sz="1500" dirty="0" err="1" smtClean="0"/>
              <a:t>BillingAdd</a:t>
            </a:r>
            <a:r>
              <a:rPr lang="en-IN" sz="1500" dirty="0" smtClean="0"/>
              <a:t> }</a:t>
            </a:r>
            <a:br>
              <a:rPr lang="en-IN" sz="1500" dirty="0" smtClean="0"/>
            </a:br>
            <a:r>
              <a:rPr lang="en-IN" sz="1500" dirty="0" smtClean="0"/>
              <a:t>FOREIGN KEY (</a:t>
            </a:r>
            <a:r>
              <a:rPr lang="en-IN" sz="1500" dirty="0" err="1" smtClean="0"/>
              <a:t>CardNo</a:t>
            </a:r>
            <a:r>
              <a:rPr lang="en-IN" sz="1500" dirty="0" smtClean="0"/>
              <a:t>) </a:t>
            </a:r>
            <a:r>
              <a:rPr lang="en-IN" sz="1500" b="1" dirty="0" smtClean="0"/>
              <a:t>REFERENCES </a:t>
            </a:r>
            <a:r>
              <a:rPr lang="en-IN" sz="1500" dirty="0" err="1" smtClean="0"/>
              <a:t>PaymentMethod</a:t>
            </a:r>
            <a:r>
              <a:rPr lang="en-IN" sz="1500" dirty="0" smtClean="0"/>
              <a:t>(</a:t>
            </a:r>
            <a:r>
              <a:rPr lang="en-IN" sz="1500" dirty="0" err="1" smtClean="0"/>
              <a:t>CardNo</a:t>
            </a:r>
            <a:r>
              <a:rPr lang="en-IN" sz="1500" dirty="0" smtClean="0"/>
              <a:t>)</a:t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err="1" smtClean="0"/>
              <a:t>PersonalPayment</a:t>
            </a:r>
            <a:r>
              <a:rPr lang="en-IN" sz="1500" dirty="0" smtClean="0"/>
              <a:t> { </a:t>
            </a:r>
            <a:r>
              <a:rPr lang="en-IN" sz="1500" b="1" dirty="0" smtClean="0"/>
              <a:t>TID </a:t>
            </a:r>
            <a:r>
              <a:rPr lang="en-IN" sz="1500" dirty="0" smtClean="0"/>
              <a:t>, </a:t>
            </a:r>
            <a:r>
              <a:rPr lang="en-IN" sz="1500" dirty="0" err="1" smtClean="0"/>
              <a:t>NameOnCard</a:t>
            </a:r>
            <a:r>
              <a:rPr lang="en-IN" sz="1500" dirty="0" smtClean="0"/>
              <a:t> } </a:t>
            </a:r>
            <a:br>
              <a:rPr lang="en-IN" sz="1500" dirty="0" smtClean="0"/>
            </a:br>
            <a:r>
              <a:rPr lang="en-IN" sz="1500" dirty="0" smtClean="0"/>
              <a:t>FOREIGN KEY (TID) </a:t>
            </a:r>
            <a:r>
              <a:rPr lang="en-IN" sz="1500" b="1" dirty="0" smtClean="0"/>
              <a:t>REFERENCES </a:t>
            </a:r>
            <a:r>
              <a:rPr lang="en-IN" sz="1500" dirty="0" err="1" smtClean="0"/>
              <a:t>PaymentMethod</a:t>
            </a:r>
            <a:r>
              <a:rPr lang="en-IN" sz="1500" dirty="0" smtClean="0"/>
              <a:t>(TID)</a:t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err="1" smtClean="0"/>
              <a:t>BusinessPayment</a:t>
            </a:r>
            <a:r>
              <a:rPr lang="en-IN" sz="1500" dirty="0" smtClean="0"/>
              <a:t> { </a:t>
            </a:r>
            <a:r>
              <a:rPr lang="en-IN" sz="1500" b="1" dirty="0" smtClean="0"/>
              <a:t>TID</a:t>
            </a:r>
            <a:r>
              <a:rPr lang="en-IN" sz="1500" dirty="0" smtClean="0"/>
              <a:t>, </a:t>
            </a:r>
            <a:r>
              <a:rPr lang="en-IN" sz="1500" dirty="0" err="1" smtClean="0"/>
              <a:t>CompanyName</a:t>
            </a:r>
            <a:r>
              <a:rPr lang="en-IN" sz="1500" dirty="0" smtClean="0"/>
              <a:t> } </a:t>
            </a:r>
            <a:br>
              <a:rPr lang="en-IN" sz="1500" dirty="0" smtClean="0"/>
            </a:br>
            <a:r>
              <a:rPr lang="en-IN" sz="1500" dirty="0" smtClean="0"/>
              <a:t>FOREIGN KEY (TID) </a:t>
            </a:r>
            <a:r>
              <a:rPr lang="en-IN" sz="1500" b="1" dirty="0" smtClean="0"/>
              <a:t>REFERENCES </a:t>
            </a:r>
            <a:r>
              <a:rPr lang="en-IN" sz="1500" dirty="0" err="1" smtClean="0"/>
              <a:t>PaymentMethod</a:t>
            </a:r>
            <a:r>
              <a:rPr lang="en-IN" sz="1500" dirty="0" smtClean="0"/>
              <a:t>(TID)</a:t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smtClean="0"/>
              <a:t>RATING { </a:t>
            </a:r>
            <a:r>
              <a:rPr lang="en-IN" sz="1500" b="1" dirty="0" err="1" smtClean="0"/>
              <a:t>TripID</a:t>
            </a:r>
            <a:r>
              <a:rPr lang="en-IN" sz="1500" b="1" dirty="0" smtClean="0"/>
              <a:t> </a:t>
            </a:r>
            <a:r>
              <a:rPr lang="en-IN" sz="1500" dirty="0" smtClean="0"/>
              <a:t>, </a:t>
            </a:r>
            <a:r>
              <a:rPr lang="en-IN" sz="1500" dirty="0" err="1" smtClean="0"/>
              <a:t>DriverRating</a:t>
            </a:r>
            <a:r>
              <a:rPr lang="en-IN" sz="1500" dirty="0" smtClean="0"/>
              <a:t>, </a:t>
            </a:r>
            <a:r>
              <a:rPr lang="en-IN" sz="1500" dirty="0" err="1" smtClean="0"/>
              <a:t>CustomerRating</a:t>
            </a:r>
            <a:r>
              <a:rPr lang="en-IN" sz="1500" dirty="0" smtClean="0"/>
              <a:t>, </a:t>
            </a:r>
            <a:r>
              <a:rPr lang="en-IN" sz="1500" dirty="0" err="1" smtClean="0"/>
              <a:t>DriverFeedback</a:t>
            </a:r>
            <a:r>
              <a:rPr lang="en-IN" sz="1500" dirty="0" smtClean="0"/>
              <a:t>, </a:t>
            </a:r>
            <a:r>
              <a:rPr lang="en-IN" sz="1500" dirty="0" err="1" smtClean="0"/>
              <a:t>CustomerFeedback</a:t>
            </a:r>
            <a:r>
              <a:rPr lang="en-IN" sz="1500" dirty="0" smtClean="0"/>
              <a:t> }</a:t>
            </a:r>
            <a:br>
              <a:rPr lang="en-IN" sz="1500" dirty="0" smtClean="0"/>
            </a:br>
            <a:r>
              <a:rPr lang="en-IN" sz="1500" dirty="0" smtClean="0"/>
              <a:t>FOREIGN KEY (</a:t>
            </a:r>
            <a:r>
              <a:rPr lang="en-IN" sz="1500" dirty="0" err="1" smtClean="0"/>
              <a:t>TripID</a:t>
            </a:r>
            <a:r>
              <a:rPr lang="en-IN" sz="1500" dirty="0" smtClean="0"/>
              <a:t>) </a:t>
            </a:r>
            <a:r>
              <a:rPr lang="en-IN" sz="1500" b="1" dirty="0" smtClean="0"/>
              <a:t>REFERENCES </a:t>
            </a:r>
            <a:r>
              <a:rPr lang="en-IN" sz="1500" dirty="0" err="1" smtClean="0"/>
              <a:t>CompletedTrips</a:t>
            </a:r>
            <a:r>
              <a:rPr lang="en-IN" sz="1500" dirty="0" smtClean="0"/>
              <a:t>(</a:t>
            </a:r>
            <a:r>
              <a:rPr lang="en-IN" sz="1500" dirty="0" err="1" smtClean="0"/>
              <a:t>TripID</a:t>
            </a:r>
            <a:r>
              <a:rPr lang="en-IN" sz="1500" dirty="0" smtClean="0"/>
              <a:t>)</a:t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smtClean="0"/>
              <a:t>SHIFT { </a:t>
            </a:r>
            <a:r>
              <a:rPr lang="en-IN" sz="1500" b="1" dirty="0" smtClean="0"/>
              <a:t>DID</a:t>
            </a:r>
            <a:r>
              <a:rPr lang="en-IN" sz="1500" dirty="0" smtClean="0"/>
              <a:t> , </a:t>
            </a:r>
            <a:r>
              <a:rPr lang="en-IN" sz="1500" dirty="0" err="1" smtClean="0"/>
              <a:t>LoginTime</a:t>
            </a:r>
            <a:r>
              <a:rPr lang="en-IN" sz="1500" dirty="0" smtClean="0"/>
              <a:t>, </a:t>
            </a:r>
            <a:r>
              <a:rPr lang="en-IN" sz="1500" dirty="0" err="1" smtClean="0"/>
              <a:t>LogoutTime</a:t>
            </a:r>
            <a:r>
              <a:rPr lang="en-IN" sz="1500" dirty="0" smtClean="0"/>
              <a:t> } </a:t>
            </a:r>
            <a:br>
              <a:rPr lang="en-IN" sz="1500" dirty="0" smtClean="0"/>
            </a:br>
            <a:r>
              <a:rPr lang="en-IN" sz="1500" dirty="0" smtClean="0"/>
              <a:t>FOREIGN KEY (DID) </a:t>
            </a:r>
            <a:r>
              <a:rPr lang="en-IN" sz="1500" b="1" dirty="0" smtClean="0"/>
              <a:t>REFERENCES </a:t>
            </a:r>
            <a:r>
              <a:rPr lang="en-IN" sz="1500" dirty="0" smtClean="0"/>
              <a:t>Driver(DID)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139941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175</Words>
  <Application>Microsoft Office PowerPoint</Application>
  <PresentationFormat>Widescreen</PresentationFormat>
  <Paragraphs>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CS 6360.002 Database Design:Uber   Team: Harshita Rastogi (HXR190001) Shivam Gupta     (SXG190040) Tejas Gupta         (TXG180021)  </vt:lpstr>
      <vt:lpstr>PowerPoint Presentation</vt:lpstr>
      <vt:lpstr>PowerPoint Presentation</vt:lpstr>
      <vt:lpstr>MAPPING EER DIAGRAM TO RELATIONAL SCHEMA *Primary Key - Bold *Foreign Key - Italics and Underlined    UberUser { UberID, FName, LName, PhNo, Email, Address , DOB }    Customer { CID, CustomerType, PromoCode, PromoDiscount } FOREIGN KEY (CID) REFERENCES UberUser(UberID)   Driver { DID , SSN, DLNo, DLExpiry } FOREIGN KEY (DID) REFERENCES UberUser(UberID)   Vehicle {VID, DID, Model, Color , ManufYear, PurDate, Active, Condition , Cpty, InsuranceNo, InsuranceExpiry, LastChecked } FOREIGN KEY (DID) REFERENCES Driver(DID)   TripRequests { TripID, CID, DID, TripType, PickupLoc, DropoffLoc, Distance, EstFare, TID } FOREIGN KEY (TID) REFERENCES PaymentMethod(TID) FOREIGN KEY (CID) REFERENCES Customer(CID) FOREIGN KEY (DID) REFERENCES Driver(DID)     </vt:lpstr>
      <vt:lpstr>CompletedTrips { TripID, DriverArrAt, PickupTime, DropOffTime, ActFare, Tip, Surge } FOREIGN KEY (TripID) REFERENCES TripRequests(TripID)   IncompleteTrips { TripID, BookingTime, CancelTime, Reason } FOREIGN KEY (TripID) REFERENCES TripRequests(TripID)   PaymentMethod { TID, CardNo, CVV, ExpDate, CardType, BillingAdd }   PersonalPayment { TID , NameOnCard }  FOREIGN KEY (TID) REFERENCES PaymentMethod(TID)   BusinessPayment { TID, CompanyName } FOREIGN KEY (TID) REFERENCES PaymentMethod(TID)   Rating { TripID , DriverRating, CustomerRating, DriverFeedback, CustomerFeedback } FOREIGN KEY (TripID) REFERENCES CompletedTrips(TripID)   Shift { DID , LoginTime, LogoutTime }  FOREIGN KEY (DID) REFERENCES Driver(DID)</vt:lpstr>
      <vt:lpstr>FUNCTIONAL DEPENDENCIES  AND NORMALIZATION  All the tables contain atomic values. There does not exist any partial dependency in the tables. Therefore, the schema is already obeys 1NF and 2NF.   Driver: There exists transitive dependency. FD2 violates 3NF. Driver { DID , SSN, DLNo, DLExpiry } FD1: DID---&gt; DLNo FD2: DLNo---&gt; DLExpiry So, the new tables are:  Driver{ DID, SSN, DLNo} DrivingLicenceInfo{ DLNo, DLExpiry}  Customer: There exists transitive dependency. FD2 violates 3NF. Customer { CID, CustomerType, PromoCode, PromoDiscount } FD1: CID ---&gt; PromoCode FD2: PromoCode ---&gt; PromoDiscount  So, the new tables are:  Customer { CID, CustomerType, PromoCode } Offer { PromoCode, PromoDiscount }  </vt:lpstr>
      <vt:lpstr>Vehicle: There exists transitive dependency. FD2 violates 3NF. Vehicle { VID, DID, Model, Color , ManufYear, PurDate, Active, Condition , Cpty, InsuranceNo, InsuranceExpiry, LastChecked } FD1: VID---&gt; InsuranceNo FD2: InsuranceNo&gt; InsuranceExpiry  So, the new tables are:   Vehicle{ VID, DID, Model, Color , ManufYear, PurDate, Active, Condition , Cpty,    InsuranceNo, LastChecked } InsuranceInfo{ InsuranceNo, InsuranceExpiry} PaymentMethod: There exists transitive dependency. FD2 violates 3NF. PaymentMethod{ TID, CardNo, CVV, ExpDate, CardType, BillingAdd }  FD1: TID ---&gt; CardNo FD2: CardNo ---&gt; CVV, ExpDate, CardType, BillingAdd  So, the new tables are: PaymentMethod { TID , CardNo } CardInfo { CardNo, CVV, ExpDate, CardType, BillingAdd } CompletedTrips: There exists transitive dependency. FD2 violates 3NF. CompletedTrips { TripID, DriverArrAt, PickupTime, DropOffTime, ActFare, Tip, Surge } FD1: TripID ---&gt; PickupTime FD2: PickupTime ---&gt; Surge So the new tables are: CompletedTrips { TripID,  DriverArrAt, PickupTime, DropOffTime, ActFare, Tip } SurgeInfo { PickupTime , Surge }  </vt:lpstr>
      <vt:lpstr>NORMALIZED RELATIONAL SCHEMA *Primary Key - Bold *Foreign Key - Italics and Underlined UberUSer { UberID, FName, LName, PhNo, Email, Address , DOB}   Customer { CID, CustomerType, PromoCode} FOREIGN KEY (CID) REFERENCES UberUser(UberID)   Offer { PromoCode, PromoDiscount } FOREIGN KEY (PromoCode) REFERENCES Customer(PromoCode)   Driver { DID , SSN, DLNo} FOREIGN KEY (DID) REFERENCES UberUser(UberID)   DrivingLicenceInfo{ DLNo, DLExpiry} FOREIGN KEY (DLNo) REFERENCES Driver(DLNo)   Vehicle{ VID, DID, Model, Color , ManufYear, PurDate, Active, Condition , Cpty, InsuranceNo, LastChecked } FOREIGN KEY (DID) REFERENCES Driver(DID)   InsuranceInfo {InsuranceNo, InsuranceExpiry} FOREIGN KEY (InsuranceNo) REFERENCES Vehicle(InsuranceNo)   TripRequests { TripID, CID, DID, TripType, PickupLoc, DropoffLoc, Distance, EstFare, TID } FOREIGN KEY (TID) REFERENCES PaymentMethod(TID) FOREIGN KEY (CID) REFERENCES Customer(CID) FOREIGN KEY (DID) REFERENCES Driver(DID)      </vt:lpstr>
      <vt:lpstr>CompletedTrips { TripID, DriverArrAt, PickupTime, DropOffTime, ActFare, Tip } FOREIGN KEY (TripID) REFERENCES TripRequests(TripID)   SurgeInfo { PickupTime , Surge } FOREIGN KEY (PickupTime) REFERENCES CompletedTrips(PickupTime)   IncompleteTrips { TripID, BookingTime, CancelTime, Reason } FOREIGN KEY (TripID) REFERENCES TripRequests(TripID)   PaymentMethod { TID, CardNo }    CardInfo { CardNo, CVV, ExpDate, CardType, BillingAdd } FOREIGN KEY (CardNo) REFERENCES PaymentMethod(CardNo)   PersonalPayment { TID , NameOnCard }  FOREIGN KEY (TID) REFERENCES PaymentMethod(TID)   BusinessPayment { TID, CompanyName }  FOREIGN KEY (TID) REFERENCES PaymentMethod(TID)   RATING { TripID , DriverRating, CustomerRating, DriverFeedback, CustomerFeedback } FOREIGN KEY (TripID) REFERENCES CompletedTrips(TripID)   SHIFT { DID , LoginTime, LogoutTime }  FOREIGN KEY (DID) REFERENCES Driver(DID)</vt:lpstr>
      <vt:lpstr>Snapshots of running stored procedures with output and code created on Oracle SQL Developer   Stored Procedure to Calculate Average Ratings of all Drivers: create or replace PROCEDURE Average_Rating AS CURSOR DrivRating IS SELECT AVG(R.DriverRating) as AvgRating, T.DID FROM TripRequests T, Rating R WHERE T.TripID=R.TripID GROUP BY T.DID; thisRating DrivRating%ROWTYPE; BEGIN OPEN DrivRating; LOOP FETCH DrivRating INTO thisRating; EXIT WHEN (DrivRating%NOTFOUND); dbms_output.put_line(thisRating.AvgRating || ' is the Average rating for the driver ID:' || thisRating.DID); END LOOP; CLOSE DrivRating; END;  begin  Average_Rating; End;  </vt:lpstr>
      <vt:lpstr>PowerPoint Presentation</vt:lpstr>
      <vt:lpstr>2. Stored Procedure to Calculate Total Fare for a given Ride:  create or replace PROCEDURE Calculate_Fare(Base_fare IN number, Service_Tax IN number, Cost_per_mile IN number, Cost_per_min IN number) AS CURSOR Trip_total_fare IS SELECT "A1". "TRIPID"    "TRIPID", "A1"."DURATION"   "DURATION",:"A2"."DISTANCE"   "DISTANCE", "A1"."SURGE"      "SURGE" FROM "TRIPREQUESTS"     "A2", "COMPLETEDTRIPS"   "A1" WHERE "A2"."TRIPID" = "A1"."TRIPID"; thisTrip Trip_total_fare%rowtype; thisTotalFare TripRequests.EstFare%TYPE; BEGIN OPEN Trip_total_fare; LOOP FETCH Trip_total_fare INTO thisTrip; EXIT WHEN (Trip_total_fare%NOTFOUND); thisTotalFare:= (Base_fare + Service_Tax + Cost_per_mile*thisTrip.distance + Cost_per_min*thisTrip.duration )*(1 + thisTrip.Surge); dbms_output.put_line(thisTotalFare || ' is the total fare for the Trip ID:' || thisTrip.TripID); END LOOP; CLOSE Trip_total_fare; END; Begin Calculate_Fare(5,10,1,1); End;</vt:lpstr>
      <vt:lpstr>PowerPoint Presentation</vt:lpstr>
      <vt:lpstr>Snapshots of running Triggers with errors fired and code on Oracle SQL Developer  1. Trigger to check that the capacity of a vehicle has to be greater than 4: create or replace TRIGGER Capacity_Check before update on Vehicle for each row Begin if (:new.cpty &lt; 4) then raise_application_error( -20001, 'This is a custom error for Capacity'); end if; End; Query: update VEHICLE set cpty = 3 where VID= 'V550';  </vt:lpstr>
      <vt:lpstr>2. Trigger to check that the Driver’s License should not have expired: create or replace TRIGGER DL_Renewal before insert or update on DRIVER for each row Begin if  (:new.DLEXPIRY &lt; sysdate) then raise_application_error( -20098, 'This is a custom error for DL EXPIRY'); end if; End; Query: Update VEHICLE set INSURANCEEXPIRY = '20-MAY-16' where VID= 'V550';  </vt:lpstr>
      <vt:lpstr>3. Trigger to check that the Insurance for the vehicle should not have expired: create or replace TRIGGER Insurance_Renewal before insert or update on Vehicle for each row Begin if  (:new.INSURANCEEXPIRY &lt; sysdate) then raise_application_error( -20099, 'This is a custom error for Insurance'); end if; end; Query: update DRIVER set DLEXPIRY = '20-MAY-16' where DID= 'U233';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Gupta</dc:creator>
  <cp:lastModifiedBy>Shivam Gupta</cp:lastModifiedBy>
  <cp:revision>10</cp:revision>
  <dcterms:created xsi:type="dcterms:W3CDTF">2019-12-04T07:01:53Z</dcterms:created>
  <dcterms:modified xsi:type="dcterms:W3CDTF">2019-12-04T08:13:16Z</dcterms:modified>
</cp:coreProperties>
</file>