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78" r:id="rId10"/>
    <p:sldId id="279" r:id="rId11"/>
  </p:sldIdLst>
  <p:sldSz cx="18288000" cy="10287000"/>
  <p:notesSz cx="18288000" cy="10287000"/>
  <p:defaultTextStyle>
    <a:defPPr>
      <a:defRPr kern="0"/>
    </a:defPPr>
  </p:defaultTextStyle>
  <p:extLst>
    <p:ext uri="{EFAFB233-063F-42B5-8137-9DF3F51BA10A}">
      <p15:sldGuideLst xmlns:p15="http://schemas.microsoft.com/office/powerpoint/2012/main">
        <p15:guide id="1" orient="horz" pos="2872"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8" d="100"/>
          <a:sy n="58" d="100"/>
        </p:scale>
        <p:origin x="42" y="84"/>
      </p:cViewPr>
      <p:guideLst>
        <p:guide orient="horz" pos="2872"/>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hitha ......" userId="c1f1f7b4adb1a5f0" providerId="LiveId" clId="{DB87F7AD-3A9A-4724-8FD8-5A2ED29E9B6B}"/>
    <pc:docChg chg="undo custSel addSld delSld modSld">
      <pc:chgData name="Harshitha ......" userId="c1f1f7b4adb1a5f0" providerId="LiveId" clId="{DB87F7AD-3A9A-4724-8FD8-5A2ED29E9B6B}" dt="2025-07-05T11:51:14.280" v="20" actId="2696"/>
      <pc:docMkLst>
        <pc:docMk/>
      </pc:docMkLst>
      <pc:sldChg chg="delSp modSp add del mod">
        <pc:chgData name="Harshitha ......" userId="c1f1f7b4adb1a5f0" providerId="LiveId" clId="{DB87F7AD-3A9A-4724-8FD8-5A2ED29E9B6B}" dt="2025-07-05T11:51:14.280" v="20" actId="2696"/>
        <pc:sldMkLst>
          <pc:docMk/>
          <pc:sldMk cId="2179257704" sldId="280"/>
        </pc:sldMkLst>
        <pc:picChg chg="del mod">
          <ac:chgData name="Harshitha ......" userId="c1f1f7b4adb1a5f0" providerId="LiveId" clId="{DB87F7AD-3A9A-4724-8FD8-5A2ED29E9B6B}" dt="2025-07-05T11:26:02.167" v="19" actId="22"/>
          <ac:picMkLst>
            <pc:docMk/>
            <pc:sldMk cId="2179257704" sldId="280"/>
            <ac:picMk id="5" creationId="{D511A06C-D99A-5415-A417-636F1FFB8D0B}"/>
          </ac:picMkLst>
        </pc:picChg>
      </pc:sldChg>
      <pc:sldChg chg="addSp delSp modSp add del mod">
        <pc:chgData name="Harshitha ......" userId="c1f1f7b4adb1a5f0" providerId="LiveId" clId="{DB87F7AD-3A9A-4724-8FD8-5A2ED29E9B6B}" dt="2025-07-05T11:26:02.045" v="15" actId="680"/>
        <pc:sldMkLst>
          <pc:docMk/>
          <pc:sldMk cId="2064995267" sldId="281"/>
        </pc:sldMkLst>
        <pc:picChg chg="add del mod">
          <ac:chgData name="Harshitha ......" userId="c1f1f7b4adb1a5f0" providerId="LiveId" clId="{DB87F7AD-3A9A-4724-8FD8-5A2ED29E9B6B}" dt="2025-07-05T11:26:02.005" v="14" actId="22"/>
          <ac:picMkLst>
            <pc:docMk/>
            <pc:sldMk cId="2064995267" sldId="281"/>
            <ac:picMk id="5" creationId="{1B624A91-4E83-D867-3E22-FFA440620ED0}"/>
          </ac:picMkLst>
        </pc:picChg>
        <pc:picChg chg="add del mod">
          <ac:chgData name="Harshitha ......" userId="c1f1f7b4adb1a5f0" providerId="LiveId" clId="{DB87F7AD-3A9A-4724-8FD8-5A2ED29E9B6B}" dt="2025-07-05T11:26:01.835" v="8" actId="22"/>
          <ac:picMkLst>
            <pc:docMk/>
            <pc:sldMk cId="2064995267" sldId="281"/>
            <ac:picMk id="7" creationId="{64578926-3E31-1294-9E37-38DF65E3D53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1132800" cy="58065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27623915" y="0"/>
            <a:ext cx="21132800" cy="580654"/>
          </a:xfrm>
          <a:prstGeom prst="rect">
            <a:avLst/>
          </a:prstGeom>
        </p:spPr>
        <p:txBody>
          <a:bodyPr vert="horz" lIns="91440" tIns="45720" rIns="91440" bIns="45720" rtlCol="0"/>
          <a:lstStyle>
            <a:lvl1pPr algn="r">
              <a:defRPr sz="1200"/>
            </a:lvl1pPr>
          </a:lstStyle>
          <a:p>
            <a:fld id="{3EFD42F7-718C-4B98-AAEC-167E6DDD60A7}" type="datetimeFigureOut">
              <a:rPr lang="en-US" smtClean="0"/>
              <a:t>7/5/2025</a:t>
            </a:fld>
            <a:endParaRPr lang="en-US"/>
          </a:p>
        </p:txBody>
      </p:sp>
      <p:sp>
        <p:nvSpPr>
          <p:cNvPr id="4" name="Slide Image Placeholder 3"/>
          <p:cNvSpPr>
            <a:spLocks noGrp="1" noRot="1" noChangeAspect="1"/>
          </p:cNvSpPr>
          <p:nvPr>
            <p:ph type="sldImg" idx="2"/>
          </p:nvPr>
        </p:nvSpPr>
        <p:spPr>
          <a:xfrm>
            <a:off x="20912138" y="1446609"/>
            <a:ext cx="6943725" cy="390584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4876800" y="5569446"/>
            <a:ext cx="39014400" cy="455682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992223"/>
            <a:ext cx="21132800" cy="58065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27623915" y="10992223"/>
            <a:ext cx="21132800" cy="580652"/>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912138" y="1446213"/>
            <a:ext cx="6943725" cy="3906837"/>
          </a:xfrm>
        </p:spPr>
      </p:sp>
      <p:sp>
        <p:nvSpPr>
          <p:cNvPr id="3" name="Notes Placeholder 2"/>
          <p:cNvSpPr>
            <a:spLocks noGrp="1"/>
          </p:cNvSpPr>
          <p:nvPr>
            <p:ph type="body" idx="1"/>
          </p:nvPr>
        </p:nvSpPr>
        <p:spPr/>
        <p:txBody>
          <a:bodyPr/>
          <a:lstStyle/>
          <a:p>
            <a:r>
              <a:rPr lang="en-US" dirty="0"/>
              <a:t>Hello</a:t>
            </a:r>
          </a:p>
          <a:p>
            <a:endParaRPr lang="en-IN" dirty="0"/>
          </a:p>
        </p:txBody>
      </p:sp>
      <p:sp>
        <p:nvSpPr>
          <p:cNvPr id="4" name="Slide Number Placeholder 3"/>
          <p:cNvSpPr>
            <a:spLocks noGrp="1"/>
          </p:cNvSpPr>
          <p:nvPr>
            <p:ph type="sldNum" sz="quarter" idx="5"/>
          </p:nvPr>
        </p:nvSpPr>
        <p:spPr/>
        <p:txBody>
          <a:bodyPr/>
          <a:lstStyle/>
          <a:p>
            <a:fld id="{21B2AA4F-B828-4D7C-AFD3-893933DAFCB4}" type="slidenum">
              <a:rPr lang="en-US" smtClean="0"/>
              <a:t>1</a:t>
            </a:fld>
            <a:endParaRPr lang="en-US"/>
          </a:p>
        </p:txBody>
      </p:sp>
    </p:spTree>
    <p:extLst>
      <p:ext uri="{BB962C8B-B14F-4D97-AF65-F5344CB8AC3E}">
        <p14:creationId xmlns:p14="http://schemas.microsoft.com/office/powerpoint/2010/main" val="1250184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20912138" y="1446213"/>
            <a:ext cx="6943725" cy="3906837"/>
          </a:xfrm>
        </p:spPr>
      </p:sp>
      <p:sp>
        <p:nvSpPr>
          <p:cNvPr id="3" name="Text Placeholder 2"/>
          <p:cNvSpPr>
            <a:spLocks noGrp="1"/>
          </p:cNvSpPr>
          <p:nvPr>
            <p:ph type="body" idx="3"/>
          </p:nvPr>
        </p:nvSpPr>
        <p:spPr/>
        <p:txBody>
          <a:bodyPr/>
          <a:lstStyle/>
          <a:p>
            <a:endParaRPr lang="en-GB"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20912138" y="1446213"/>
            <a:ext cx="6943725" cy="3906837"/>
          </a:xfrm>
        </p:spPr>
      </p:sp>
      <p:sp>
        <p:nvSpPr>
          <p:cNvPr id="3" name="Text Placeholder 2"/>
          <p:cNvSpPr>
            <a:spLocks noGrp="1"/>
          </p:cNvSpPr>
          <p:nvPr>
            <p:ph type="body" idx="3"/>
          </p:nvPr>
        </p:nvSpPr>
        <p:spPr/>
        <p:txBody>
          <a:bodyPr/>
          <a:lstStyle/>
          <a:p>
            <a:endParaRPr lang="en-GB"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sz="3200" b="1" i="0">
                <a:solidFill>
                  <a:schemeClr val="tx1"/>
                </a:solidFill>
                <a:latin typeface="Calibri" panose="020F0502020204030204"/>
                <a:cs typeface="Calibri" panose="020F0502020204030204"/>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sz="3100" b="1" i="0">
                <a:solidFill>
                  <a:srgbClr val="E72929"/>
                </a:solidFill>
                <a:latin typeface="Calibri" panose="020F0502020204030204"/>
                <a:cs typeface="Calibri" panose="020F0502020204030204"/>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7/5/2025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Calibri" panose="020F0502020204030204"/>
                <a:cs typeface="Calibri" panose="020F0502020204030204"/>
              </a:defRPr>
            </a:lvl1pPr>
          </a:lstStyle>
          <a:p>
            <a:endParaRPr/>
          </a:p>
        </p:txBody>
      </p:sp>
      <p:sp>
        <p:nvSpPr>
          <p:cNvPr id="3" name="Holder 3"/>
          <p:cNvSpPr>
            <a:spLocks noGrp="1"/>
          </p:cNvSpPr>
          <p:nvPr>
            <p:ph type="body" idx="1"/>
          </p:nvPr>
        </p:nvSpPr>
        <p:spPr/>
        <p:txBody>
          <a:bodyPr lIns="0" tIns="0" rIns="0" bIns="0"/>
          <a:lstStyle>
            <a:lvl1pPr>
              <a:defRPr sz="3100" b="1" i="0">
                <a:solidFill>
                  <a:srgbClr val="E72929"/>
                </a:solidFill>
                <a:latin typeface="Calibri" panose="020F0502020204030204"/>
                <a:cs typeface="Calibri" panose="020F0502020204030204"/>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7/5/2025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Calibri" panose="020F0502020204030204"/>
                <a:cs typeface="Calibri" panose="020F0502020204030204"/>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7/5/2025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Calibri" panose="020F0502020204030204"/>
                <a:cs typeface="Calibri" panose="020F050202020403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7/5/2025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1113516" y="1188085"/>
            <a:ext cx="7174865" cy="9099550"/>
          </a:xfrm>
          <a:custGeom>
            <a:avLst/>
            <a:gdLst/>
            <a:ahLst/>
            <a:cxnLst/>
            <a:rect l="l" t="t" r="r" b="b"/>
            <a:pathLst>
              <a:path w="7174865" h="9099550">
                <a:moveTo>
                  <a:pt x="3587241" y="0"/>
                </a:moveTo>
                <a:lnTo>
                  <a:pt x="0" y="3587242"/>
                </a:lnTo>
                <a:lnTo>
                  <a:pt x="0" y="9098935"/>
                </a:lnTo>
                <a:lnTo>
                  <a:pt x="7174483" y="9098935"/>
                </a:lnTo>
                <a:lnTo>
                  <a:pt x="7174483" y="3587242"/>
                </a:lnTo>
                <a:lnTo>
                  <a:pt x="3587241" y="0"/>
                </a:lnTo>
                <a:close/>
              </a:path>
            </a:pathLst>
          </a:custGeom>
          <a:solidFill>
            <a:srgbClr val="DDDDDD"/>
          </a:solidFill>
        </p:spPr>
        <p:txBody>
          <a:bodyPr wrap="square" lIns="0" tIns="0" rIns="0" bIns="0" rtlCol="0"/>
          <a:lstStyle/>
          <a:p>
            <a:endParaRPr/>
          </a:p>
        </p:txBody>
      </p:sp>
      <p:sp>
        <p:nvSpPr>
          <p:cNvPr id="17" name="bg object 17"/>
          <p:cNvSpPr/>
          <p:nvPr/>
        </p:nvSpPr>
        <p:spPr>
          <a:xfrm>
            <a:off x="7526401" y="0"/>
            <a:ext cx="7174865" cy="6964680"/>
          </a:xfrm>
          <a:custGeom>
            <a:avLst/>
            <a:gdLst/>
            <a:ahLst/>
            <a:cxnLst/>
            <a:rect l="l" t="t" r="r" b="b"/>
            <a:pathLst>
              <a:path w="7174865" h="6964680">
                <a:moveTo>
                  <a:pt x="7174357" y="0"/>
                </a:moveTo>
                <a:lnTo>
                  <a:pt x="0" y="0"/>
                </a:lnTo>
                <a:lnTo>
                  <a:pt x="0" y="3376929"/>
                </a:lnTo>
                <a:lnTo>
                  <a:pt x="3587115" y="6964172"/>
                </a:lnTo>
                <a:lnTo>
                  <a:pt x="7174357" y="3376929"/>
                </a:lnTo>
                <a:lnTo>
                  <a:pt x="7174357" y="0"/>
                </a:lnTo>
                <a:close/>
              </a:path>
            </a:pathLst>
          </a:custGeom>
          <a:solidFill>
            <a:srgbClr val="E72929"/>
          </a:solidFill>
        </p:spPr>
        <p:txBody>
          <a:bodyPr wrap="square" lIns="0" tIns="0" rIns="0" bIns="0" rtlCol="0"/>
          <a:lstStyle/>
          <a:p>
            <a:endParaRPr/>
          </a:p>
        </p:txBody>
      </p:sp>
      <p:sp>
        <p:nvSpPr>
          <p:cNvPr id="18" name="bg object 18"/>
          <p:cNvSpPr/>
          <p:nvPr/>
        </p:nvSpPr>
        <p:spPr>
          <a:xfrm>
            <a:off x="11237214" y="2209800"/>
            <a:ext cx="6927215" cy="6927215"/>
          </a:xfrm>
          <a:custGeom>
            <a:avLst/>
            <a:gdLst/>
            <a:ahLst/>
            <a:cxnLst/>
            <a:rect l="l" t="t" r="r" b="b"/>
            <a:pathLst>
              <a:path w="6927215" h="6927215">
                <a:moveTo>
                  <a:pt x="3463543" y="0"/>
                </a:moveTo>
                <a:lnTo>
                  <a:pt x="0" y="3463544"/>
                </a:lnTo>
                <a:lnTo>
                  <a:pt x="3463543" y="6927151"/>
                </a:lnTo>
                <a:lnTo>
                  <a:pt x="6927087" y="3463544"/>
                </a:lnTo>
                <a:lnTo>
                  <a:pt x="3463543" y="0"/>
                </a:lnTo>
                <a:close/>
              </a:path>
            </a:pathLst>
          </a:custGeom>
          <a:solidFill>
            <a:srgbClr val="DDDDDD"/>
          </a:solidFill>
        </p:spPr>
        <p:txBody>
          <a:bodyPr wrap="square" lIns="0" tIns="0" rIns="0" bIns="0" rtlCol="0"/>
          <a:lstStyle/>
          <a:p>
            <a:endParaRPr/>
          </a:p>
        </p:txBody>
      </p:sp>
      <p:pic>
        <p:nvPicPr>
          <p:cNvPr id="19" name="bg object 19"/>
          <p:cNvPicPr/>
          <p:nvPr/>
        </p:nvPicPr>
        <p:blipFill>
          <a:blip r:embed="rId2" cstate="print"/>
          <a:stretch>
            <a:fillRect/>
          </a:stretch>
        </p:blipFill>
        <p:spPr>
          <a:xfrm>
            <a:off x="11953494" y="2926079"/>
            <a:ext cx="5494527" cy="5494528"/>
          </a:xfrm>
          <a:prstGeom prst="rect">
            <a:avLst/>
          </a:prstGeom>
        </p:spPr>
      </p:pic>
      <p:sp>
        <p:nvSpPr>
          <p:cNvPr id="20" name="bg object 20"/>
          <p:cNvSpPr/>
          <p:nvPr/>
        </p:nvSpPr>
        <p:spPr>
          <a:xfrm>
            <a:off x="13674344" y="5673344"/>
            <a:ext cx="4613910" cy="4613910"/>
          </a:xfrm>
          <a:custGeom>
            <a:avLst/>
            <a:gdLst/>
            <a:ahLst/>
            <a:cxnLst/>
            <a:rect l="l" t="t" r="r" b="b"/>
            <a:pathLst>
              <a:path w="4613909" h="4613909">
                <a:moveTo>
                  <a:pt x="4613656" y="0"/>
                </a:moveTo>
                <a:lnTo>
                  <a:pt x="0" y="4613678"/>
                </a:lnTo>
                <a:lnTo>
                  <a:pt x="4613656" y="4613678"/>
                </a:lnTo>
                <a:lnTo>
                  <a:pt x="4613656" y="0"/>
                </a:lnTo>
                <a:close/>
              </a:path>
            </a:pathLst>
          </a:custGeom>
          <a:solidFill>
            <a:srgbClr val="15AFF8"/>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7/5/2025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519683"/>
            <a:ext cx="15328900" cy="1165860"/>
          </a:xfrm>
          <a:custGeom>
            <a:avLst/>
            <a:gdLst/>
            <a:ahLst/>
            <a:cxnLst/>
            <a:rect l="l" t="t" r="r" b="b"/>
            <a:pathLst>
              <a:path w="15328900" h="1165860">
                <a:moveTo>
                  <a:pt x="14351635" y="0"/>
                </a:moveTo>
                <a:lnTo>
                  <a:pt x="0" y="0"/>
                </a:lnTo>
                <a:lnTo>
                  <a:pt x="0" y="1165733"/>
                </a:lnTo>
                <a:lnTo>
                  <a:pt x="14351635" y="1165733"/>
                </a:lnTo>
                <a:lnTo>
                  <a:pt x="15328646" y="582930"/>
                </a:lnTo>
                <a:lnTo>
                  <a:pt x="14351635" y="0"/>
                </a:lnTo>
                <a:close/>
              </a:path>
            </a:pathLst>
          </a:custGeom>
          <a:solidFill>
            <a:srgbClr val="F0F3F3"/>
          </a:solidFill>
        </p:spPr>
        <p:txBody>
          <a:bodyPr wrap="square" lIns="0" tIns="0" rIns="0" bIns="0" rtlCol="0"/>
          <a:lstStyle/>
          <a:p>
            <a:endParaRPr/>
          </a:p>
        </p:txBody>
      </p:sp>
      <p:sp>
        <p:nvSpPr>
          <p:cNvPr id="17" name="bg object 17"/>
          <p:cNvSpPr/>
          <p:nvPr/>
        </p:nvSpPr>
        <p:spPr>
          <a:xfrm>
            <a:off x="0" y="519683"/>
            <a:ext cx="936625" cy="1165860"/>
          </a:xfrm>
          <a:custGeom>
            <a:avLst/>
            <a:gdLst/>
            <a:ahLst/>
            <a:cxnLst/>
            <a:rect l="l" t="t" r="r" b="b"/>
            <a:pathLst>
              <a:path w="936625" h="1165860">
                <a:moveTo>
                  <a:pt x="353466" y="0"/>
                </a:moveTo>
                <a:lnTo>
                  <a:pt x="0" y="0"/>
                </a:lnTo>
                <a:lnTo>
                  <a:pt x="0" y="1165860"/>
                </a:lnTo>
                <a:lnTo>
                  <a:pt x="353466" y="1165860"/>
                </a:lnTo>
                <a:lnTo>
                  <a:pt x="936307" y="582930"/>
                </a:lnTo>
                <a:lnTo>
                  <a:pt x="353466" y="0"/>
                </a:lnTo>
                <a:close/>
              </a:path>
            </a:pathLst>
          </a:custGeom>
          <a:solidFill>
            <a:srgbClr val="FF5656"/>
          </a:solidFill>
        </p:spPr>
        <p:txBody>
          <a:bodyPr wrap="square" lIns="0" tIns="0" rIns="0" bIns="0" rtlCol="0"/>
          <a:lstStyle/>
          <a:p>
            <a:endParaRPr/>
          </a:p>
        </p:txBody>
      </p:sp>
      <p:sp>
        <p:nvSpPr>
          <p:cNvPr id="2" name="Holder 2"/>
          <p:cNvSpPr>
            <a:spLocks noGrp="1"/>
          </p:cNvSpPr>
          <p:nvPr>
            <p:ph type="title"/>
          </p:nvPr>
        </p:nvSpPr>
        <p:spPr>
          <a:xfrm>
            <a:off x="1016000" y="699338"/>
            <a:ext cx="16256000" cy="574675"/>
          </a:xfrm>
          <a:prstGeom prst="rect">
            <a:avLst/>
          </a:prstGeom>
        </p:spPr>
        <p:txBody>
          <a:bodyPr wrap="square" lIns="0" tIns="0" rIns="0" bIns="0">
            <a:spAutoFit/>
          </a:bodyPr>
          <a:lstStyle>
            <a:lvl1pPr>
              <a:defRPr sz="3200" b="1" i="0">
                <a:solidFill>
                  <a:schemeClr val="tx1"/>
                </a:solidFill>
                <a:latin typeface="Calibri" panose="020F0502020204030204"/>
                <a:cs typeface="Calibri" panose="020F0502020204030204"/>
              </a:defRPr>
            </a:lvl1pPr>
          </a:lstStyle>
          <a:p>
            <a:endParaRPr/>
          </a:p>
        </p:txBody>
      </p:sp>
      <p:sp>
        <p:nvSpPr>
          <p:cNvPr id="3" name="Holder 3"/>
          <p:cNvSpPr>
            <a:spLocks noGrp="1"/>
          </p:cNvSpPr>
          <p:nvPr>
            <p:ph type="body" idx="1"/>
          </p:nvPr>
        </p:nvSpPr>
        <p:spPr>
          <a:xfrm>
            <a:off x="9473310" y="2646121"/>
            <a:ext cx="8470900" cy="4307840"/>
          </a:xfrm>
          <a:prstGeom prst="rect">
            <a:avLst/>
          </a:prstGeom>
        </p:spPr>
        <p:txBody>
          <a:bodyPr wrap="square" lIns="0" tIns="0" rIns="0" bIns="0">
            <a:spAutoFit/>
          </a:bodyPr>
          <a:lstStyle>
            <a:lvl1pPr>
              <a:defRPr sz="3100" b="1" i="0">
                <a:solidFill>
                  <a:srgbClr val="E72929"/>
                </a:solidFill>
                <a:latin typeface="Calibri" panose="020F0502020204030204"/>
                <a:cs typeface="Calibri" panose="020F0502020204030204"/>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7/5/2025</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329921" y="1607185"/>
            <a:ext cx="5958205" cy="8680450"/>
          </a:xfrm>
          <a:custGeom>
            <a:avLst/>
            <a:gdLst/>
            <a:ahLst/>
            <a:cxnLst/>
            <a:rect l="l" t="t" r="r" b="b"/>
            <a:pathLst>
              <a:path w="5958205" h="8680450">
                <a:moveTo>
                  <a:pt x="2979039" y="0"/>
                </a:moveTo>
                <a:lnTo>
                  <a:pt x="0" y="3422015"/>
                </a:lnTo>
                <a:lnTo>
                  <a:pt x="0" y="8679835"/>
                </a:lnTo>
                <a:lnTo>
                  <a:pt x="5958078" y="8679835"/>
                </a:lnTo>
                <a:lnTo>
                  <a:pt x="5958078" y="3422015"/>
                </a:lnTo>
                <a:lnTo>
                  <a:pt x="2979039" y="0"/>
                </a:lnTo>
                <a:close/>
              </a:path>
            </a:pathLst>
          </a:custGeom>
          <a:solidFill>
            <a:srgbClr val="E72929"/>
          </a:solidFill>
        </p:spPr>
        <p:txBody>
          <a:bodyPr wrap="square" lIns="0" tIns="0" rIns="0" bIns="0" rtlCol="0"/>
          <a:lstStyle/>
          <a:p>
            <a:endParaRPr/>
          </a:p>
        </p:txBody>
      </p:sp>
      <p:sp>
        <p:nvSpPr>
          <p:cNvPr id="3" name="object 3"/>
          <p:cNvSpPr txBox="1"/>
          <p:nvPr/>
        </p:nvSpPr>
        <p:spPr>
          <a:xfrm>
            <a:off x="1023086" y="4076953"/>
            <a:ext cx="9795510" cy="1680845"/>
          </a:xfrm>
          <a:prstGeom prst="rect">
            <a:avLst/>
          </a:prstGeom>
        </p:spPr>
        <p:txBody>
          <a:bodyPr vert="horz" wrap="square" lIns="0" tIns="9525" rIns="0" bIns="0" rtlCol="0">
            <a:spAutoFit/>
          </a:bodyPr>
          <a:lstStyle/>
          <a:p>
            <a:pPr marL="3999230" marR="5080" indent="-3987165">
              <a:lnSpc>
                <a:spcPct val="100000"/>
              </a:lnSpc>
              <a:spcBef>
                <a:spcPts val="75"/>
              </a:spcBef>
            </a:pPr>
            <a:r>
              <a:rPr sz="5400" b="1" spc="130" dirty="0">
                <a:latin typeface="Calibri" panose="020F0502020204030204"/>
                <a:cs typeface="Calibri" panose="020F0502020204030204"/>
              </a:rPr>
              <a:t>“</a:t>
            </a:r>
            <a:r>
              <a:rPr lang="en-US" altLang="" sz="5400" b="1" spc="130" dirty="0">
                <a:latin typeface="Calibri" panose="020F0502020204030204"/>
                <a:cs typeface="Calibri" panose="020F0502020204030204"/>
              </a:rPr>
              <a:t>Higher Education Course</a:t>
            </a:r>
          </a:p>
          <a:p>
            <a:pPr marL="3999230" marR="5080" indent="-3987165">
              <a:lnSpc>
                <a:spcPct val="100000"/>
              </a:lnSpc>
              <a:spcBef>
                <a:spcPts val="75"/>
              </a:spcBef>
            </a:pPr>
            <a:r>
              <a:rPr lang="en-US" altLang="" sz="5400" b="1" spc="130" dirty="0">
                <a:latin typeface="Calibri" panose="020F0502020204030204"/>
                <a:cs typeface="Calibri" panose="020F0502020204030204"/>
              </a:rPr>
              <a:t>  Analysis Using </a:t>
            </a:r>
            <a:r>
              <a:rPr sz="5400" b="1" spc="150" dirty="0">
                <a:latin typeface="Calibri" panose="020F0502020204030204"/>
                <a:cs typeface="Calibri" panose="020F0502020204030204"/>
              </a:rPr>
              <a:t> </a:t>
            </a:r>
            <a:r>
              <a:rPr lang="en-US" sz="5400" b="1" spc="150" dirty="0" err="1">
                <a:latin typeface="Calibri" panose="020F0502020204030204"/>
                <a:cs typeface="Calibri" panose="020F0502020204030204"/>
              </a:rPr>
              <a:t>PowerBI</a:t>
            </a:r>
            <a:r>
              <a:rPr sz="5400" b="1" spc="765" dirty="0">
                <a:latin typeface="Calibri" panose="020F0502020204030204"/>
                <a:cs typeface="Calibri" panose="020F0502020204030204"/>
              </a:rPr>
              <a:t>”</a:t>
            </a:r>
            <a:endParaRPr sz="5400" dirty="0">
              <a:latin typeface="Calibri" panose="020F0502020204030204"/>
              <a:cs typeface="Calibri" panose="020F0502020204030204"/>
            </a:endParaRPr>
          </a:p>
        </p:txBody>
      </p:sp>
      <p:grpSp>
        <p:nvGrpSpPr>
          <p:cNvPr id="4" name="object 4"/>
          <p:cNvGrpSpPr/>
          <p:nvPr/>
        </p:nvGrpSpPr>
        <p:grpSpPr>
          <a:xfrm>
            <a:off x="3944509" y="33821"/>
            <a:ext cx="15213965" cy="10287000"/>
            <a:chOff x="3074515" y="0"/>
            <a:chExt cx="15213965" cy="10287000"/>
          </a:xfrm>
        </p:grpSpPr>
        <p:sp>
          <p:nvSpPr>
            <p:cNvPr id="5" name="object 5"/>
            <p:cNvSpPr/>
            <p:nvPr/>
          </p:nvSpPr>
          <p:spPr>
            <a:xfrm>
              <a:off x="9277350" y="0"/>
              <a:ext cx="6308090" cy="5593715"/>
            </a:xfrm>
            <a:custGeom>
              <a:avLst/>
              <a:gdLst/>
              <a:ahLst/>
              <a:cxnLst/>
              <a:rect l="l" t="t" r="r" b="b"/>
              <a:pathLst>
                <a:path w="6308090" h="5593715">
                  <a:moveTo>
                    <a:pt x="6307836" y="0"/>
                  </a:moveTo>
                  <a:lnTo>
                    <a:pt x="0" y="0"/>
                  </a:lnTo>
                  <a:lnTo>
                    <a:pt x="0" y="2712339"/>
                  </a:lnTo>
                  <a:lnTo>
                    <a:pt x="3153918" y="5593461"/>
                  </a:lnTo>
                  <a:lnTo>
                    <a:pt x="6307836" y="2712339"/>
                  </a:lnTo>
                  <a:lnTo>
                    <a:pt x="6307836" y="0"/>
                  </a:lnTo>
                  <a:close/>
                </a:path>
              </a:pathLst>
            </a:custGeom>
            <a:solidFill>
              <a:srgbClr val="15AFF8"/>
            </a:solidFill>
          </p:spPr>
          <p:txBody>
            <a:bodyPr wrap="square" lIns="0" tIns="0" rIns="0" bIns="0" rtlCol="0"/>
            <a:lstStyle/>
            <a:p>
              <a:endParaRPr/>
            </a:p>
          </p:txBody>
        </p:sp>
        <p:sp>
          <p:nvSpPr>
            <p:cNvPr id="6" name="object 6"/>
            <p:cNvSpPr/>
            <p:nvPr/>
          </p:nvSpPr>
          <p:spPr>
            <a:xfrm>
              <a:off x="12339447" y="1844420"/>
              <a:ext cx="5939155" cy="5887085"/>
            </a:xfrm>
            <a:custGeom>
              <a:avLst/>
              <a:gdLst/>
              <a:ahLst/>
              <a:cxnLst/>
              <a:rect l="l" t="t" r="r" b="b"/>
              <a:pathLst>
                <a:path w="5939155" h="5887084">
                  <a:moveTo>
                    <a:pt x="3204591" y="0"/>
                  </a:moveTo>
                  <a:lnTo>
                    <a:pt x="0" y="2706116"/>
                  </a:lnTo>
                  <a:lnTo>
                    <a:pt x="2734310" y="5886704"/>
                  </a:lnTo>
                  <a:lnTo>
                    <a:pt x="5939028" y="3180588"/>
                  </a:lnTo>
                  <a:lnTo>
                    <a:pt x="3204591" y="0"/>
                  </a:lnTo>
                  <a:close/>
                </a:path>
              </a:pathLst>
            </a:custGeom>
            <a:solidFill>
              <a:srgbClr val="DDDDDD"/>
            </a:solidFill>
          </p:spPr>
          <p:txBody>
            <a:bodyPr wrap="square" lIns="0" tIns="0" rIns="0" bIns="0" rtlCol="0"/>
            <a:lstStyle/>
            <a:p>
              <a:endParaRPr/>
            </a:p>
          </p:txBody>
        </p:sp>
        <p:pic>
          <p:nvPicPr>
            <p:cNvPr id="7" name="object 7"/>
            <p:cNvPicPr/>
            <p:nvPr/>
          </p:nvPicPr>
          <p:blipFill>
            <a:blip r:embed="rId3" cstate="print"/>
            <a:stretch>
              <a:fillRect/>
            </a:stretch>
          </p:blipFill>
          <p:spPr>
            <a:xfrm>
              <a:off x="13337667" y="2859785"/>
              <a:ext cx="4362958" cy="4221607"/>
            </a:xfrm>
            <a:prstGeom prst="rect">
              <a:avLst/>
            </a:prstGeom>
          </p:spPr>
        </p:pic>
        <p:sp>
          <p:nvSpPr>
            <p:cNvPr id="8" name="object 8"/>
            <p:cNvSpPr/>
            <p:nvPr/>
          </p:nvSpPr>
          <p:spPr>
            <a:xfrm>
              <a:off x="14915659" y="6087078"/>
              <a:ext cx="3372485" cy="4200525"/>
            </a:xfrm>
            <a:custGeom>
              <a:avLst/>
              <a:gdLst/>
              <a:ahLst/>
              <a:cxnLst/>
              <a:rect l="l" t="t" r="r" b="b"/>
              <a:pathLst>
                <a:path w="3372484" h="4200525">
                  <a:moveTo>
                    <a:pt x="3372341" y="0"/>
                  </a:moveTo>
                  <a:lnTo>
                    <a:pt x="0" y="4199921"/>
                  </a:lnTo>
                  <a:lnTo>
                    <a:pt x="3372341" y="4199921"/>
                  </a:lnTo>
                  <a:lnTo>
                    <a:pt x="3372341" y="0"/>
                  </a:lnTo>
                  <a:close/>
                </a:path>
              </a:pathLst>
            </a:custGeom>
            <a:solidFill>
              <a:srgbClr val="E72929"/>
            </a:solidFill>
          </p:spPr>
          <p:txBody>
            <a:bodyPr wrap="square" lIns="0" tIns="0" rIns="0" bIns="0" rtlCol="0"/>
            <a:lstStyle/>
            <a:p>
              <a:endParaRPr/>
            </a:p>
          </p:txBody>
        </p:sp>
        <p:sp>
          <p:nvSpPr>
            <p:cNvPr id="9" name="object 9"/>
            <p:cNvSpPr/>
            <p:nvPr/>
          </p:nvSpPr>
          <p:spPr>
            <a:xfrm>
              <a:off x="3074515" y="7235818"/>
              <a:ext cx="8106409" cy="1064895"/>
            </a:xfrm>
            <a:custGeom>
              <a:avLst/>
              <a:gdLst/>
              <a:ahLst/>
              <a:cxnLst/>
              <a:rect l="l" t="t" r="r" b="b"/>
              <a:pathLst>
                <a:path w="8106409" h="1064895">
                  <a:moveTo>
                    <a:pt x="8106200" y="0"/>
                  </a:moveTo>
                  <a:lnTo>
                    <a:pt x="582537" y="0"/>
                  </a:lnTo>
                  <a:lnTo>
                    <a:pt x="0" y="1064319"/>
                  </a:lnTo>
                  <a:lnTo>
                    <a:pt x="7523639" y="1064319"/>
                  </a:lnTo>
                  <a:lnTo>
                    <a:pt x="8106200" y="0"/>
                  </a:lnTo>
                  <a:close/>
                </a:path>
              </a:pathLst>
            </a:custGeom>
            <a:solidFill>
              <a:srgbClr val="15AFF8"/>
            </a:solidFill>
          </p:spPr>
          <p:txBody>
            <a:bodyPr wrap="square" lIns="0" tIns="0" rIns="0" bIns="0" rtlCol="0"/>
            <a:lstStyle/>
            <a:p>
              <a:endParaRPr/>
            </a:p>
          </p:txBody>
        </p:sp>
        <p:sp>
          <p:nvSpPr>
            <p:cNvPr id="10" name="object 10"/>
            <p:cNvSpPr/>
            <p:nvPr/>
          </p:nvSpPr>
          <p:spPr>
            <a:xfrm>
              <a:off x="4461300" y="6829683"/>
              <a:ext cx="6489065" cy="1737995"/>
            </a:xfrm>
            <a:custGeom>
              <a:avLst/>
              <a:gdLst/>
              <a:ahLst/>
              <a:cxnLst/>
              <a:rect l="l" t="t" r="r" b="b"/>
              <a:pathLst>
                <a:path w="6489065" h="1737995">
                  <a:moveTo>
                    <a:pt x="6488704" y="0"/>
                  </a:moveTo>
                  <a:lnTo>
                    <a:pt x="157101" y="0"/>
                  </a:lnTo>
                  <a:lnTo>
                    <a:pt x="0" y="287078"/>
                  </a:lnTo>
                  <a:lnTo>
                    <a:pt x="6018358" y="287078"/>
                  </a:lnTo>
                  <a:lnTo>
                    <a:pt x="5224919" y="1737526"/>
                  </a:lnTo>
                  <a:lnTo>
                    <a:pt x="5537931" y="1737526"/>
                  </a:lnTo>
                  <a:lnTo>
                    <a:pt x="6488704" y="0"/>
                  </a:lnTo>
                  <a:close/>
                </a:path>
                <a:path w="6489065" h="1737995">
                  <a:moveTo>
                    <a:pt x="5268879" y="546030"/>
                  </a:moveTo>
                  <a:lnTo>
                    <a:pt x="4955866" y="546030"/>
                  </a:lnTo>
                  <a:lnTo>
                    <a:pt x="4406028" y="1550926"/>
                  </a:lnTo>
                  <a:lnTo>
                    <a:pt x="4719041" y="1550926"/>
                  </a:lnTo>
                  <a:lnTo>
                    <a:pt x="5268879" y="546030"/>
                  </a:lnTo>
                  <a:close/>
                </a:path>
              </a:pathLst>
            </a:custGeom>
            <a:solidFill>
              <a:srgbClr val="000000"/>
            </a:solidFill>
          </p:spPr>
          <p:txBody>
            <a:bodyPr wrap="square" lIns="0" tIns="0" rIns="0" bIns="0" rtlCol="0"/>
            <a:lstStyle/>
            <a:p>
              <a:endParaRPr/>
            </a:p>
          </p:txBody>
        </p:sp>
      </p:grpSp>
      <p:sp>
        <p:nvSpPr>
          <p:cNvPr id="11" name="object 11"/>
          <p:cNvSpPr txBox="1">
            <a:spLocks noGrp="1"/>
          </p:cNvSpPr>
          <p:nvPr>
            <p:ph type="title"/>
          </p:nvPr>
        </p:nvSpPr>
        <p:spPr>
          <a:xfrm>
            <a:off x="1023010" y="3191713"/>
            <a:ext cx="7258050" cy="581025"/>
          </a:xfrm>
          <a:prstGeom prst="rect">
            <a:avLst/>
          </a:prstGeom>
        </p:spPr>
        <p:txBody>
          <a:bodyPr vert="horz" wrap="square" lIns="0" tIns="12065" rIns="0" bIns="0" rtlCol="0">
            <a:spAutoFit/>
          </a:bodyPr>
          <a:lstStyle/>
          <a:p>
            <a:pPr marL="12700">
              <a:lnSpc>
                <a:spcPct val="100000"/>
              </a:lnSpc>
              <a:spcBef>
                <a:spcPts val="95"/>
              </a:spcBef>
            </a:pPr>
            <a:r>
              <a:rPr sz="3700" spc="90" dirty="0">
                <a:latin typeface="Calibri" panose="020F0502020204030204" charset="0"/>
                <a:cs typeface="Calibri" panose="020F0502020204030204" charset="0"/>
              </a:rPr>
              <a:t>Internship</a:t>
            </a:r>
            <a:r>
              <a:rPr sz="3700" spc="125" dirty="0">
                <a:latin typeface="Calibri" panose="020F0502020204030204" charset="0"/>
                <a:cs typeface="Calibri" panose="020F0502020204030204" charset="0"/>
              </a:rPr>
              <a:t> </a:t>
            </a:r>
            <a:r>
              <a:rPr sz="3700" spc="140" dirty="0">
                <a:latin typeface="Calibri" panose="020F0502020204030204" charset="0"/>
                <a:cs typeface="Calibri" panose="020F0502020204030204" charset="0"/>
              </a:rPr>
              <a:t>Program:</a:t>
            </a:r>
            <a:r>
              <a:rPr sz="3700" spc="120" dirty="0">
                <a:latin typeface="Calibri" panose="020F0502020204030204" charset="0"/>
                <a:cs typeface="Calibri" panose="020F0502020204030204" charset="0"/>
              </a:rPr>
              <a:t> </a:t>
            </a:r>
            <a:r>
              <a:rPr sz="3700" spc="95" dirty="0">
                <a:latin typeface="Calibri" panose="020F0502020204030204" charset="0"/>
                <a:cs typeface="Calibri" panose="020F0502020204030204" charset="0"/>
              </a:rPr>
              <a:t>Soulvibe.Tech</a:t>
            </a:r>
            <a:endParaRPr sz="3700">
              <a:latin typeface="Calibri" panose="020F0502020204030204" charset="0"/>
              <a:cs typeface="Calibri" panose="020F0502020204030204" charset="0"/>
            </a:endParaRPr>
          </a:p>
        </p:txBody>
      </p:sp>
      <p:sp>
        <p:nvSpPr>
          <p:cNvPr id="12" name="object 12"/>
          <p:cNvSpPr txBox="1"/>
          <p:nvPr/>
        </p:nvSpPr>
        <p:spPr>
          <a:xfrm>
            <a:off x="4461300" y="7904473"/>
            <a:ext cx="5354955" cy="396240"/>
          </a:xfrm>
          <a:prstGeom prst="rect">
            <a:avLst/>
          </a:prstGeom>
        </p:spPr>
        <p:txBody>
          <a:bodyPr vert="horz" wrap="square" lIns="0" tIns="12065" rIns="0" bIns="0" rtlCol="0">
            <a:spAutoFit/>
          </a:bodyPr>
          <a:lstStyle/>
          <a:p>
            <a:pPr marL="12700">
              <a:lnSpc>
                <a:spcPct val="100000"/>
              </a:lnSpc>
              <a:spcBef>
                <a:spcPts val="95"/>
              </a:spcBef>
            </a:pPr>
            <a:r>
              <a:rPr sz="2500" b="1" dirty="0">
                <a:latin typeface="Times New Roman" panose="02020603050405020304"/>
                <a:cs typeface="Times New Roman" panose="02020603050405020304"/>
              </a:rPr>
              <a:t>Batch</a:t>
            </a:r>
            <a:r>
              <a:rPr sz="2500" b="1" spc="-45" dirty="0">
                <a:latin typeface="Times New Roman" panose="02020603050405020304"/>
                <a:cs typeface="Times New Roman" panose="02020603050405020304"/>
              </a:rPr>
              <a:t> </a:t>
            </a:r>
            <a:r>
              <a:rPr sz="2500" b="1" dirty="0">
                <a:latin typeface="Times New Roman" panose="02020603050405020304"/>
                <a:cs typeface="Times New Roman" panose="02020603050405020304"/>
              </a:rPr>
              <a:t>Name:</a:t>
            </a:r>
            <a:r>
              <a:rPr sz="2500" b="1" spc="-25" dirty="0">
                <a:latin typeface="Times New Roman" panose="02020603050405020304"/>
                <a:cs typeface="Times New Roman" panose="02020603050405020304"/>
              </a:rPr>
              <a:t> </a:t>
            </a:r>
            <a:r>
              <a:rPr sz="2500" b="1" spc="-10" dirty="0">
                <a:latin typeface="Times New Roman" panose="02020603050405020304"/>
                <a:cs typeface="Times New Roman" panose="02020603050405020304"/>
              </a:rPr>
              <a:t>SVT/DAINT/2025/0</a:t>
            </a:r>
            <a:r>
              <a:rPr lang="en-US" altLang="" sz="2500" b="1" spc="-10" dirty="0">
                <a:latin typeface="Times New Roman" panose="02020603050405020304"/>
                <a:cs typeface="Times New Roman" panose="02020603050405020304"/>
              </a:rPr>
              <a:t>6</a:t>
            </a:r>
            <a:r>
              <a:rPr sz="2500" b="1" spc="-10" dirty="0">
                <a:latin typeface="Times New Roman" panose="02020603050405020304"/>
                <a:cs typeface="Times New Roman" panose="02020603050405020304"/>
              </a:rPr>
              <a:t>/B</a:t>
            </a:r>
            <a:r>
              <a:rPr lang="en-US" altLang="" sz="2500" b="1" spc="-10" dirty="0">
                <a:latin typeface="Times New Roman" panose="02020603050405020304"/>
                <a:cs typeface="Times New Roman" panose="02020603050405020304"/>
              </a:rPr>
              <a:t>10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16000" y="5428564"/>
            <a:ext cx="6431915" cy="1397635"/>
          </a:xfrm>
          <a:prstGeom prst="rect">
            <a:avLst/>
          </a:prstGeom>
        </p:spPr>
        <p:txBody>
          <a:bodyPr vert="horz" wrap="square" lIns="0" tIns="12700" rIns="0" bIns="0" rtlCol="0">
            <a:spAutoFit/>
          </a:bodyPr>
          <a:lstStyle/>
          <a:p>
            <a:pPr marL="12700">
              <a:lnSpc>
                <a:spcPct val="100000"/>
              </a:lnSpc>
              <a:spcBef>
                <a:spcPts val="100"/>
              </a:spcBef>
            </a:pPr>
            <a:r>
              <a:rPr sz="9000" b="1" spc="475" dirty="0">
                <a:solidFill>
                  <a:srgbClr val="E72929"/>
                </a:solidFill>
                <a:latin typeface="Arial" panose="020B0604020202020204"/>
                <a:cs typeface="Arial" panose="020B0604020202020204"/>
              </a:rPr>
              <a:t>Thank</a:t>
            </a:r>
            <a:r>
              <a:rPr sz="9000" b="1" spc="595" dirty="0">
                <a:solidFill>
                  <a:srgbClr val="E72929"/>
                </a:solidFill>
                <a:latin typeface="Arial" panose="020B0604020202020204"/>
                <a:cs typeface="Arial" panose="020B0604020202020204"/>
              </a:rPr>
              <a:t> </a:t>
            </a:r>
            <a:r>
              <a:rPr sz="9000" b="1" spc="370" dirty="0">
                <a:solidFill>
                  <a:srgbClr val="E72929"/>
                </a:solidFill>
                <a:latin typeface="Arial" panose="020B0604020202020204"/>
                <a:cs typeface="Arial" panose="020B0604020202020204"/>
              </a:rPr>
              <a:t>You</a:t>
            </a:r>
            <a:endParaRPr sz="9000">
              <a:latin typeface="Arial" panose="020B0604020202020204"/>
              <a:cs typeface="Arial" panose="020B0604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519683"/>
            <a:ext cx="9144000" cy="1165860"/>
          </a:xfrm>
          <a:custGeom>
            <a:avLst/>
            <a:gdLst/>
            <a:ahLst/>
            <a:cxnLst/>
            <a:rect l="l" t="t" r="r" b="b"/>
            <a:pathLst>
              <a:path w="9144000" h="1165860">
                <a:moveTo>
                  <a:pt x="8561197" y="0"/>
                </a:moveTo>
                <a:lnTo>
                  <a:pt x="0" y="0"/>
                </a:lnTo>
                <a:lnTo>
                  <a:pt x="0" y="1165733"/>
                </a:lnTo>
                <a:lnTo>
                  <a:pt x="8561197" y="1165733"/>
                </a:lnTo>
                <a:lnTo>
                  <a:pt x="9144000" y="582930"/>
                </a:lnTo>
                <a:lnTo>
                  <a:pt x="8561197" y="0"/>
                </a:lnTo>
                <a:close/>
              </a:path>
            </a:pathLst>
          </a:custGeom>
          <a:solidFill>
            <a:srgbClr val="DDDDDD"/>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3600" spc="65" dirty="0"/>
              <a:t>Introduction</a:t>
            </a:r>
            <a:endParaRPr sz="3600"/>
          </a:p>
        </p:txBody>
      </p:sp>
      <p:sp>
        <p:nvSpPr>
          <p:cNvPr id="4" name="object 4"/>
          <p:cNvSpPr/>
          <p:nvPr/>
        </p:nvSpPr>
        <p:spPr>
          <a:xfrm>
            <a:off x="0" y="519683"/>
            <a:ext cx="936625" cy="1165860"/>
          </a:xfrm>
          <a:custGeom>
            <a:avLst/>
            <a:gdLst/>
            <a:ahLst/>
            <a:cxnLst/>
            <a:rect l="l" t="t" r="r" b="b"/>
            <a:pathLst>
              <a:path w="936625" h="1165860">
                <a:moveTo>
                  <a:pt x="353466" y="0"/>
                </a:moveTo>
                <a:lnTo>
                  <a:pt x="0" y="0"/>
                </a:lnTo>
                <a:lnTo>
                  <a:pt x="0" y="1165860"/>
                </a:lnTo>
                <a:lnTo>
                  <a:pt x="353466" y="1165860"/>
                </a:lnTo>
                <a:lnTo>
                  <a:pt x="936307" y="582930"/>
                </a:lnTo>
                <a:lnTo>
                  <a:pt x="353466" y="0"/>
                </a:lnTo>
                <a:close/>
              </a:path>
            </a:pathLst>
          </a:custGeom>
          <a:solidFill>
            <a:srgbClr val="E72929"/>
          </a:solidFill>
        </p:spPr>
        <p:txBody>
          <a:bodyPr wrap="square" lIns="0" tIns="0" rIns="0" bIns="0" rtlCol="0"/>
          <a:lstStyle/>
          <a:p>
            <a:endParaRPr/>
          </a:p>
        </p:txBody>
      </p:sp>
      <p:pic>
        <p:nvPicPr>
          <p:cNvPr id="5" name="object 5"/>
          <p:cNvPicPr/>
          <p:nvPr/>
        </p:nvPicPr>
        <p:blipFill>
          <a:blip r:embed="rId2" cstate="print"/>
          <a:stretch>
            <a:fillRect/>
          </a:stretch>
        </p:blipFill>
        <p:spPr>
          <a:xfrm>
            <a:off x="457365" y="2343657"/>
            <a:ext cx="8100949" cy="5599684"/>
          </a:xfrm>
          <a:prstGeom prst="rect">
            <a:avLst/>
          </a:prstGeom>
        </p:spPr>
      </p:pic>
      <p:sp>
        <p:nvSpPr>
          <p:cNvPr id="6" name="object 6"/>
          <p:cNvSpPr txBox="1">
            <a:spLocks noGrp="1"/>
          </p:cNvSpPr>
          <p:nvPr>
            <p:ph type="body" idx="1"/>
          </p:nvPr>
        </p:nvSpPr>
        <p:spPr>
          <a:xfrm>
            <a:off x="9249395" y="428704"/>
            <a:ext cx="9227185" cy="9816465"/>
          </a:xfrm>
          <a:prstGeom prst="rect">
            <a:avLst/>
          </a:prstGeom>
        </p:spPr>
        <p:txBody>
          <a:bodyPr vert="horz" wrap="square" lIns="0" tIns="12065" rIns="0" bIns="0" rtlCol="0">
            <a:noAutofit/>
          </a:bodyPr>
          <a:lstStyle/>
          <a:p>
            <a:pPr>
              <a:buNone/>
            </a:pPr>
            <a:r>
              <a:rPr lang="en-US" sz="2400" b="1" dirty="0"/>
              <a:t>Overview of the Main Objectives</a:t>
            </a:r>
          </a:p>
          <a:p>
            <a:pPr>
              <a:buNone/>
            </a:pPr>
            <a:endParaRPr lang="en-US" sz="2400" b="1" dirty="0"/>
          </a:p>
          <a:p>
            <a:pPr>
              <a:buNone/>
            </a:pPr>
            <a:r>
              <a:rPr lang="en-US" sz="2400" b="0" dirty="0">
                <a:solidFill>
                  <a:schemeClr val="tx1"/>
                </a:solidFill>
              </a:rPr>
              <a:t>In this task, I was assigned to analyze a Higher Education Course dataset using Power BI to visually explore and derive meaningful insights related to academic institutions, course structures, and regional distributions. The primary objective was to utilize Power BI’s capabilities in data cleaning, transformation, and interactive visualization to create an insightful and user-friendly dashboard.</a:t>
            </a:r>
          </a:p>
          <a:p>
            <a:pPr>
              <a:buNone/>
            </a:pPr>
            <a:r>
              <a:rPr lang="en-US" sz="2400" b="0" dirty="0">
                <a:solidFill>
                  <a:schemeClr val="tx1"/>
                </a:solidFill>
              </a:rPr>
              <a:t>Using Power BI Desktop, I connected to the dataset and performed data preparation, including handling missing values, renaming columns for consistency, and deriving new fields like Specialization and Duration Category. This was followed by designing a comprehensive dashboard that included KPI Cards, bar and pie charts, line and area charts, filled map visualizations, and interactive slicers for filtering by course-related categories.</a:t>
            </a:r>
          </a:p>
          <a:p>
            <a:pPr>
              <a:buNone/>
            </a:pPr>
            <a:r>
              <a:rPr lang="en-US" sz="2400" b="0" dirty="0">
                <a:solidFill>
                  <a:schemeClr val="tx1"/>
                </a:solidFill>
              </a:rPr>
              <a:t>Advanced visualizations such as matrix tables and Q&amp;A report pages were implemented to answer specific analytical questions like identifying top districts, course trends, and university offerings. Interactivity was enabled using slicers and cross-filtering, enhancing the dynamic exploration of the dataset.</a:t>
            </a:r>
          </a:p>
          <a:p>
            <a:pPr>
              <a:buNone/>
            </a:pPr>
            <a:r>
              <a:rPr lang="en-US" sz="2400" b="0" dirty="0">
                <a:solidFill>
                  <a:schemeClr val="tx1"/>
                </a:solidFill>
              </a:rPr>
              <a:t>This dashboard effectively showcases the distribution of courses across professional and non-professional domains, highlights aided vs unaided patterns, and provides district-level educational insights. The resulting analysis offers valuable perspectives for policy planning, institutional assessment, and strategic educational improvements.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519683"/>
            <a:ext cx="14648815" cy="1165860"/>
            <a:chOff x="0" y="519683"/>
            <a:chExt cx="14648815" cy="1165860"/>
          </a:xfrm>
        </p:grpSpPr>
        <p:sp>
          <p:nvSpPr>
            <p:cNvPr id="3" name="object 3"/>
            <p:cNvSpPr/>
            <p:nvPr/>
          </p:nvSpPr>
          <p:spPr>
            <a:xfrm>
              <a:off x="0" y="519683"/>
              <a:ext cx="14648815" cy="1165860"/>
            </a:xfrm>
            <a:custGeom>
              <a:avLst/>
              <a:gdLst/>
              <a:ahLst/>
              <a:cxnLst/>
              <a:rect l="l" t="t" r="r" b="b"/>
              <a:pathLst>
                <a:path w="14648815" h="1165860">
                  <a:moveTo>
                    <a:pt x="13714603" y="0"/>
                  </a:moveTo>
                  <a:lnTo>
                    <a:pt x="0" y="0"/>
                  </a:lnTo>
                  <a:lnTo>
                    <a:pt x="0" y="1165733"/>
                  </a:lnTo>
                  <a:lnTo>
                    <a:pt x="13714603" y="1165733"/>
                  </a:lnTo>
                  <a:lnTo>
                    <a:pt x="14648307" y="582930"/>
                  </a:lnTo>
                  <a:lnTo>
                    <a:pt x="13714603" y="0"/>
                  </a:lnTo>
                  <a:close/>
                </a:path>
              </a:pathLst>
            </a:custGeom>
            <a:solidFill>
              <a:srgbClr val="F0F3F3"/>
            </a:solidFill>
          </p:spPr>
          <p:txBody>
            <a:bodyPr wrap="square" lIns="0" tIns="0" rIns="0" bIns="0" rtlCol="0"/>
            <a:lstStyle/>
            <a:p>
              <a:endParaRPr/>
            </a:p>
          </p:txBody>
        </p:sp>
        <p:sp>
          <p:nvSpPr>
            <p:cNvPr id="4" name="object 4"/>
            <p:cNvSpPr/>
            <p:nvPr/>
          </p:nvSpPr>
          <p:spPr>
            <a:xfrm>
              <a:off x="0" y="519683"/>
              <a:ext cx="936625" cy="1165860"/>
            </a:xfrm>
            <a:custGeom>
              <a:avLst/>
              <a:gdLst/>
              <a:ahLst/>
              <a:cxnLst/>
              <a:rect l="l" t="t" r="r" b="b"/>
              <a:pathLst>
                <a:path w="936625" h="1165860">
                  <a:moveTo>
                    <a:pt x="353466" y="0"/>
                  </a:moveTo>
                  <a:lnTo>
                    <a:pt x="0" y="0"/>
                  </a:lnTo>
                  <a:lnTo>
                    <a:pt x="0" y="1165860"/>
                  </a:lnTo>
                  <a:lnTo>
                    <a:pt x="353466" y="1165860"/>
                  </a:lnTo>
                  <a:lnTo>
                    <a:pt x="936307" y="582930"/>
                  </a:lnTo>
                  <a:lnTo>
                    <a:pt x="353466" y="0"/>
                  </a:lnTo>
                  <a:close/>
                </a:path>
              </a:pathLst>
            </a:custGeom>
            <a:solidFill>
              <a:srgbClr val="FF5656"/>
            </a:solidFill>
          </p:spPr>
          <p:txBody>
            <a:bodyPr wrap="square" lIns="0" tIns="0" rIns="0" bIns="0" rtlCol="0"/>
            <a:lstStyle/>
            <a:p>
              <a:endParaRPr/>
            </a:p>
          </p:txBody>
        </p:sp>
      </p:grpSp>
      <p:sp>
        <p:nvSpPr>
          <p:cNvPr id="7" name="object 7"/>
          <p:cNvSpPr txBox="1">
            <a:spLocks noGrp="1"/>
          </p:cNvSpPr>
          <p:nvPr>
            <p:ph type="title"/>
          </p:nvPr>
        </p:nvSpPr>
        <p:spPr>
          <a:xfrm>
            <a:off x="1016000" y="699338"/>
            <a:ext cx="16256000" cy="1054570"/>
          </a:xfrm>
          <a:prstGeom prst="rect">
            <a:avLst/>
          </a:prstGeom>
        </p:spPr>
        <p:txBody>
          <a:bodyPr vert="horz" wrap="square" lIns="0" tIns="69011" rIns="0" bIns="0" rtlCol="0">
            <a:spAutoFit/>
          </a:bodyPr>
          <a:lstStyle/>
          <a:p>
            <a:pPr marL="335915">
              <a:spcBef>
                <a:spcPts val="100"/>
              </a:spcBef>
            </a:pPr>
            <a:r>
              <a:rPr lang="en-US" dirty="0"/>
              <a:t>Which district has the most colleges?</a:t>
            </a:r>
            <a:br>
              <a:rPr lang="en-US" dirty="0"/>
            </a:br>
            <a:endParaRPr lang="en-US" altLang="en-GB" spc="40" dirty="0"/>
          </a:p>
        </p:txBody>
      </p:sp>
      <p:sp>
        <p:nvSpPr>
          <p:cNvPr id="8" name="object 8"/>
          <p:cNvSpPr txBox="1"/>
          <p:nvPr/>
        </p:nvSpPr>
        <p:spPr>
          <a:xfrm>
            <a:off x="182676" y="796544"/>
            <a:ext cx="241300" cy="513715"/>
          </a:xfrm>
          <a:prstGeom prst="rect">
            <a:avLst/>
          </a:prstGeom>
        </p:spPr>
        <p:txBody>
          <a:bodyPr vert="horz" wrap="square" lIns="0" tIns="12700" rIns="0" bIns="0" rtlCol="0">
            <a:spAutoFit/>
          </a:bodyPr>
          <a:lstStyle/>
          <a:p>
            <a:pPr marL="12700">
              <a:lnSpc>
                <a:spcPct val="100000"/>
              </a:lnSpc>
              <a:spcBef>
                <a:spcPts val="100"/>
              </a:spcBef>
            </a:pPr>
            <a:r>
              <a:rPr sz="3200" b="1" spc="15" dirty="0">
                <a:latin typeface="Calibri" panose="020F0502020204030204"/>
                <a:cs typeface="Calibri" panose="020F0502020204030204"/>
              </a:rPr>
              <a:t>1</a:t>
            </a:r>
            <a:endParaRPr sz="3200">
              <a:latin typeface="Calibri" panose="020F0502020204030204"/>
              <a:cs typeface="Calibri" panose="020F0502020204030204"/>
            </a:endParaRPr>
          </a:p>
        </p:txBody>
      </p:sp>
      <p:pic>
        <p:nvPicPr>
          <p:cNvPr id="9" name="Content Placeholder 8">
            <a:extLst>
              <a:ext uri="{FF2B5EF4-FFF2-40B4-BE49-F238E27FC236}">
                <a16:creationId xmlns:a16="http://schemas.microsoft.com/office/drawing/2014/main" id="{9DE31FA0-1551-23DA-68CD-F93E49D1E776}"/>
              </a:ext>
            </a:extLst>
          </p:cNvPr>
          <p:cNvPicPr>
            <a:picLocks noGrp="1" noChangeAspect="1"/>
          </p:cNvPicPr>
          <p:nvPr>
            <p:ph sz="half" idx="2"/>
          </p:nvPr>
        </p:nvPicPr>
        <p:blipFill>
          <a:blip r:embed="rId3"/>
          <a:stretch>
            <a:fillRect/>
          </a:stretch>
        </p:blipFill>
        <p:spPr>
          <a:xfrm>
            <a:off x="3032760" y="1899581"/>
            <a:ext cx="10363200" cy="7578090"/>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82676" y="796544"/>
            <a:ext cx="241300" cy="513715"/>
          </a:xfrm>
          <a:prstGeom prst="rect">
            <a:avLst/>
          </a:prstGeom>
        </p:spPr>
        <p:txBody>
          <a:bodyPr vert="horz" wrap="square" lIns="0" tIns="12700" rIns="0" bIns="0" rtlCol="0">
            <a:spAutoFit/>
          </a:bodyPr>
          <a:lstStyle/>
          <a:p>
            <a:pPr marL="12700">
              <a:lnSpc>
                <a:spcPct val="100000"/>
              </a:lnSpc>
              <a:spcBef>
                <a:spcPts val="100"/>
              </a:spcBef>
            </a:pPr>
            <a:r>
              <a:rPr sz="3200" b="1" spc="15" dirty="0">
                <a:latin typeface="Calibri" panose="020F0502020204030204"/>
                <a:cs typeface="Calibri" panose="020F0502020204030204"/>
              </a:rPr>
              <a:t>2</a:t>
            </a:r>
            <a:endParaRPr sz="3200">
              <a:latin typeface="Calibri" panose="020F0502020204030204"/>
              <a:cs typeface="Calibri" panose="020F0502020204030204"/>
            </a:endParaRPr>
          </a:p>
        </p:txBody>
      </p:sp>
      <p:sp>
        <p:nvSpPr>
          <p:cNvPr id="5" name="object 5"/>
          <p:cNvSpPr txBox="1">
            <a:spLocks noGrp="1"/>
          </p:cNvSpPr>
          <p:nvPr>
            <p:ph type="title"/>
          </p:nvPr>
        </p:nvSpPr>
        <p:spPr>
          <a:xfrm>
            <a:off x="1016000" y="699338"/>
            <a:ext cx="16256000" cy="1038360"/>
          </a:xfrm>
          <a:prstGeom prst="rect">
            <a:avLst/>
          </a:prstGeom>
        </p:spPr>
        <p:txBody>
          <a:bodyPr vert="horz" wrap="square" lIns="0" tIns="52958" rIns="0" bIns="0" rtlCol="0">
            <a:spAutoFit/>
          </a:bodyPr>
          <a:lstStyle/>
          <a:p>
            <a:pPr marL="164465">
              <a:spcBef>
                <a:spcPts val="105"/>
              </a:spcBef>
            </a:pPr>
            <a:r>
              <a:rPr lang="en-US" dirty="0"/>
              <a:t>What are the most common course categories?</a:t>
            </a:r>
            <a:br>
              <a:rPr lang="en-US" dirty="0"/>
            </a:br>
            <a:endParaRPr lang="en-US" altLang="en-GB" spc="85" dirty="0"/>
          </a:p>
        </p:txBody>
      </p:sp>
      <p:pic>
        <p:nvPicPr>
          <p:cNvPr id="9" name="Content Placeholder 8">
            <a:extLst>
              <a:ext uri="{FF2B5EF4-FFF2-40B4-BE49-F238E27FC236}">
                <a16:creationId xmlns:a16="http://schemas.microsoft.com/office/drawing/2014/main" id="{3C5B089C-CB95-8A87-0E46-75069B6A6BC3}"/>
              </a:ext>
            </a:extLst>
          </p:cNvPr>
          <p:cNvPicPr>
            <a:picLocks noGrp="1" noChangeAspect="1"/>
          </p:cNvPicPr>
          <p:nvPr>
            <p:ph sz="half" idx="2"/>
          </p:nvPr>
        </p:nvPicPr>
        <p:blipFill>
          <a:blip r:embed="rId2"/>
          <a:stretch>
            <a:fillRect/>
          </a:stretch>
        </p:blipFill>
        <p:spPr>
          <a:xfrm>
            <a:off x="3334326" y="2552700"/>
            <a:ext cx="9924474" cy="6602729"/>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016000" y="699338"/>
            <a:ext cx="16256000" cy="998350"/>
          </a:xfrm>
          <a:prstGeom prst="rect">
            <a:avLst/>
          </a:prstGeom>
        </p:spPr>
        <p:txBody>
          <a:bodyPr vert="horz" wrap="square" lIns="0" tIns="13335" rIns="0" bIns="0" rtlCol="0">
            <a:spAutoFit/>
          </a:bodyPr>
          <a:lstStyle/>
          <a:p>
            <a:pPr marL="12700">
              <a:spcBef>
                <a:spcPts val="105"/>
              </a:spcBef>
              <a:tabLst>
                <a:tab pos="917575" algn="l"/>
              </a:tabLst>
            </a:pPr>
            <a:r>
              <a:rPr lang="en-US" dirty="0"/>
              <a:t>Which universities offer the widest range of course types?</a:t>
            </a:r>
            <a:br>
              <a:rPr lang="en-US" dirty="0"/>
            </a:br>
            <a:endParaRPr lang="en-US" altLang="en-GB" spc="-10" dirty="0"/>
          </a:p>
        </p:txBody>
      </p:sp>
      <p:sp>
        <p:nvSpPr>
          <p:cNvPr id="8" name="Text Box 7"/>
          <p:cNvSpPr txBox="1"/>
          <p:nvPr/>
        </p:nvSpPr>
        <p:spPr>
          <a:xfrm>
            <a:off x="152400" y="876300"/>
            <a:ext cx="608330" cy="563245"/>
          </a:xfrm>
          <a:prstGeom prst="rect">
            <a:avLst/>
          </a:prstGeom>
          <a:noFill/>
        </p:spPr>
        <p:txBody>
          <a:bodyPr wrap="square" rtlCol="0">
            <a:noAutofit/>
          </a:bodyPr>
          <a:lstStyle/>
          <a:p>
            <a:r>
              <a:rPr lang="en-US" altLang="en-GB" sz="3200" b="1">
                <a:latin typeface="Calibri" panose="020F0502020204030204" charset="0"/>
                <a:cs typeface="Calibri" panose="020F0502020204030204" charset="0"/>
              </a:rPr>
              <a:t>3</a:t>
            </a:r>
          </a:p>
        </p:txBody>
      </p:sp>
      <p:pic>
        <p:nvPicPr>
          <p:cNvPr id="7" name="Content Placeholder 6">
            <a:extLst>
              <a:ext uri="{FF2B5EF4-FFF2-40B4-BE49-F238E27FC236}">
                <a16:creationId xmlns:a16="http://schemas.microsoft.com/office/drawing/2014/main" id="{F90500FB-5622-4E8E-D7DE-6169A7D97AC5}"/>
              </a:ext>
            </a:extLst>
          </p:cNvPr>
          <p:cNvPicPr>
            <a:picLocks noGrp="1" noChangeAspect="1"/>
          </p:cNvPicPr>
          <p:nvPr>
            <p:ph sz="half" idx="2"/>
          </p:nvPr>
        </p:nvPicPr>
        <p:blipFill>
          <a:blip r:embed="rId3"/>
          <a:stretch>
            <a:fillRect/>
          </a:stretch>
        </p:blipFill>
        <p:spPr>
          <a:xfrm>
            <a:off x="1905000" y="2324100"/>
            <a:ext cx="13348913" cy="7457741"/>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62255" y="738962"/>
            <a:ext cx="241300" cy="514350"/>
          </a:xfrm>
          <a:prstGeom prst="rect">
            <a:avLst/>
          </a:prstGeom>
        </p:spPr>
        <p:txBody>
          <a:bodyPr vert="horz" wrap="square" lIns="0" tIns="13335" rIns="0" bIns="0" rtlCol="0">
            <a:spAutoFit/>
          </a:bodyPr>
          <a:lstStyle/>
          <a:p>
            <a:pPr marL="12700">
              <a:lnSpc>
                <a:spcPct val="100000"/>
              </a:lnSpc>
              <a:spcBef>
                <a:spcPts val="105"/>
              </a:spcBef>
            </a:pPr>
            <a:r>
              <a:rPr sz="3200" b="1" spc="15" dirty="0">
                <a:latin typeface="Calibri" panose="020F0502020204030204"/>
                <a:cs typeface="Calibri" panose="020F0502020204030204"/>
              </a:rPr>
              <a:t>4</a:t>
            </a:r>
            <a:endParaRPr sz="3200">
              <a:latin typeface="Calibri" panose="020F0502020204030204"/>
              <a:cs typeface="Calibri" panose="020F0502020204030204"/>
            </a:endParaRPr>
          </a:p>
        </p:txBody>
      </p:sp>
      <p:sp>
        <p:nvSpPr>
          <p:cNvPr id="5" name="object 5"/>
          <p:cNvSpPr txBox="1">
            <a:spLocks noGrp="1"/>
          </p:cNvSpPr>
          <p:nvPr>
            <p:ph type="title"/>
          </p:nvPr>
        </p:nvSpPr>
        <p:spPr>
          <a:xfrm>
            <a:off x="802957" y="678637"/>
            <a:ext cx="16256000" cy="545918"/>
          </a:xfrm>
          <a:prstGeom prst="rect">
            <a:avLst/>
          </a:prstGeom>
        </p:spPr>
        <p:txBody>
          <a:bodyPr vert="horz" wrap="square" lIns="0" tIns="52958" rIns="0" bIns="0" rtlCol="0">
            <a:spAutoFit/>
          </a:bodyPr>
          <a:lstStyle/>
          <a:p>
            <a:pPr lvl="0"/>
            <a:r>
              <a:rPr lang="en-US" dirty="0"/>
              <a:t>Are unaided courses more common in professional or non-professional programs?</a:t>
            </a:r>
          </a:p>
        </p:txBody>
      </p:sp>
      <p:pic>
        <p:nvPicPr>
          <p:cNvPr id="9" name="Content Placeholder 8">
            <a:extLst>
              <a:ext uri="{FF2B5EF4-FFF2-40B4-BE49-F238E27FC236}">
                <a16:creationId xmlns:a16="http://schemas.microsoft.com/office/drawing/2014/main" id="{EB2804EC-10E7-E6AF-C891-747BDCD3FADA}"/>
              </a:ext>
            </a:extLst>
          </p:cNvPr>
          <p:cNvPicPr>
            <a:picLocks noGrp="1" noChangeAspect="1"/>
          </p:cNvPicPr>
          <p:nvPr>
            <p:ph sz="half" idx="2"/>
          </p:nvPr>
        </p:nvPicPr>
        <p:blipFill>
          <a:blip r:embed="rId2"/>
          <a:stretch>
            <a:fillRect/>
          </a:stretch>
        </p:blipFill>
        <p:spPr>
          <a:xfrm>
            <a:off x="2886589" y="2366010"/>
            <a:ext cx="9838811" cy="6511289"/>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016000" y="699338"/>
            <a:ext cx="16256000" cy="998350"/>
          </a:xfrm>
          <a:prstGeom prst="rect">
            <a:avLst/>
          </a:prstGeom>
        </p:spPr>
        <p:txBody>
          <a:bodyPr vert="horz" wrap="square" lIns="0" tIns="13335" rIns="0" bIns="0" rtlCol="0">
            <a:spAutoFit/>
          </a:bodyPr>
          <a:lstStyle/>
          <a:p>
            <a:pPr marL="12700">
              <a:spcBef>
                <a:spcPts val="105"/>
              </a:spcBef>
              <a:tabLst>
                <a:tab pos="939165" algn="l"/>
              </a:tabLst>
            </a:pPr>
            <a:r>
              <a:rPr lang="en-US" dirty="0"/>
              <a:t>Which college has the longest average course duration?</a:t>
            </a:r>
            <a:br>
              <a:rPr lang="en-US" dirty="0"/>
            </a:br>
            <a:endParaRPr lang="en-US" altLang="en-GB" spc="120" dirty="0"/>
          </a:p>
        </p:txBody>
      </p:sp>
      <p:sp>
        <p:nvSpPr>
          <p:cNvPr id="5" name="Text Box 4"/>
          <p:cNvSpPr txBox="1"/>
          <p:nvPr/>
        </p:nvSpPr>
        <p:spPr>
          <a:xfrm>
            <a:off x="152400" y="723900"/>
            <a:ext cx="624205" cy="875665"/>
          </a:xfrm>
          <a:prstGeom prst="rect">
            <a:avLst/>
          </a:prstGeom>
          <a:noFill/>
        </p:spPr>
        <p:txBody>
          <a:bodyPr wrap="square" rtlCol="0">
            <a:noAutofit/>
          </a:bodyPr>
          <a:lstStyle/>
          <a:p>
            <a:r>
              <a:rPr lang="en-US" altLang="en-GB" sz="3200" b="1">
                <a:latin typeface="Calibri" panose="020F0502020204030204" charset="0"/>
                <a:cs typeface="Calibri" panose="020F0502020204030204" charset="0"/>
              </a:rPr>
              <a:t>5</a:t>
            </a:r>
          </a:p>
        </p:txBody>
      </p:sp>
      <p:sp>
        <p:nvSpPr>
          <p:cNvPr id="6" name="Content Placeholder 5"/>
          <p:cNvSpPr>
            <a:spLocks noGrp="1"/>
          </p:cNvSpPr>
          <p:nvPr>
            <p:ph sz="half" idx="3"/>
          </p:nvPr>
        </p:nvSpPr>
        <p:spPr/>
        <p:txBody>
          <a:bodyPr/>
          <a:lstStyle/>
          <a:p>
            <a:endParaRPr lang="en-GB" altLang="en-US"/>
          </a:p>
        </p:txBody>
      </p:sp>
      <p:pic>
        <p:nvPicPr>
          <p:cNvPr id="8" name="Content Placeholder 7">
            <a:extLst>
              <a:ext uri="{FF2B5EF4-FFF2-40B4-BE49-F238E27FC236}">
                <a16:creationId xmlns:a16="http://schemas.microsoft.com/office/drawing/2014/main" id="{8F02BAE8-2C14-932D-692A-9B23C96B9038}"/>
              </a:ext>
            </a:extLst>
          </p:cNvPr>
          <p:cNvPicPr>
            <a:picLocks noGrp="1" noChangeAspect="1"/>
          </p:cNvPicPr>
          <p:nvPr>
            <p:ph sz="half" idx="2"/>
          </p:nvPr>
        </p:nvPicPr>
        <p:blipFill>
          <a:blip r:embed="rId2"/>
          <a:stretch>
            <a:fillRect/>
          </a:stretch>
        </p:blipFill>
        <p:spPr>
          <a:xfrm>
            <a:off x="533401" y="1943100"/>
            <a:ext cx="15316200" cy="7212329"/>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016000" y="699338"/>
            <a:ext cx="16256000" cy="505908"/>
          </a:xfrm>
          <a:prstGeom prst="rect">
            <a:avLst/>
          </a:prstGeom>
        </p:spPr>
        <p:txBody>
          <a:bodyPr vert="horz" wrap="square" lIns="0" tIns="13335" rIns="0" bIns="0" rtlCol="0">
            <a:spAutoFit/>
          </a:bodyPr>
          <a:lstStyle/>
          <a:p>
            <a:pPr lvl="0"/>
            <a:r>
              <a:rPr lang="en-US" dirty="0"/>
              <a:t>What is the top specialization in the state?</a:t>
            </a:r>
          </a:p>
        </p:txBody>
      </p:sp>
      <p:sp>
        <p:nvSpPr>
          <p:cNvPr id="5" name="Text Box 4"/>
          <p:cNvSpPr txBox="1"/>
          <p:nvPr/>
        </p:nvSpPr>
        <p:spPr>
          <a:xfrm>
            <a:off x="152400" y="876300"/>
            <a:ext cx="890905" cy="603885"/>
          </a:xfrm>
          <a:prstGeom prst="rect">
            <a:avLst/>
          </a:prstGeom>
          <a:noFill/>
        </p:spPr>
        <p:txBody>
          <a:bodyPr wrap="square" rtlCol="0">
            <a:noAutofit/>
          </a:bodyPr>
          <a:lstStyle/>
          <a:p>
            <a:r>
              <a:rPr lang="en-US" altLang="en-GB" sz="3200" b="1">
                <a:latin typeface="Calibri" panose="020F0502020204030204" charset="0"/>
                <a:cs typeface="Calibri" panose="020F0502020204030204" charset="0"/>
              </a:rPr>
              <a:t>6</a:t>
            </a:r>
          </a:p>
        </p:txBody>
      </p:sp>
      <p:pic>
        <p:nvPicPr>
          <p:cNvPr id="9" name="Content Placeholder 8">
            <a:extLst>
              <a:ext uri="{FF2B5EF4-FFF2-40B4-BE49-F238E27FC236}">
                <a16:creationId xmlns:a16="http://schemas.microsoft.com/office/drawing/2014/main" id="{C5B3C6D6-6855-58D8-163F-7E68AEED8831}"/>
              </a:ext>
            </a:extLst>
          </p:cNvPr>
          <p:cNvPicPr>
            <a:picLocks noGrp="1" noChangeAspect="1"/>
          </p:cNvPicPr>
          <p:nvPr>
            <p:ph sz="half" idx="2"/>
          </p:nvPr>
        </p:nvPicPr>
        <p:blipFill>
          <a:blip r:embed="rId2"/>
          <a:stretch>
            <a:fillRect/>
          </a:stretch>
        </p:blipFill>
        <p:spPr>
          <a:xfrm>
            <a:off x="3758248" y="2366010"/>
            <a:ext cx="8433752" cy="6511290"/>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5714" y="9855"/>
            <a:ext cx="4273550" cy="1092200"/>
          </a:xfrm>
          <a:prstGeom prst="rect">
            <a:avLst/>
          </a:prstGeom>
        </p:spPr>
        <p:txBody>
          <a:bodyPr vert="horz" wrap="square" lIns="0" tIns="12065" rIns="0" bIns="0" rtlCol="0">
            <a:spAutoFit/>
          </a:bodyPr>
          <a:lstStyle/>
          <a:p>
            <a:pPr marL="12700">
              <a:lnSpc>
                <a:spcPct val="100000"/>
              </a:lnSpc>
              <a:spcBef>
                <a:spcPts val="95"/>
              </a:spcBef>
            </a:pPr>
            <a:r>
              <a:rPr sz="7000" spc="-10" dirty="0">
                <a:latin typeface="Times New Roman" panose="02020603050405020304"/>
                <a:cs typeface="Times New Roman" panose="02020603050405020304"/>
              </a:rPr>
              <a:t>Conclusion</a:t>
            </a:r>
            <a:endParaRPr sz="7000">
              <a:latin typeface="Times New Roman" panose="02020603050405020304"/>
              <a:cs typeface="Times New Roman" panose="02020603050405020304"/>
            </a:endParaRPr>
          </a:p>
        </p:txBody>
      </p:sp>
      <p:sp>
        <p:nvSpPr>
          <p:cNvPr id="3" name="object 3"/>
          <p:cNvSpPr/>
          <p:nvPr/>
        </p:nvSpPr>
        <p:spPr>
          <a:xfrm>
            <a:off x="15697200" y="7658100"/>
            <a:ext cx="2590800" cy="2629535"/>
          </a:xfrm>
          <a:custGeom>
            <a:avLst/>
            <a:gdLst/>
            <a:ahLst/>
            <a:cxnLst/>
            <a:rect l="l" t="t" r="r" b="b"/>
            <a:pathLst>
              <a:path w="2590800" h="2629534">
                <a:moveTo>
                  <a:pt x="2590800" y="0"/>
                </a:moveTo>
                <a:lnTo>
                  <a:pt x="0" y="2628912"/>
                </a:lnTo>
                <a:lnTo>
                  <a:pt x="2590800" y="2628912"/>
                </a:lnTo>
                <a:lnTo>
                  <a:pt x="2590800" y="0"/>
                </a:lnTo>
                <a:close/>
              </a:path>
            </a:pathLst>
          </a:custGeom>
          <a:solidFill>
            <a:srgbClr val="15AFF8"/>
          </a:solidFill>
        </p:spPr>
        <p:txBody>
          <a:bodyPr wrap="square" lIns="0" tIns="0" rIns="0" bIns="0" rtlCol="0"/>
          <a:lstStyle/>
          <a:p>
            <a:endParaRPr/>
          </a:p>
        </p:txBody>
      </p:sp>
      <p:sp>
        <p:nvSpPr>
          <p:cNvPr id="4" name="object 4"/>
          <p:cNvSpPr/>
          <p:nvPr/>
        </p:nvSpPr>
        <p:spPr>
          <a:xfrm>
            <a:off x="0" y="0"/>
            <a:ext cx="3200400" cy="2699385"/>
          </a:xfrm>
          <a:custGeom>
            <a:avLst/>
            <a:gdLst/>
            <a:ahLst/>
            <a:cxnLst/>
            <a:rect l="l" t="t" r="r" b="b"/>
            <a:pathLst>
              <a:path w="3200400" h="2699385">
                <a:moveTo>
                  <a:pt x="3200400" y="0"/>
                </a:moveTo>
                <a:lnTo>
                  <a:pt x="0" y="0"/>
                </a:lnTo>
                <a:lnTo>
                  <a:pt x="0" y="2698867"/>
                </a:lnTo>
                <a:lnTo>
                  <a:pt x="3200400" y="0"/>
                </a:lnTo>
                <a:close/>
              </a:path>
            </a:pathLst>
          </a:custGeom>
          <a:solidFill>
            <a:srgbClr val="15AFF8"/>
          </a:solidFill>
        </p:spPr>
        <p:txBody>
          <a:bodyPr wrap="square" lIns="0" tIns="0" rIns="0" bIns="0" rtlCol="0"/>
          <a:lstStyle/>
          <a:p>
            <a:endParaRPr/>
          </a:p>
        </p:txBody>
      </p:sp>
      <p:pic>
        <p:nvPicPr>
          <p:cNvPr id="6" name="object 6"/>
          <p:cNvPicPr/>
          <p:nvPr/>
        </p:nvPicPr>
        <p:blipFill>
          <a:blip r:embed="rId2" cstate="print"/>
          <a:stretch>
            <a:fillRect/>
          </a:stretch>
        </p:blipFill>
        <p:spPr>
          <a:xfrm>
            <a:off x="15758287" y="8757437"/>
            <a:ext cx="487362" cy="487362"/>
          </a:xfrm>
          <a:prstGeom prst="rect">
            <a:avLst/>
          </a:prstGeom>
        </p:spPr>
      </p:pic>
      <p:sp>
        <p:nvSpPr>
          <p:cNvPr id="18" name="TextBox 17">
            <a:extLst>
              <a:ext uri="{FF2B5EF4-FFF2-40B4-BE49-F238E27FC236}">
                <a16:creationId xmlns:a16="http://schemas.microsoft.com/office/drawing/2014/main" id="{DE9705AC-4273-C944-48AD-D31426236771}"/>
              </a:ext>
            </a:extLst>
          </p:cNvPr>
          <p:cNvSpPr txBox="1"/>
          <p:nvPr/>
        </p:nvSpPr>
        <p:spPr>
          <a:xfrm>
            <a:off x="419989" y="7899400"/>
            <a:ext cx="17145000" cy="5638800"/>
          </a:xfrm>
          <a:prstGeom prst="rect">
            <a:avLst/>
          </a:prstGeom>
          <a:noFill/>
        </p:spPr>
        <p:txBody>
          <a:bodyPr wrap="square" rtlCol="0">
            <a:spAutoFit/>
          </a:bodyPr>
          <a:lstStyle/>
          <a:p>
            <a:endParaRPr lang="en-IN" dirty="0"/>
          </a:p>
        </p:txBody>
      </p:sp>
      <p:sp>
        <p:nvSpPr>
          <p:cNvPr id="22" name="TextBox 21">
            <a:extLst>
              <a:ext uri="{FF2B5EF4-FFF2-40B4-BE49-F238E27FC236}">
                <a16:creationId xmlns:a16="http://schemas.microsoft.com/office/drawing/2014/main" id="{A84745C0-D884-DEAD-1EAF-757B7D0F90C4}"/>
              </a:ext>
            </a:extLst>
          </p:cNvPr>
          <p:cNvSpPr txBox="1"/>
          <p:nvPr/>
        </p:nvSpPr>
        <p:spPr>
          <a:xfrm>
            <a:off x="1782762" y="1129020"/>
            <a:ext cx="14462887" cy="8340745"/>
          </a:xfrm>
          <a:prstGeom prst="rect">
            <a:avLst/>
          </a:prstGeom>
          <a:noFill/>
        </p:spPr>
        <p:txBody>
          <a:bodyPr wrap="square" rtlCol="0">
            <a:spAutoFit/>
          </a:bodyPr>
          <a:lstStyle/>
          <a:p>
            <a:r>
              <a:rPr lang="en-US" sz="2400" dirty="0"/>
              <a:t>Through this Power BI-based exploration of the Higher Education Course dataset, I gained practical experience in visual data analysis, dashboard design, and interactive reporting. By transforming raw data into visual stories, I was able to:</a:t>
            </a:r>
          </a:p>
          <a:p>
            <a:endParaRPr lang="en-US" sz="2400" dirty="0"/>
          </a:p>
          <a:p>
            <a:pPr marL="342900" indent="-342900">
              <a:buFont typeface="Arial" panose="020B0604020202020204" pitchFamily="34" charset="0"/>
              <a:buChar char="•"/>
            </a:pPr>
            <a:r>
              <a:rPr lang="en-US" sz="2400" dirty="0"/>
              <a:t>Visualize course distribution across districts, universities, and categories</a:t>
            </a:r>
          </a:p>
          <a:p>
            <a:pPr marL="342900" indent="-342900">
              <a:buFont typeface="Arial" panose="020B0604020202020204" pitchFamily="34" charset="0"/>
              <a:buChar char="•"/>
            </a:pPr>
            <a:r>
              <a:rPr lang="en-US" sz="2400" dirty="0"/>
              <a:t>Analyze the prevalence of professional vs. non-professional programs</a:t>
            </a:r>
          </a:p>
          <a:p>
            <a:pPr marL="342900" indent="-342900">
              <a:buFont typeface="Arial" panose="020B0604020202020204" pitchFamily="34" charset="0"/>
              <a:buChar char="•"/>
            </a:pPr>
            <a:r>
              <a:rPr lang="en-US" sz="2400" dirty="0"/>
              <a:t>Evaluate the distribution of aided vs. unaided courses</a:t>
            </a:r>
          </a:p>
          <a:p>
            <a:pPr marL="342900" indent="-342900">
              <a:buFont typeface="Arial" panose="020B0604020202020204" pitchFamily="34" charset="0"/>
              <a:buChar char="•"/>
            </a:pPr>
            <a:r>
              <a:rPr lang="en-US" sz="2400" dirty="0"/>
              <a:t>Identify patterns in average course duration and specialization trends</a:t>
            </a:r>
          </a:p>
          <a:p>
            <a:pPr marL="342900" indent="-342900">
              <a:buFont typeface="Arial" panose="020B0604020202020204" pitchFamily="34" charset="0"/>
              <a:buChar char="•"/>
            </a:pPr>
            <a:r>
              <a:rPr lang="en-US" sz="2400" dirty="0"/>
              <a:t>Provide institutional and regional insights to support educational planning</a:t>
            </a:r>
          </a:p>
          <a:p>
            <a:endParaRPr lang="en-US" sz="2400" dirty="0"/>
          </a:p>
          <a:p>
            <a:r>
              <a:rPr lang="en-US" sz="2800" b="1" dirty="0"/>
              <a:t>Key Takeaways:</a:t>
            </a:r>
          </a:p>
          <a:p>
            <a:endParaRPr lang="en-US" sz="2800" b="1" dirty="0"/>
          </a:p>
          <a:p>
            <a:pPr marL="342900" indent="-342900">
              <a:buFont typeface="Arial" panose="020B0604020202020204" pitchFamily="34" charset="0"/>
              <a:buChar char="•"/>
            </a:pPr>
            <a:r>
              <a:rPr lang="en-US" sz="2400" dirty="0"/>
              <a:t>Power BI enables intuitive and dynamic analysis, making it easier to uncover hidden trends and communicate findings effectively through visuals.</a:t>
            </a:r>
          </a:p>
          <a:p>
            <a:pPr marL="342900" indent="-342900">
              <a:buFont typeface="Arial" panose="020B0604020202020204" pitchFamily="34" charset="0"/>
              <a:buChar char="•"/>
            </a:pPr>
            <a:r>
              <a:rPr lang="en-US" sz="2400" dirty="0"/>
              <a:t>Designing KPI cards, maps, charts, and matrix visuals helped me understand the real-world impact of data visualization on educational insights.</a:t>
            </a:r>
          </a:p>
          <a:p>
            <a:pPr marL="342900" indent="-342900">
              <a:buFont typeface="Arial" panose="020B0604020202020204" pitchFamily="34" charset="0"/>
              <a:buChar char="•"/>
            </a:pPr>
            <a:r>
              <a:rPr lang="en-US" sz="2400" dirty="0"/>
              <a:t>The use of slicers and cross-filtering enhanced user interactivity, allowing stakeholders to explore specific aspects of the data based on filters like course type, funding, and category.</a:t>
            </a:r>
          </a:p>
          <a:p>
            <a:pPr marL="342900" indent="-342900">
              <a:buFont typeface="Arial" panose="020B0604020202020204" pitchFamily="34" charset="0"/>
              <a:buChar char="•"/>
            </a:pPr>
            <a:r>
              <a:rPr lang="en-US" sz="2400" dirty="0"/>
              <a:t>This project demonstrated how cleaning, transforming, and modeling data in Power BI creates a strong foundation for data-driven decision-making in academia.</a:t>
            </a:r>
          </a:p>
          <a:p>
            <a:pPr marL="342900" indent="-342900">
              <a:buFont typeface="Arial" panose="020B0604020202020204" pitchFamily="34" charset="0"/>
              <a:buChar char="•"/>
            </a:pPr>
            <a:r>
              <a:rPr lang="en-US" sz="2400" dirty="0"/>
              <a:t>Power BI bridges the gap between raw data and strategic planning, making it a valuable tool for educational data analytics alongside SQL and Python.</a:t>
            </a:r>
            <a:endParaRPr lang="en-IN"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TotalTime>
  <Words>543</Words>
  <Application>Microsoft Office PowerPoint</Application>
  <PresentationFormat>Custom</PresentationFormat>
  <Paragraphs>42</Paragraphs>
  <Slides>10</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Times New Roman</vt:lpstr>
      <vt:lpstr>Office Theme</vt:lpstr>
      <vt:lpstr>Internship Program: Soulvibe.Tech</vt:lpstr>
      <vt:lpstr>Introduction</vt:lpstr>
      <vt:lpstr>Which district has the most colleges? </vt:lpstr>
      <vt:lpstr>What are the most common course categories? </vt:lpstr>
      <vt:lpstr>Which universities offer the widest range of course types? </vt:lpstr>
      <vt:lpstr>Are unaided courses more common in professional or non-professional programs?</vt:lpstr>
      <vt:lpstr>Which college has the longest average course duration? </vt:lpstr>
      <vt:lpstr>What is the top specialization in the state?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Program: Soulvibe.Tech</dc:title>
  <dc:creator>sai reddy</dc:creator>
  <cp:lastModifiedBy>Harshitha ......</cp:lastModifiedBy>
  <cp:revision>2</cp:revision>
  <dcterms:created xsi:type="dcterms:W3CDTF">2025-06-24T03:45:04Z</dcterms:created>
  <dcterms:modified xsi:type="dcterms:W3CDTF">2025-07-05T11:51:25Z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2025-05-09T05:30:00Z</vt:filetime>
  </property>
  <property fmtid="{D5CDD505-2E9C-101B-9397-08002B2CF9AE}" pid="3" name="Creator">
    <vt:lpwstr>Microsoft® PowerPoint® 2021</vt:lpwstr>
  </property>
  <property fmtid="{D5CDD505-2E9C-101B-9397-08002B2CF9AE}" pid="4" name="LastSaved">
    <vt:filetime>2025-06-23T05:30:00Z</vt:filetime>
  </property>
  <property fmtid="{D5CDD505-2E9C-101B-9397-08002B2CF9AE}" pid="5" name="Producer">
    <vt:lpwstr>Microsoft® PowerPoint® 2021</vt:lpwstr>
  </property>
  <property fmtid="{D5CDD505-2E9C-101B-9397-08002B2CF9AE}" pid="6" name="ICV">
    <vt:lpwstr>F43EEFF51B7E4B5899B9EDD0528B53FA_13</vt:lpwstr>
  </property>
  <property fmtid="{D5CDD505-2E9C-101B-9397-08002B2CF9AE}" pid="7" name="KSOProductBuildVer">
    <vt:lpwstr>2057-12.2.0.21183</vt:lpwstr>
  </property>
</Properties>
</file>