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26"/>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Lst>
  <p:sldSz cx="18288000" cy="10287000"/>
  <p:notesSz cx="18288000" cy="10287000"/>
  <p:defaultTextStyle>
    <a:defPPr>
      <a:defRPr kern="0"/>
    </a:defPPr>
  </p:defaultTextStyle>
  <p:extLst>
    <p:ext uri="{EFAFB233-063F-42B5-8137-9DF3F51BA10A}">
      <p15:sldGuideLst xmlns:p15="http://schemas.microsoft.com/office/powerpoint/2012/main">
        <p15:guide id="1" orient="horz" pos="2872" userDrawn="1">
          <p15:clr>
            <a:srgbClr val="A4A3A4"/>
          </p15:clr>
        </p15:guide>
        <p15:guide id="2" pos="216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42" d="100"/>
          <a:sy n="42" d="100"/>
        </p:scale>
        <p:origin x="108" y="126"/>
      </p:cViewPr>
      <p:guideLst>
        <p:guide orient="horz" pos="2872"/>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Harshitha ......" userId="c1f1f7b4adb1a5f0" providerId="LiveId" clId="{BE9D40D4-45AC-4F8A-95D1-0A8801DA4B31}"/>
    <pc:docChg chg="custSel modSld">
      <pc:chgData name="Harshitha ......" userId="c1f1f7b4adb1a5f0" providerId="LiveId" clId="{BE9D40D4-45AC-4F8A-95D1-0A8801DA4B31}" dt="2025-06-24T13:57:26.770" v="33" actId="1076"/>
      <pc:docMkLst>
        <pc:docMk/>
      </pc:docMkLst>
      <pc:sldChg chg="modSp mod modNotesTx">
        <pc:chgData name="Harshitha ......" userId="c1f1f7b4adb1a5f0" providerId="LiveId" clId="{BE9D40D4-45AC-4F8A-95D1-0A8801DA4B31}" dt="2025-06-24T13:57:26.770" v="33" actId="1076"/>
        <pc:sldMkLst>
          <pc:docMk/>
          <pc:sldMk cId="0" sldId="256"/>
        </pc:sldMkLst>
        <pc:spChg chg="mod">
          <ac:chgData name="Harshitha ......" userId="c1f1f7b4adb1a5f0" providerId="LiveId" clId="{BE9D40D4-45AC-4F8A-95D1-0A8801DA4B31}" dt="2025-06-24T13:57:26.770" v="33" actId="1076"/>
          <ac:spMkLst>
            <pc:docMk/>
            <pc:sldMk cId="0" sldId="256"/>
            <ac:spMk id="12" creationId="{00000000-0000-0000-0000-000000000000}"/>
          </ac:spMkLst>
        </pc:spChg>
      </pc:sldChg>
      <pc:sldChg chg="addSp delSp modSp mod">
        <pc:chgData name="Harshitha ......" userId="c1f1f7b4adb1a5f0" providerId="LiveId" clId="{BE9D40D4-45AC-4F8A-95D1-0A8801DA4B31}" dt="2025-06-24T06:23:58.742" v="26" actId="14100"/>
        <pc:sldMkLst>
          <pc:docMk/>
          <pc:sldMk cId="0" sldId="258"/>
        </pc:sldMkLst>
        <pc:spChg chg="add mod">
          <ac:chgData name="Harshitha ......" userId="c1f1f7b4adb1a5f0" providerId="LiveId" clId="{BE9D40D4-45AC-4F8A-95D1-0A8801DA4B31}" dt="2025-06-24T06:23:31.658" v="19" actId="478"/>
          <ac:spMkLst>
            <pc:docMk/>
            <pc:sldMk cId="0" sldId="258"/>
            <ac:spMk id="6" creationId="{FD6EEAF6-8B25-8D54-DAB3-ADA9249E8483}"/>
          </ac:spMkLst>
        </pc:spChg>
        <pc:picChg chg="del">
          <ac:chgData name="Harshitha ......" userId="c1f1f7b4adb1a5f0" providerId="LiveId" clId="{BE9D40D4-45AC-4F8A-95D1-0A8801DA4B31}" dt="2025-06-24T06:23:31.658" v="19" actId="478"/>
          <ac:picMkLst>
            <pc:docMk/>
            <pc:sldMk cId="0" sldId="258"/>
            <ac:picMk id="9" creationId="{00000000-0000-0000-0000-000000000000}"/>
          </ac:picMkLst>
        </pc:picChg>
        <pc:picChg chg="add mod">
          <ac:chgData name="Harshitha ......" userId="c1f1f7b4adb1a5f0" providerId="LiveId" clId="{BE9D40D4-45AC-4F8A-95D1-0A8801DA4B31}" dt="2025-06-24T06:23:58.742" v="26" actId="14100"/>
          <ac:picMkLst>
            <pc:docMk/>
            <pc:sldMk cId="0" sldId="258"/>
            <ac:picMk id="12" creationId="{2C20F083-CF55-35F1-7CA7-E9AD6FD9A52B}"/>
          </ac:picMkLst>
        </pc:picChg>
      </pc:sldChg>
      <pc:sldChg chg="addSp delSp modSp mod">
        <pc:chgData name="Harshitha ......" userId="c1f1f7b4adb1a5f0" providerId="LiveId" clId="{BE9D40D4-45AC-4F8A-95D1-0A8801DA4B31}" dt="2025-06-24T06:25:46.677" v="32" actId="14100"/>
        <pc:sldMkLst>
          <pc:docMk/>
          <pc:sldMk cId="0" sldId="266"/>
        </pc:sldMkLst>
        <pc:spChg chg="add mod">
          <ac:chgData name="Harshitha ......" userId="c1f1f7b4adb1a5f0" providerId="LiveId" clId="{BE9D40D4-45AC-4F8A-95D1-0A8801DA4B31}" dt="2025-06-24T06:25:24.718" v="27" actId="478"/>
          <ac:spMkLst>
            <pc:docMk/>
            <pc:sldMk cId="0" sldId="266"/>
            <ac:spMk id="3" creationId="{3694E284-C2D6-6AAE-B3E0-6911308C4B7A}"/>
          </ac:spMkLst>
        </pc:spChg>
        <pc:picChg chg="add mod">
          <ac:chgData name="Harshitha ......" userId="c1f1f7b4adb1a5f0" providerId="LiveId" clId="{BE9D40D4-45AC-4F8A-95D1-0A8801DA4B31}" dt="2025-06-24T06:25:46.677" v="32" actId="14100"/>
          <ac:picMkLst>
            <pc:docMk/>
            <pc:sldMk cId="0" sldId="266"/>
            <ac:picMk id="8" creationId="{30232A1F-3154-0F3C-4970-05251B4BC118}"/>
          </ac:picMkLst>
        </pc:picChg>
        <pc:picChg chg="del">
          <ac:chgData name="Harshitha ......" userId="c1f1f7b4adb1a5f0" providerId="LiveId" clId="{BE9D40D4-45AC-4F8A-95D1-0A8801DA4B31}" dt="2025-06-24T06:25:24.718" v="27" actId="478"/>
          <ac:picMkLst>
            <pc:docMk/>
            <pc:sldMk cId="0" sldId="266"/>
            <ac:picMk id="10" creationId="{00000000-0000-0000-0000-000000000000}"/>
          </ac:picMkLst>
        </pc:picChg>
      </pc:sldChg>
      <pc:sldChg chg="modSp mod">
        <pc:chgData name="Harshitha ......" userId="c1f1f7b4adb1a5f0" providerId="LiveId" clId="{BE9D40D4-45AC-4F8A-95D1-0A8801DA4B31}" dt="2025-06-24T04:19:44.932" v="11" actId="20577"/>
        <pc:sldMkLst>
          <pc:docMk/>
          <pc:sldMk cId="0" sldId="269"/>
        </pc:sldMkLst>
        <pc:spChg chg="mod">
          <ac:chgData name="Harshitha ......" userId="c1f1f7b4adb1a5f0" providerId="LiveId" clId="{BE9D40D4-45AC-4F8A-95D1-0A8801DA4B31}" dt="2025-06-24T04:19:44.932" v="11" actId="20577"/>
          <ac:spMkLst>
            <pc:docMk/>
            <pc:sldMk cId="0" sldId="269"/>
            <ac:spMk id="3" creationId="{00000000-0000-0000-0000-000000000000}"/>
          </ac:spMkLst>
        </pc:spChg>
      </pc:sldChg>
      <pc:sldChg chg="modSp mod">
        <pc:chgData name="Harshitha ......" userId="c1f1f7b4adb1a5f0" providerId="LiveId" clId="{BE9D40D4-45AC-4F8A-95D1-0A8801DA4B31}" dt="2025-06-24T04:17:45.938" v="1" actId="1076"/>
        <pc:sldMkLst>
          <pc:docMk/>
          <pc:sldMk cId="0" sldId="271"/>
        </pc:sldMkLst>
        <pc:spChg chg="mod">
          <ac:chgData name="Harshitha ......" userId="c1f1f7b4adb1a5f0" providerId="LiveId" clId="{BE9D40D4-45AC-4F8A-95D1-0A8801DA4B31}" dt="2025-06-24T04:17:45.938" v="1" actId="1076"/>
          <ac:spMkLst>
            <pc:docMk/>
            <pc:sldMk cId="0" sldId="271"/>
            <ac:spMk id="3" creationId="{00000000-0000-0000-0000-000000000000}"/>
          </ac:spMkLst>
        </pc:spChg>
      </pc:sldChg>
      <pc:sldChg chg="modSp mod">
        <pc:chgData name="Harshitha ......" userId="c1f1f7b4adb1a5f0" providerId="LiveId" clId="{BE9D40D4-45AC-4F8A-95D1-0A8801DA4B31}" dt="2025-06-24T04:17:31.312" v="0" actId="1076"/>
        <pc:sldMkLst>
          <pc:docMk/>
          <pc:sldMk cId="0" sldId="272"/>
        </pc:sldMkLst>
        <pc:spChg chg="mod">
          <ac:chgData name="Harshitha ......" userId="c1f1f7b4adb1a5f0" providerId="LiveId" clId="{BE9D40D4-45AC-4F8A-95D1-0A8801DA4B31}" dt="2025-06-24T04:17:31.312" v="0" actId="1076"/>
          <ac:spMkLst>
            <pc:docMk/>
            <pc:sldMk cId="0" sldId="272"/>
            <ac:spMk id="3" creationId="{00000000-0000-0000-0000-000000000000}"/>
          </ac:spMkLst>
        </pc:spChg>
      </pc:sldChg>
      <pc:sldChg chg="modSp mod">
        <pc:chgData name="Harshitha ......" userId="c1f1f7b4adb1a5f0" providerId="LiveId" clId="{BE9D40D4-45AC-4F8A-95D1-0A8801DA4B31}" dt="2025-06-24T04:18:02.155" v="2" actId="1076"/>
        <pc:sldMkLst>
          <pc:docMk/>
          <pc:sldMk cId="0" sldId="273"/>
        </pc:sldMkLst>
        <pc:spChg chg="mod">
          <ac:chgData name="Harshitha ......" userId="c1f1f7b4adb1a5f0" providerId="LiveId" clId="{BE9D40D4-45AC-4F8A-95D1-0A8801DA4B31}" dt="2025-06-24T04:18:02.155" v="2" actId="1076"/>
          <ac:spMkLst>
            <pc:docMk/>
            <pc:sldMk cId="0" sldId="273"/>
            <ac:spMk id="3" creationId="{00000000-0000-0000-0000-000000000000}"/>
          </ac:spMkLst>
        </pc:spChg>
      </pc:sldChg>
      <pc:sldChg chg="modSp mod">
        <pc:chgData name="Harshitha ......" userId="c1f1f7b4adb1a5f0" providerId="LiveId" clId="{BE9D40D4-45AC-4F8A-95D1-0A8801DA4B31}" dt="2025-06-24T04:18:16.287" v="4" actId="20577"/>
        <pc:sldMkLst>
          <pc:docMk/>
          <pc:sldMk cId="0" sldId="274"/>
        </pc:sldMkLst>
        <pc:spChg chg="mod">
          <ac:chgData name="Harshitha ......" userId="c1f1f7b4adb1a5f0" providerId="LiveId" clId="{BE9D40D4-45AC-4F8A-95D1-0A8801DA4B31}" dt="2025-06-24T04:18:16.287" v="4" actId="20577"/>
          <ac:spMkLst>
            <pc:docMk/>
            <pc:sldMk cId="0" sldId="274"/>
            <ac:spMk id="3" creationId="{00000000-0000-0000-0000-000000000000}"/>
          </ac:spMkLst>
        </pc:spChg>
      </pc:sldChg>
      <pc:sldChg chg="modSp mod">
        <pc:chgData name="Harshitha ......" userId="c1f1f7b4adb1a5f0" providerId="LiveId" clId="{BE9D40D4-45AC-4F8A-95D1-0A8801DA4B31}" dt="2025-06-24T04:18:29.569" v="6" actId="1076"/>
        <pc:sldMkLst>
          <pc:docMk/>
          <pc:sldMk cId="0" sldId="275"/>
        </pc:sldMkLst>
        <pc:spChg chg="mod">
          <ac:chgData name="Harshitha ......" userId="c1f1f7b4adb1a5f0" providerId="LiveId" clId="{BE9D40D4-45AC-4F8A-95D1-0A8801DA4B31}" dt="2025-06-24T04:18:29.569" v="6" actId="1076"/>
          <ac:spMkLst>
            <pc:docMk/>
            <pc:sldMk cId="0" sldId="275"/>
            <ac:spMk id="6" creationId="{00000000-0000-0000-0000-000000000000}"/>
          </ac:spMkLst>
        </pc:spChg>
        <pc:grpChg chg="mod">
          <ac:chgData name="Harshitha ......" userId="c1f1f7b4adb1a5f0" providerId="LiveId" clId="{BE9D40D4-45AC-4F8A-95D1-0A8801DA4B31}" dt="2025-06-24T04:18:24.995" v="5" actId="1076"/>
          <ac:grpSpMkLst>
            <pc:docMk/>
            <pc:sldMk cId="0" sldId="275"/>
            <ac:grpSpMk id="2" creationId="{00000000-0000-0000-0000-000000000000}"/>
          </ac:grpSpMkLst>
        </pc:grpChg>
      </pc:sldChg>
      <pc:sldChg chg="modSp mod">
        <pc:chgData name="Harshitha ......" userId="c1f1f7b4adb1a5f0" providerId="LiveId" clId="{BE9D40D4-45AC-4F8A-95D1-0A8801DA4B31}" dt="2025-06-24T04:18:41.344" v="8" actId="1038"/>
        <pc:sldMkLst>
          <pc:docMk/>
          <pc:sldMk cId="0" sldId="276"/>
        </pc:sldMkLst>
        <pc:spChg chg="mod">
          <ac:chgData name="Harshitha ......" userId="c1f1f7b4adb1a5f0" providerId="LiveId" clId="{BE9D40D4-45AC-4F8A-95D1-0A8801DA4B31}" dt="2025-06-24T04:18:38.469" v="7" actId="1076"/>
          <ac:spMkLst>
            <pc:docMk/>
            <pc:sldMk cId="0" sldId="276"/>
            <ac:spMk id="3" creationId="{00000000-0000-0000-0000-000000000000}"/>
          </ac:spMkLst>
        </pc:spChg>
        <pc:picChg chg="mod">
          <ac:chgData name="Harshitha ......" userId="c1f1f7b4adb1a5f0" providerId="LiveId" clId="{BE9D40D4-45AC-4F8A-95D1-0A8801DA4B31}" dt="2025-06-24T04:18:41.344" v="8" actId="1038"/>
          <ac:picMkLst>
            <pc:docMk/>
            <pc:sldMk cId="0" sldId="276"/>
            <ac:picMk id="7" creationId="{00000000-0000-0000-0000-000000000000}"/>
          </ac:picMkLst>
        </pc:picChg>
      </pc:sldChg>
      <pc:sldChg chg="modSp mod">
        <pc:chgData name="Harshitha ......" userId="c1f1f7b4adb1a5f0" providerId="LiveId" clId="{BE9D40D4-45AC-4F8A-95D1-0A8801DA4B31}" dt="2025-06-24T04:18:59.175" v="9" actId="1076"/>
        <pc:sldMkLst>
          <pc:docMk/>
          <pc:sldMk cId="0" sldId="277"/>
        </pc:sldMkLst>
        <pc:spChg chg="mod">
          <ac:chgData name="Harshitha ......" userId="c1f1f7b4adb1a5f0" providerId="LiveId" clId="{BE9D40D4-45AC-4F8A-95D1-0A8801DA4B31}" dt="2025-06-24T04:18:59.175" v="9" actId="1076"/>
          <ac:spMkLst>
            <pc:docMk/>
            <pc:sldMk cId="0" sldId="27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1132800" cy="580654"/>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27623915" y="0"/>
            <a:ext cx="21132800" cy="580654"/>
          </a:xfrm>
          <a:prstGeom prst="rect">
            <a:avLst/>
          </a:prstGeom>
        </p:spPr>
        <p:txBody>
          <a:bodyPr vert="horz" lIns="91440" tIns="45720" rIns="91440" bIns="45720" rtlCol="0"/>
          <a:lstStyle>
            <a:lvl1pPr algn="r">
              <a:defRPr sz="1200"/>
            </a:lvl1pPr>
          </a:lstStyle>
          <a:p>
            <a:fld id="{3EFD42F7-718C-4B98-AAEC-167E6DDD60A7}" type="datetimeFigureOut">
              <a:rPr lang="en-US" smtClean="0"/>
              <a:t>6/24/2025</a:t>
            </a:fld>
            <a:endParaRPr lang="en-US"/>
          </a:p>
        </p:txBody>
      </p:sp>
      <p:sp>
        <p:nvSpPr>
          <p:cNvPr id="4" name="Slide Image Placeholder 3"/>
          <p:cNvSpPr>
            <a:spLocks noGrp="1" noRot="1" noChangeAspect="1"/>
          </p:cNvSpPr>
          <p:nvPr>
            <p:ph type="sldImg" idx="2"/>
          </p:nvPr>
        </p:nvSpPr>
        <p:spPr>
          <a:xfrm>
            <a:off x="20912138" y="1446609"/>
            <a:ext cx="6943725" cy="3905845"/>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4876800" y="5569446"/>
            <a:ext cx="39014400" cy="455682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10992223"/>
            <a:ext cx="21132800" cy="580652"/>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27623915" y="10992223"/>
            <a:ext cx="21132800" cy="580652"/>
          </a:xfrm>
          <a:prstGeom prst="rect">
            <a:avLst/>
          </a:prstGeom>
        </p:spPr>
        <p:txBody>
          <a:bodyPr vert="horz" lIns="91440" tIns="45720" rIns="91440" bIns="45720" rtlCol="0" anchor="b"/>
          <a:lstStyle>
            <a:lvl1pPr algn="r">
              <a:defRPr sz="1200"/>
            </a:lvl1pPr>
          </a:lstStyle>
          <a:p>
            <a:fld id="{21B2AA4F-B828-4D7C-AFD3-893933DAFCB4}" type="slidenum">
              <a:rPr lang="en-US" smtClean="0"/>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20912138" y="1446213"/>
            <a:ext cx="6943725" cy="3906837"/>
          </a:xfrm>
        </p:spPr>
      </p:sp>
      <p:sp>
        <p:nvSpPr>
          <p:cNvPr id="3" name="Notes Placeholder 2"/>
          <p:cNvSpPr>
            <a:spLocks noGrp="1"/>
          </p:cNvSpPr>
          <p:nvPr>
            <p:ph type="body" idx="1"/>
          </p:nvPr>
        </p:nvSpPr>
        <p:spPr/>
        <p:txBody>
          <a:bodyPr/>
          <a:lstStyle/>
          <a:p>
            <a:r>
              <a:rPr lang="en-US" dirty="0"/>
              <a:t>Hello</a:t>
            </a:r>
          </a:p>
          <a:p>
            <a:endParaRPr lang="en-IN" dirty="0"/>
          </a:p>
        </p:txBody>
      </p:sp>
      <p:sp>
        <p:nvSpPr>
          <p:cNvPr id="4" name="Slide Number Placeholder 3"/>
          <p:cNvSpPr>
            <a:spLocks noGrp="1"/>
          </p:cNvSpPr>
          <p:nvPr>
            <p:ph type="sldNum" sz="quarter" idx="5"/>
          </p:nvPr>
        </p:nvSpPr>
        <p:spPr/>
        <p:txBody>
          <a:bodyPr/>
          <a:lstStyle/>
          <a:p>
            <a:fld id="{21B2AA4F-B828-4D7C-AFD3-893933DAFCB4}" type="slidenum">
              <a:rPr lang="en-US" smtClean="0"/>
              <a:t>1</a:t>
            </a:fld>
            <a:endParaRPr lang="en-US"/>
          </a:p>
        </p:txBody>
      </p:sp>
    </p:spTree>
    <p:extLst>
      <p:ext uri="{BB962C8B-B14F-4D97-AF65-F5344CB8AC3E}">
        <p14:creationId xmlns:p14="http://schemas.microsoft.com/office/powerpoint/2010/main" val="125018450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0912138" y="1446213"/>
            <a:ext cx="6943725" cy="3906837"/>
          </a:xfrm>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idx="2"/>
          </p:nvPr>
        </p:nvSpPr>
        <p:spPr>
          <a:xfrm>
            <a:off x="20912138" y="1446213"/>
            <a:ext cx="6943725" cy="3906837"/>
          </a:xfrm>
        </p:spPr>
      </p:sp>
      <p:sp>
        <p:nvSpPr>
          <p:cNvPr id="3" name="Text Placeholder 2"/>
          <p:cNvSpPr>
            <a:spLocks noGrp="1"/>
          </p:cNvSpPr>
          <p:nvPr>
            <p:ph type="body" idx="3"/>
          </p:nvPr>
        </p:nvSpPr>
        <p:spPr/>
        <p:txBody>
          <a:bodyPr/>
          <a:lstStyle/>
          <a:p>
            <a:endParaRPr lang="en-GB"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1371600" y="3188970"/>
            <a:ext cx="15544800" cy="2160270"/>
          </a:xfrm>
          <a:prstGeom prst="rect">
            <a:avLst/>
          </a:prstGeom>
        </p:spPr>
        <p:txBody>
          <a:bodyPr wrap="square" lIns="0" tIns="0" rIns="0" bIns="0">
            <a:spAutoFit/>
          </a:bodyPr>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subTitle" idx="4"/>
          </p:nvPr>
        </p:nvSpPr>
        <p:spPr>
          <a:xfrm>
            <a:off x="2743200" y="5760720"/>
            <a:ext cx="12801600" cy="2571750"/>
          </a:xfrm>
          <a:prstGeom prst="rect">
            <a:avLst/>
          </a:prstGeom>
        </p:spPr>
        <p:txBody>
          <a:bodyPr wrap="square" lIns="0" tIns="0" rIns="0" bIns="0">
            <a:spAutoFit/>
          </a:bodyPr>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bg>
      <p:bgPr>
        <a:solidFill>
          <a:schemeClr val="bg1"/>
        </a:solidFill>
        <a:effectLst/>
      </p:bgPr>
    </p:bg>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p:txBody>
          <a:bodyPr lIns="0" tIns="0" rIns="0" bIns="0"/>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sz="half" idx="2"/>
          </p:nvPr>
        </p:nvSpPr>
        <p:spPr>
          <a:xfrm>
            <a:off x="914400" y="2366010"/>
            <a:ext cx="7955280" cy="678942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9418320" y="2366010"/>
            <a:ext cx="7955280" cy="678942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11113516" y="1188085"/>
            <a:ext cx="7174865" cy="9099550"/>
          </a:xfrm>
          <a:custGeom>
            <a:avLst/>
            <a:gdLst/>
            <a:ahLst/>
            <a:cxnLst/>
            <a:rect l="l" t="t" r="r" b="b"/>
            <a:pathLst>
              <a:path w="7174865" h="9099550">
                <a:moveTo>
                  <a:pt x="3587241" y="0"/>
                </a:moveTo>
                <a:lnTo>
                  <a:pt x="0" y="3587242"/>
                </a:lnTo>
                <a:lnTo>
                  <a:pt x="0" y="9098935"/>
                </a:lnTo>
                <a:lnTo>
                  <a:pt x="7174483" y="9098935"/>
                </a:lnTo>
                <a:lnTo>
                  <a:pt x="7174483" y="3587242"/>
                </a:lnTo>
                <a:lnTo>
                  <a:pt x="3587241" y="0"/>
                </a:lnTo>
                <a:close/>
              </a:path>
            </a:pathLst>
          </a:custGeom>
          <a:solidFill>
            <a:srgbClr val="DDDDDD"/>
          </a:solidFill>
        </p:spPr>
        <p:txBody>
          <a:bodyPr wrap="square" lIns="0" tIns="0" rIns="0" bIns="0" rtlCol="0"/>
          <a:lstStyle/>
          <a:p>
            <a:endParaRPr/>
          </a:p>
        </p:txBody>
      </p:sp>
      <p:sp>
        <p:nvSpPr>
          <p:cNvPr id="17" name="bg object 17"/>
          <p:cNvSpPr/>
          <p:nvPr/>
        </p:nvSpPr>
        <p:spPr>
          <a:xfrm>
            <a:off x="7526401" y="0"/>
            <a:ext cx="7174865" cy="6964680"/>
          </a:xfrm>
          <a:custGeom>
            <a:avLst/>
            <a:gdLst/>
            <a:ahLst/>
            <a:cxnLst/>
            <a:rect l="l" t="t" r="r" b="b"/>
            <a:pathLst>
              <a:path w="7174865" h="6964680">
                <a:moveTo>
                  <a:pt x="7174357" y="0"/>
                </a:moveTo>
                <a:lnTo>
                  <a:pt x="0" y="0"/>
                </a:lnTo>
                <a:lnTo>
                  <a:pt x="0" y="3376929"/>
                </a:lnTo>
                <a:lnTo>
                  <a:pt x="3587115" y="6964172"/>
                </a:lnTo>
                <a:lnTo>
                  <a:pt x="7174357" y="3376929"/>
                </a:lnTo>
                <a:lnTo>
                  <a:pt x="7174357" y="0"/>
                </a:lnTo>
                <a:close/>
              </a:path>
            </a:pathLst>
          </a:custGeom>
          <a:solidFill>
            <a:srgbClr val="E72929"/>
          </a:solidFill>
        </p:spPr>
        <p:txBody>
          <a:bodyPr wrap="square" lIns="0" tIns="0" rIns="0" bIns="0" rtlCol="0"/>
          <a:lstStyle/>
          <a:p>
            <a:endParaRPr/>
          </a:p>
        </p:txBody>
      </p:sp>
      <p:sp>
        <p:nvSpPr>
          <p:cNvPr id="18" name="bg object 18"/>
          <p:cNvSpPr/>
          <p:nvPr/>
        </p:nvSpPr>
        <p:spPr>
          <a:xfrm>
            <a:off x="11237214" y="2209800"/>
            <a:ext cx="6927215" cy="6927215"/>
          </a:xfrm>
          <a:custGeom>
            <a:avLst/>
            <a:gdLst/>
            <a:ahLst/>
            <a:cxnLst/>
            <a:rect l="l" t="t" r="r" b="b"/>
            <a:pathLst>
              <a:path w="6927215" h="6927215">
                <a:moveTo>
                  <a:pt x="3463543" y="0"/>
                </a:moveTo>
                <a:lnTo>
                  <a:pt x="0" y="3463544"/>
                </a:lnTo>
                <a:lnTo>
                  <a:pt x="3463543" y="6927151"/>
                </a:lnTo>
                <a:lnTo>
                  <a:pt x="6927087" y="3463544"/>
                </a:lnTo>
                <a:lnTo>
                  <a:pt x="3463543" y="0"/>
                </a:lnTo>
                <a:close/>
              </a:path>
            </a:pathLst>
          </a:custGeom>
          <a:solidFill>
            <a:srgbClr val="DDDDDD"/>
          </a:solidFill>
        </p:spPr>
        <p:txBody>
          <a:bodyPr wrap="square" lIns="0" tIns="0" rIns="0" bIns="0" rtlCol="0"/>
          <a:lstStyle/>
          <a:p>
            <a:endParaRPr/>
          </a:p>
        </p:txBody>
      </p:sp>
      <p:pic>
        <p:nvPicPr>
          <p:cNvPr id="19" name="bg object 19"/>
          <p:cNvPicPr/>
          <p:nvPr/>
        </p:nvPicPr>
        <p:blipFill>
          <a:blip r:embed="rId2" cstate="print"/>
          <a:stretch>
            <a:fillRect/>
          </a:stretch>
        </p:blipFill>
        <p:spPr>
          <a:xfrm>
            <a:off x="11953494" y="2926079"/>
            <a:ext cx="5494527" cy="5494528"/>
          </a:xfrm>
          <a:prstGeom prst="rect">
            <a:avLst/>
          </a:prstGeom>
        </p:spPr>
      </p:pic>
      <p:sp>
        <p:nvSpPr>
          <p:cNvPr id="20" name="bg object 20"/>
          <p:cNvSpPr/>
          <p:nvPr/>
        </p:nvSpPr>
        <p:spPr>
          <a:xfrm>
            <a:off x="13674344" y="5673344"/>
            <a:ext cx="4613910" cy="4613910"/>
          </a:xfrm>
          <a:custGeom>
            <a:avLst/>
            <a:gdLst/>
            <a:ahLst/>
            <a:cxnLst/>
            <a:rect l="l" t="t" r="r" b="b"/>
            <a:pathLst>
              <a:path w="4613909" h="4613909">
                <a:moveTo>
                  <a:pt x="4613656" y="0"/>
                </a:moveTo>
                <a:lnTo>
                  <a:pt x="0" y="4613678"/>
                </a:lnTo>
                <a:lnTo>
                  <a:pt x="4613656" y="4613678"/>
                </a:lnTo>
                <a:lnTo>
                  <a:pt x="4613656" y="0"/>
                </a:lnTo>
                <a:close/>
              </a:path>
            </a:pathLst>
          </a:custGeom>
          <a:solidFill>
            <a:srgbClr val="15AFF8"/>
          </a:solidFill>
        </p:spPr>
        <p:txBody>
          <a:bodyPr wrap="square" lIns="0" tIns="0" rIns="0" bIns="0" rtlCol="0"/>
          <a:lstStyle/>
          <a:p>
            <a:endParaRPr/>
          </a:p>
        </p:txBody>
      </p:sp>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0" y="519683"/>
            <a:ext cx="15328900" cy="1165860"/>
          </a:xfrm>
          <a:custGeom>
            <a:avLst/>
            <a:gdLst/>
            <a:ahLst/>
            <a:cxnLst/>
            <a:rect l="l" t="t" r="r" b="b"/>
            <a:pathLst>
              <a:path w="15328900" h="1165860">
                <a:moveTo>
                  <a:pt x="14351635" y="0"/>
                </a:moveTo>
                <a:lnTo>
                  <a:pt x="0" y="0"/>
                </a:lnTo>
                <a:lnTo>
                  <a:pt x="0" y="1165733"/>
                </a:lnTo>
                <a:lnTo>
                  <a:pt x="14351635" y="1165733"/>
                </a:lnTo>
                <a:lnTo>
                  <a:pt x="15328646" y="582930"/>
                </a:lnTo>
                <a:lnTo>
                  <a:pt x="14351635" y="0"/>
                </a:lnTo>
                <a:close/>
              </a:path>
            </a:pathLst>
          </a:custGeom>
          <a:solidFill>
            <a:srgbClr val="F0F3F3"/>
          </a:solidFill>
        </p:spPr>
        <p:txBody>
          <a:bodyPr wrap="square" lIns="0" tIns="0" rIns="0" bIns="0" rtlCol="0"/>
          <a:lstStyle/>
          <a:p>
            <a:endParaRPr/>
          </a:p>
        </p:txBody>
      </p:sp>
      <p:sp>
        <p:nvSpPr>
          <p:cNvPr id="17" name="bg object 17"/>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FF5656"/>
          </a:solidFill>
        </p:spPr>
        <p:txBody>
          <a:bodyPr wrap="square" lIns="0" tIns="0" rIns="0" bIns="0" rtlCol="0"/>
          <a:lstStyle/>
          <a:p>
            <a:endParaRPr/>
          </a:p>
        </p:txBody>
      </p:sp>
      <p:sp>
        <p:nvSpPr>
          <p:cNvPr id="2" name="Holder 2"/>
          <p:cNvSpPr>
            <a:spLocks noGrp="1"/>
          </p:cNvSpPr>
          <p:nvPr>
            <p:ph type="title"/>
          </p:nvPr>
        </p:nvSpPr>
        <p:spPr>
          <a:xfrm>
            <a:off x="1016000" y="699338"/>
            <a:ext cx="16256000" cy="574675"/>
          </a:xfrm>
          <a:prstGeom prst="rect">
            <a:avLst/>
          </a:prstGeom>
        </p:spPr>
        <p:txBody>
          <a:bodyPr wrap="square" lIns="0" tIns="0" rIns="0" bIns="0">
            <a:spAutoFit/>
          </a:bodyPr>
          <a:lstStyle>
            <a:lvl1pPr>
              <a:defRPr sz="3200" b="1" i="0">
                <a:solidFill>
                  <a:schemeClr val="tx1"/>
                </a:solidFill>
                <a:latin typeface="Calibri" panose="020F0502020204030204"/>
                <a:cs typeface="Calibri" panose="020F0502020204030204"/>
              </a:defRPr>
            </a:lvl1pPr>
          </a:lstStyle>
          <a:p>
            <a:endParaRPr/>
          </a:p>
        </p:txBody>
      </p:sp>
      <p:sp>
        <p:nvSpPr>
          <p:cNvPr id="3" name="Holder 3"/>
          <p:cNvSpPr>
            <a:spLocks noGrp="1"/>
          </p:cNvSpPr>
          <p:nvPr>
            <p:ph type="body" idx="1"/>
          </p:nvPr>
        </p:nvSpPr>
        <p:spPr>
          <a:xfrm>
            <a:off x="9473310" y="2646121"/>
            <a:ext cx="8470900" cy="4307840"/>
          </a:xfrm>
          <a:prstGeom prst="rect">
            <a:avLst/>
          </a:prstGeom>
        </p:spPr>
        <p:txBody>
          <a:bodyPr wrap="square" lIns="0" tIns="0" rIns="0" bIns="0">
            <a:spAutoFit/>
          </a:bodyPr>
          <a:lstStyle>
            <a:lvl1pPr>
              <a:defRPr sz="3100" b="1" i="0">
                <a:solidFill>
                  <a:srgbClr val="E72929"/>
                </a:solidFill>
                <a:latin typeface="Calibri" panose="020F0502020204030204"/>
                <a:cs typeface="Calibri" panose="020F0502020204030204"/>
              </a:defRPr>
            </a:lvl1pPr>
          </a:lstStyle>
          <a:p>
            <a:endParaRPr/>
          </a:p>
        </p:txBody>
      </p:sp>
      <p:sp>
        <p:nvSpPr>
          <p:cNvPr id="4" name="Holder 4"/>
          <p:cNvSpPr>
            <a:spLocks noGrp="1"/>
          </p:cNvSpPr>
          <p:nvPr>
            <p:ph type="ftr" sz="quarter" idx="5"/>
          </p:nvPr>
        </p:nvSpPr>
        <p:spPr>
          <a:xfrm>
            <a:off x="6217920" y="9566910"/>
            <a:ext cx="5852160" cy="51435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914400" y="9566910"/>
            <a:ext cx="4206240" cy="51435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6/24/2025</a:t>
            </a:fld>
            <a:endParaRPr lang="en-US"/>
          </a:p>
        </p:txBody>
      </p:sp>
      <p:sp>
        <p:nvSpPr>
          <p:cNvPr id="6" name="Holder 6"/>
          <p:cNvSpPr>
            <a:spLocks noGrp="1"/>
          </p:cNvSpPr>
          <p:nvPr>
            <p:ph type="sldNum" sz="quarter" idx="7"/>
          </p:nvPr>
        </p:nvSpPr>
        <p:spPr>
          <a:xfrm>
            <a:off x="13167361" y="9566910"/>
            <a:ext cx="4206240" cy="51435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t>‹#›</a:t>
            </a:fld>
            <a:endParaRP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3.xml"/></Relationships>
</file>

<file path=ppt/slides/_rels/slide16.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3.xml"/></Relationships>
</file>

<file path=ppt/slides/_rels/slide17.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3.xml"/></Relationships>
</file>

<file path=ppt/slides/_rels/slide18.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3.xml"/></Relationships>
</file>

<file path=ppt/slides/_rels/slide19.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3.xml"/></Relationships>
</file>

<file path=ppt/slides/_rels/slide2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3.xml"/></Relationships>
</file>

<file path=ppt/slides/_rels/slide22.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329921" y="1607185"/>
            <a:ext cx="5958205" cy="8680450"/>
          </a:xfrm>
          <a:custGeom>
            <a:avLst/>
            <a:gdLst/>
            <a:ahLst/>
            <a:cxnLst/>
            <a:rect l="l" t="t" r="r" b="b"/>
            <a:pathLst>
              <a:path w="5958205" h="8680450">
                <a:moveTo>
                  <a:pt x="2979039" y="0"/>
                </a:moveTo>
                <a:lnTo>
                  <a:pt x="0" y="3422015"/>
                </a:lnTo>
                <a:lnTo>
                  <a:pt x="0" y="8679835"/>
                </a:lnTo>
                <a:lnTo>
                  <a:pt x="5958078" y="8679835"/>
                </a:lnTo>
                <a:lnTo>
                  <a:pt x="5958078" y="3422015"/>
                </a:lnTo>
                <a:lnTo>
                  <a:pt x="2979039" y="0"/>
                </a:lnTo>
                <a:close/>
              </a:path>
            </a:pathLst>
          </a:custGeom>
          <a:solidFill>
            <a:srgbClr val="E72929"/>
          </a:solidFill>
        </p:spPr>
        <p:txBody>
          <a:bodyPr wrap="square" lIns="0" tIns="0" rIns="0" bIns="0" rtlCol="0"/>
          <a:lstStyle/>
          <a:p>
            <a:endParaRPr/>
          </a:p>
        </p:txBody>
      </p:sp>
      <p:sp>
        <p:nvSpPr>
          <p:cNvPr id="3" name="object 3"/>
          <p:cNvSpPr txBox="1"/>
          <p:nvPr/>
        </p:nvSpPr>
        <p:spPr>
          <a:xfrm>
            <a:off x="1023086" y="4076953"/>
            <a:ext cx="9795510" cy="1680845"/>
          </a:xfrm>
          <a:prstGeom prst="rect">
            <a:avLst/>
          </a:prstGeom>
        </p:spPr>
        <p:txBody>
          <a:bodyPr vert="horz" wrap="square" lIns="0" tIns="9525" rIns="0" bIns="0" rtlCol="0">
            <a:spAutoFit/>
          </a:bodyPr>
          <a:lstStyle/>
          <a:p>
            <a:pPr marL="3999230" marR="5080" indent="-3987165">
              <a:lnSpc>
                <a:spcPct val="100000"/>
              </a:lnSpc>
              <a:spcBef>
                <a:spcPts val="75"/>
              </a:spcBef>
            </a:pPr>
            <a:r>
              <a:rPr sz="5400" b="1" spc="130" dirty="0">
                <a:latin typeface="Calibri" panose="020F0502020204030204"/>
                <a:cs typeface="Calibri" panose="020F0502020204030204"/>
              </a:rPr>
              <a:t>“</a:t>
            </a:r>
            <a:r>
              <a:rPr lang="en-US" altLang="" sz="5400" b="1" spc="130" dirty="0">
                <a:latin typeface="Calibri" panose="020F0502020204030204"/>
                <a:cs typeface="Calibri" panose="020F0502020204030204"/>
              </a:rPr>
              <a:t>Higher Education Course</a:t>
            </a:r>
          </a:p>
          <a:p>
            <a:pPr marL="3999230" marR="5080" indent="-3987165">
              <a:lnSpc>
                <a:spcPct val="100000"/>
              </a:lnSpc>
              <a:spcBef>
                <a:spcPts val="75"/>
              </a:spcBef>
            </a:pPr>
            <a:r>
              <a:rPr lang="en-US" altLang="" sz="5400" b="1" spc="130" dirty="0">
                <a:latin typeface="Calibri" panose="020F0502020204030204"/>
                <a:cs typeface="Calibri" panose="020F0502020204030204"/>
              </a:rPr>
              <a:t>  Analysis Using </a:t>
            </a:r>
            <a:r>
              <a:rPr sz="5400" b="1" spc="150" dirty="0">
                <a:latin typeface="Calibri" panose="020F0502020204030204"/>
                <a:cs typeface="Calibri" panose="020F0502020204030204"/>
              </a:rPr>
              <a:t> </a:t>
            </a:r>
            <a:r>
              <a:rPr lang="en-US" altLang="" sz="5400" b="1" spc="150" dirty="0">
                <a:latin typeface="Calibri" panose="020F0502020204030204"/>
                <a:cs typeface="Calibri" panose="020F0502020204030204"/>
              </a:rPr>
              <a:t>SQL</a:t>
            </a:r>
            <a:r>
              <a:rPr sz="5400" b="1" spc="765" dirty="0">
                <a:latin typeface="Calibri" panose="020F0502020204030204"/>
                <a:cs typeface="Calibri" panose="020F0502020204030204"/>
              </a:rPr>
              <a:t>”</a:t>
            </a:r>
            <a:endParaRPr sz="5400">
              <a:latin typeface="Calibri" panose="020F0502020204030204"/>
              <a:cs typeface="Calibri" panose="020F0502020204030204"/>
            </a:endParaRPr>
          </a:p>
        </p:txBody>
      </p:sp>
      <p:grpSp>
        <p:nvGrpSpPr>
          <p:cNvPr id="4" name="object 4"/>
          <p:cNvGrpSpPr/>
          <p:nvPr/>
        </p:nvGrpSpPr>
        <p:grpSpPr>
          <a:xfrm>
            <a:off x="3074515" y="0"/>
            <a:ext cx="15213965" cy="10287000"/>
            <a:chOff x="3074515" y="0"/>
            <a:chExt cx="15213965" cy="10287000"/>
          </a:xfrm>
        </p:grpSpPr>
        <p:sp>
          <p:nvSpPr>
            <p:cNvPr id="5" name="object 5"/>
            <p:cNvSpPr/>
            <p:nvPr/>
          </p:nvSpPr>
          <p:spPr>
            <a:xfrm>
              <a:off x="9277350" y="0"/>
              <a:ext cx="6308090" cy="5593715"/>
            </a:xfrm>
            <a:custGeom>
              <a:avLst/>
              <a:gdLst/>
              <a:ahLst/>
              <a:cxnLst/>
              <a:rect l="l" t="t" r="r" b="b"/>
              <a:pathLst>
                <a:path w="6308090" h="5593715">
                  <a:moveTo>
                    <a:pt x="6307836" y="0"/>
                  </a:moveTo>
                  <a:lnTo>
                    <a:pt x="0" y="0"/>
                  </a:lnTo>
                  <a:lnTo>
                    <a:pt x="0" y="2712339"/>
                  </a:lnTo>
                  <a:lnTo>
                    <a:pt x="3153918" y="5593461"/>
                  </a:lnTo>
                  <a:lnTo>
                    <a:pt x="6307836" y="2712339"/>
                  </a:lnTo>
                  <a:lnTo>
                    <a:pt x="6307836" y="0"/>
                  </a:lnTo>
                  <a:close/>
                </a:path>
              </a:pathLst>
            </a:custGeom>
            <a:solidFill>
              <a:srgbClr val="15AFF8"/>
            </a:solidFill>
          </p:spPr>
          <p:txBody>
            <a:bodyPr wrap="square" lIns="0" tIns="0" rIns="0" bIns="0" rtlCol="0"/>
            <a:lstStyle/>
            <a:p>
              <a:endParaRPr/>
            </a:p>
          </p:txBody>
        </p:sp>
        <p:sp>
          <p:nvSpPr>
            <p:cNvPr id="6" name="object 6"/>
            <p:cNvSpPr/>
            <p:nvPr/>
          </p:nvSpPr>
          <p:spPr>
            <a:xfrm>
              <a:off x="12339447" y="1844420"/>
              <a:ext cx="5939155" cy="5887085"/>
            </a:xfrm>
            <a:custGeom>
              <a:avLst/>
              <a:gdLst/>
              <a:ahLst/>
              <a:cxnLst/>
              <a:rect l="l" t="t" r="r" b="b"/>
              <a:pathLst>
                <a:path w="5939155" h="5887084">
                  <a:moveTo>
                    <a:pt x="3204591" y="0"/>
                  </a:moveTo>
                  <a:lnTo>
                    <a:pt x="0" y="2706116"/>
                  </a:lnTo>
                  <a:lnTo>
                    <a:pt x="2734310" y="5886704"/>
                  </a:lnTo>
                  <a:lnTo>
                    <a:pt x="5939028" y="3180588"/>
                  </a:lnTo>
                  <a:lnTo>
                    <a:pt x="3204591" y="0"/>
                  </a:lnTo>
                  <a:close/>
                </a:path>
              </a:pathLst>
            </a:custGeom>
            <a:solidFill>
              <a:srgbClr val="DDDDDD"/>
            </a:solidFill>
          </p:spPr>
          <p:txBody>
            <a:bodyPr wrap="square" lIns="0" tIns="0" rIns="0" bIns="0" rtlCol="0"/>
            <a:lstStyle/>
            <a:p>
              <a:endParaRPr/>
            </a:p>
          </p:txBody>
        </p:sp>
        <p:pic>
          <p:nvPicPr>
            <p:cNvPr id="7" name="object 7"/>
            <p:cNvPicPr/>
            <p:nvPr/>
          </p:nvPicPr>
          <p:blipFill>
            <a:blip r:embed="rId3" cstate="print"/>
            <a:stretch>
              <a:fillRect/>
            </a:stretch>
          </p:blipFill>
          <p:spPr>
            <a:xfrm>
              <a:off x="13337667" y="2859785"/>
              <a:ext cx="4362958" cy="4221607"/>
            </a:xfrm>
            <a:prstGeom prst="rect">
              <a:avLst/>
            </a:prstGeom>
          </p:spPr>
        </p:pic>
        <p:sp>
          <p:nvSpPr>
            <p:cNvPr id="8" name="object 8"/>
            <p:cNvSpPr/>
            <p:nvPr/>
          </p:nvSpPr>
          <p:spPr>
            <a:xfrm>
              <a:off x="14915659" y="6087078"/>
              <a:ext cx="3372485" cy="4200525"/>
            </a:xfrm>
            <a:custGeom>
              <a:avLst/>
              <a:gdLst/>
              <a:ahLst/>
              <a:cxnLst/>
              <a:rect l="l" t="t" r="r" b="b"/>
              <a:pathLst>
                <a:path w="3372484" h="4200525">
                  <a:moveTo>
                    <a:pt x="3372341" y="0"/>
                  </a:moveTo>
                  <a:lnTo>
                    <a:pt x="0" y="4199921"/>
                  </a:lnTo>
                  <a:lnTo>
                    <a:pt x="3372341" y="4199921"/>
                  </a:lnTo>
                  <a:lnTo>
                    <a:pt x="3372341" y="0"/>
                  </a:lnTo>
                  <a:close/>
                </a:path>
              </a:pathLst>
            </a:custGeom>
            <a:solidFill>
              <a:srgbClr val="E72929"/>
            </a:solidFill>
          </p:spPr>
          <p:txBody>
            <a:bodyPr wrap="square" lIns="0" tIns="0" rIns="0" bIns="0" rtlCol="0"/>
            <a:lstStyle/>
            <a:p>
              <a:endParaRPr/>
            </a:p>
          </p:txBody>
        </p:sp>
        <p:sp>
          <p:nvSpPr>
            <p:cNvPr id="9" name="object 9"/>
            <p:cNvSpPr/>
            <p:nvPr/>
          </p:nvSpPr>
          <p:spPr>
            <a:xfrm>
              <a:off x="3074515" y="7235818"/>
              <a:ext cx="8106409" cy="1064895"/>
            </a:xfrm>
            <a:custGeom>
              <a:avLst/>
              <a:gdLst/>
              <a:ahLst/>
              <a:cxnLst/>
              <a:rect l="l" t="t" r="r" b="b"/>
              <a:pathLst>
                <a:path w="8106409" h="1064895">
                  <a:moveTo>
                    <a:pt x="8106200" y="0"/>
                  </a:moveTo>
                  <a:lnTo>
                    <a:pt x="582537" y="0"/>
                  </a:lnTo>
                  <a:lnTo>
                    <a:pt x="0" y="1064319"/>
                  </a:lnTo>
                  <a:lnTo>
                    <a:pt x="7523639" y="1064319"/>
                  </a:lnTo>
                  <a:lnTo>
                    <a:pt x="8106200" y="0"/>
                  </a:lnTo>
                  <a:close/>
                </a:path>
              </a:pathLst>
            </a:custGeom>
            <a:solidFill>
              <a:srgbClr val="15AFF8"/>
            </a:solidFill>
          </p:spPr>
          <p:txBody>
            <a:bodyPr wrap="square" lIns="0" tIns="0" rIns="0" bIns="0" rtlCol="0"/>
            <a:lstStyle/>
            <a:p>
              <a:endParaRPr/>
            </a:p>
          </p:txBody>
        </p:sp>
        <p:sp>
          <p:nvSpPr>
            <p:cNvPr id="10" name="object 10"/>
            <p:cNvSpPr/>
            <p:nvPr/>
          </p:nvSpPr>
          <p:spPr>
            <a:xfrm>
              <a:off x="4461300" y="6829683"/>
              <a:ext cx="6489065" cy="1737995"/>
            </a:xfrm>
            <a:custGeom>
              <a:avLst/>
              <a:gdLst/>
              <a:ahLst/>
              <a:cxnLst/>
              <a:rect l="l" t="t" r="r" b="b"/>
              <a:pathLst>
                <a:path w="6489065" h="1737995">
                  <a:moveTo>
                    <a:pt x="6488704" y="0"/>
                  </a:moveTo>
                  <a:lnTo>
                    <a:pt x="157101" y="0"/>
                  </a:lnTo>
                  <a:lnTo>
                    <a:pt x="0" y="287078"/>
                  </a:lnTo>
                  <a:lnTo>
                    <a:pt x="6018358" y="287078"/>
                  </a:lnTo>
                  <a:lnTo>
                    <a:pt x="5224919" y="1737526"/>
                  </a:lnTo>
                  <a:lnTo>
                    <a:pt x="5537931" y="1737526"/>
                  </a:lnTo>
                  <a:lnTo>
                    <a:pt x="6488704" y="0"/>
                  </a:lnTo>
                  <a:close/>
                </a:path>
                <a:path w="6489065" h="1737995">
                  <a:moveTo>
                    <a:pt x="5268879" y="546030"/>
                  </a:moveTo>
                  <a:lnTo>
                    <a:pt x="4955866" y="546030"/>
                  </a:lnTo>
                  <a:lnTo>
                    <a:pt x="4406028" y="1550926"/>
                  </a:lnTo>
                  <a:lnTo>
                    <a:pt x="4719041" y="1550926"/>
                  </a:lnTo>
                  <a:lnTo>
                    <a:pt x="5268879" y="546030"/>
                  </a:lnTo>
                  <a:close/>
                </a:path>
              </a:pathLst>
            </a:custGeom>
            <a:solidFill>
              <a:srgbClr val="000000"/>
            </a:solidFill>
          </p:spPr>
          <p:txBody>
            <a:bodyPr wrap="square" lIns="0" tIns="0" rIns="0" bIns="0" rtlCol="0"/>
            <a:lstStyle/>
            <a:p>
              <a:endParaRPr/>
            </a:p>
          </p:txBody>
        </p:sp>
      </p:grpSp>
      <p:sp>
        <p:nvSpPr>
          <p:cNvPr id="11" name="object 11"/>
          <p:cNvSpPr txBox="1">
            <a:spLocks noGrp="1"/>
          </p:cNvSpPr>
          <p:nvPr>
            <p:ph type="title"/>
          </p:nvPr>
        </p:nvSpPr>
        <p:spPr>
          <a:xfrm>
            <a:off x="1023010" y="3191713"/>
            <a:ext cx="7258050" cy="581025"/>
          </a:xfrm>
          <a:prstGeom prst="rect">
            <a:avLst/>
          </a:prstGeom>
        </p:spPr>
        <p:txBody>
          <a:bodyPr vert="horz" wrap="square" lIns="0" tIns="12065" rIns="0" bIns="0" rtlCol="0">
            <a:spAutoFit/>
          </a:bodyPr>
          <a:lstStyle/>
          <a:p>
            <a:pPr marL="12700">
              <a:lnSpc>
                <a:spcPct val="100000"/>
              </a:lnSpc>
              <a:spcBef>
                <a:spcPts val="95"/>
              </a:spcBef>
            </a:pPr>
            <a:r>
              <a:rPr sz="3700" spc="90" dirty="0">
                <a:latin typeface="Calibri" panose="020F0502020204030204" charset="0"/>
                <a:cs typeface="Calibri" panose="020F0502020204030204" charset="0"/>
              </a:rPr>
              <a:t>Internship</a:t>
            </a:r>
            <a:r>
              <a:rPr sz="3700" spc="125" dirty="0">
                <a:latin typeface="Calibri" panose="020F0502020204030204" charset="0"/>
                <a:cs typeface="Calibri" panose="020F0502020204030204" charset="0"/>
              </a:rPr>
              <a:t> </a:t>
            </a:r>
            <a:r>
              <a:rPr sz="3700" spc="140" dirty="0">
                <a:latin typeface="Calibri" panose="020F0502020204030204" charset="0"/>
                <a:cs typeface="Calibri" panose="020F0502020204030204" charset="0"/>
              </a:rPr>
              <a:t>Program:</a:t>
            </a:r>
            <a:r>
              <a:rPr sz="3700" spc="120" dirty="0">
                <a:latin typeface="Calibri" panose="020F0502020204030204" charset="0"/>
                <a:cs typeface="Calibri" panose="020F0502020204030204" charset="0"/>
              </a:rPr>
              <a:t> </a:t>
            </a:r>
            <a:r>
              <a:rPr sz="3700" spc="95" dirty="0">
                <a:latin typeface="Calibri" panose="020F0502020204030204" charset="0"/>
                <a:cs typeface="Calibri" panose="020F0502020204030204" charset="0"/>
              </a:rPr>
              <a:t>Soulvibe.Tech</a:t>
            </a:r>
            <a:endParaRPr sz="3700">
              <a:latin typeface="Calibri" panose="020F0502020204030204" charset="0"/>
              <a:cs typeface="Calibri" panose="020F0502020204030204" charset="0"/>
            </a:endParaRPr>
          </a:p>
        </p:txBody>
      </p:sp>
      <p:sp>
        <p:nvSpPr>
          <p:cNvPr id="12" name="object 12"/>
          <p:cNvSpPr txBox="1"/>
          <p:nvPr/>
        </p:nvSpPr>
        <p:spPr>
          <a:xfrm>
            <a:off x="4461300" y="7904473"/>
            <a:ext cx="5354955" cy="396240"/>
          </a:xfrm>
          <a:prstGeom prst="rect">
            <a:avLst/>
          </a:prstGeom>
        </p:spPr>
        <p:txBody>
          <a:bodyPr vert="horz" wrap="square" lIns="0" tIns="12065" rIns="0" bIns="0" rtlCol="0">
            <a:spAutoFit/>
          </a:bodyPr>
          <a:lstStyle/>
          <a:p>
            <a:pPr marL="12700">
              <a:lnSpc>
                <a:spcPct val="100000"/>
              </a:lnSpc>
              <a:spcBef>
                <a:spcPts val="95"/>
              </a:spcBef>
            </a:pPr>
            <a:r>
              <a:rPr sz="2500" b="1" dirty="0">
                <a:latin typeface="Times New Roman" panose="02020603050405020304"/>
                <a:cs typeface="Times New Roman" panose="02020603050405020304"/>
              </a:rPr>
              <a:t>Batch</a:t>
            </a:r>
            <a:r>
              <a:rPr sz="2500" b="1" spc="-45" dirty="0">
                <a:latin typeface="Times New Roman" panose="02020603050405020304"/>
                <a:cs typeface="Times New Roman" panose="02020603050405020304"/>
              </a:rPr>
              <a:t> </a:t>
            </a:r>
            <a:r>
              <a:rPr sz="2500" b="1" dirty="0">
                <a:latin typeface="Times New Roman" panose="02020603050405020304"/>
                <a:cs typeface="Times New Roman" panose="02020603050405020304"/>
              </a:rPr>
              <a:t>Name:</a:t>
            </a:r>
            <a:r>
              <a:rPr sz="2500" b="1" spc="-25" dirty="0">
                <a:latin typeface="Times New Roman" panose="02020603050405020304"/>
                <a:cs typeface="Times New Roman" panose="02020603050405020304"/>
              </a:rPr>
              <a:t> </a:t>
            </a:r>
            <a:r>
              <a:rPr sz="2500" b="1" spc="-10" dirty="0">
                <a:latin typeface="Times New Roman" panose="02020603050405020304"/>
                <a:cs typeface="Times New Roman" panose="02020603050405020304"/>
              </a:rPr>
              <a:t>SVT/DAINT/2025/0</a:t>
            </a:r>
            <a:r>
              <a:rPr lang="en-US" altLang="" sz="2500" b="1" spc="-10" dirty="0">
                <a:latin typeface="Times New Roman" panose="02020603050405020304"/>
                <a:cs typeface="Times New Roman" panose="02020603050405020304"/>
              </a:rPr>
              <a:t>6</a:t>
            </a:r>
            <a:r>
              <a:rPr sz="2500" b="1" spc="-10" dirty="0">
                <a:latin typeface="Times New Roman" panose="02020603050405020304"/>
                <a:cs typeface="Times New Roman" panose="02020603050405020304"/>
              </a:rPr>
              <a:t>/B</a:t>
            </a:r>
            <a:r>
              <a:rPr lang="en-US" altLang="" sz="2500" b="1" spc="-10" dirty="0">
                <a:latin typeface="Times New Roman" panose="02020603050405020304"/>
                <a:cs typeface="Times New Roman" panose="02020603050405020304"/>
              </a:rPr>
              <a:t>10</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2255" y="738962"/>
            <a:ext cx="241300" cy="514350"/>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Calibri" panose="020F0502020204030204"/>
                <a:cs typeface="Calibri" panose="020F0502020204030204"/>
              </a:rPr>
              <a:t>8</a:t>
            </a:r>
            <a:endParaRPr sz="3200">
              <a:latin typeface="Calibri" panose="020F0502020204030204"/>
              <a:cs typeface="Calibri" panose="020F0502020204030204"/>
            </a:endParaRPr>
          </a:p>
        </p:txBody>
      </p:sp>
      <p:sp>
        <p:nvSpPr>
          <p:cNvPr id="5" name="object 5"/>
          <p:cNvSpPr txBox="1">
            <a:spLocks noGrp="1"/>
          </p:cNvSpPr>
          <p:nvPr>
            <p:ph type="title"/>
          </p:nvPr>
        </p:nvSpPr>
        <p:spPr>
          <a:prstGeom prst="rect">
            <a:avLst/>
          </a:prstGeom>
        </p:spPr>
        <p:txBody>
          <a:bodyPr vert="horz" wrap="square" lIns="0" tIns="52958" rIns="0" bIns="0" rtlCol="0">
            <a:spAutoFit/>
          </a:bodyPr>
          <a:lstStyle/>
          <a:p>
            <a:pPr marL="168910">
              <a:lnSpc>
                <a:spcPct val="100000"/>
              </a:lnSpc>
              <a:spcBef>
                <a:spcPts val="105"/>
              </a:spcBef>
            </a:pPr>
            <a:r>
              <a:rPr lang="en-US" altLang="en-GB" spc="-10" dirty="0"/>
              <a:t>Find colleges where the longest and shortest course durations are more than</a:t>
            </a:r>
            <a:br>
              <a:rPr lang="en-US" altLang="en-GB" spc="-10" dirty="0"/>
            </a:br>
            <a:r>
              <a:rPr lang="en-US" altLang="en-GB" spc="-10" dirty="0"/>
              <a:t> 24 months apart</a:t>
            </a:r>
          </a:p>
        </p:txBody>
      </p:sp>
      <p:sp>
        <p:nvSpPr>
          <p:cNvPr id="6" name="Content Placeholder 5"/>
          <p:cNvSpPr>
            <a:spLocks noGrp="1"/>
          </p:cNvSpPr>
          <p:nvPr>
            <p:ph sz="half" idx="3"/>
          </p:nvPr>
        </p:nvSpPr>
        <p:spPr/>
        <p:txBody>
          <a:bodyPr/>
          <a:lstStyle/>
          <a:p>
            <a:endParaRPr lang="en-GB" altLang="en-US"/>
          </a:p>
        </p:txBody>
      </p:sp>
      <p:pic>
        <p:nvPicPr>
          <p:cNvPr id="9" name="Picture 9"/>
          <p:cNvPicPr>
            <a:picLocks noGrp="1" noChangeAspect="1"/>
          </p:cNvPicPr>
          <p:nvPr>
            <p:ph sz="half" idx="2"/>
          </p:nvPr>
        </p:nvPicPr>
        <p:blipFill>
          <a:blip r:embed="rId2"/>
          <a:stretch>
            <a:fillRect/>
          </a:stretch>
        </p:blipFill>
        <p:spPr>
          <a:xfrm>
            <a:off x="457200" y="2015490"/>
            <a:ext cx="17123410" cy="741172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880110" algn="l"/>
              </a:tabLst>
            </a:pPr>
            <a:r>
              <a:rPr lang="en-US" altLang="en-GB" spc="-10" dirty="0"/>
              <a:t> Show the cumulative number of professional courses offered by each university sorted alphabetically.</a:t>
            </a:r>
          </a:p>
        </p:txBody>
      </p:sp>
      <p:sp>
        <p:nvSpPr>
          <p:cNvPr id="5" name="Text Box 4"/>
          <p:cNvSpPr txBox="1"/>
          <p:nvPr/>
        </p:nvSpPr>
        <p:spPr>
          <a:xfrm>
            <a:off x="76200" y="723900"/>
            <a:ext cx="814070" cy="741680"/>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9</a:t>
            </a:r>
          </a:p>
        </p:txBody>
      </p:sp>
      <p:sp>
        <p:nvSpPr>
          <p:cNvPr id="6" name="Content Placeholder 5"/>
          <p:cNvSpPr>
            <a:spLocks noGrp="1"/>
          </p:cNvSpPr>
          <p:nvPr>
            <p:ph sz="half" idx="3"/>
          </p:nvPr>
        </p:nvSpPr>
        <p:spPr/>
        <p:txBody>
          <a:bodyPr/>
          <a:lstStyle/>
          <a:p>
            <a:endParaRPr lang="en-GB" altLang="en-US"/>
          </a:p>
        </p:txBody>
      </p:sp>
      <p:sp>
        <p:nvSpPr>
          <p:cNvPr id="3" name="Content Placeholder 2">
            <a:extLst>
              <a:ext uri="{FF2B5EF4-FFF2-40B4-BE49-F238E27FC236}">
                <a16:creationId xmlns:a16="http://schemas.microsoft.com/office/drawing/2014/main" id="{3694E284-C2D6-6AAE-B3E0-6911308C4B7A}"/>
              </a:ext>
            </a:extLst>
          </p:cNvPr>
          <p:cNvSpPr>
            <a:spLocks noGrp="1"/>
          </p:cNvSpPr>
          <p:nvPr>
            <p:ph sz="half" idx="2"/>
          </p:nvPr>
        </p:nvSpPr>
        <p:spPr/>
        <p:txBody>
          <a:bodyPr/>
          <a:lstStyle/>
          <a:p>
            <a:endParaRPr lang="en-IN"/>
          </a:p>
        </p:txBody>
      </p:sp>
      <p:pic>
        <p:nvPicPr>
          <p:cNvPr id="8" name="Picture 7">
            <a:extLst>
              <a:ext uri="{FF2B5EF4-FFF2-40B4-BE49-F238E27FC236}">
                <a16:creationId xmlns:a16="http://schemas.microsoft.com/office/drawing/2014/main" id="{30232A1F-3154-0F3C-4970-05251B4BC118}"/>
              </a:ext>
            </a:extLst>
          </p:cNvPr>
          <p:cNvPicPr>
            <a:picLocks noChangeAspect="1"/>
          </p:cNvPicPr>
          <p:nvPr/>
        </p:nvPicPr>
        <p:blipFill>
          <a:blip r:embed="rId3"/>
          <a:stretch>
            <a:fillRect/>
          </a:stretch>
        </p:blipFill>
        <p:spPr>
          <a:xfrm>
            <a:off x="890270" y="2366010"/>
            <a:ext cx="16483330" cy="6789420"/>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51" y="738962"/>
            <a:ext cx="458470" cy="514350"/>
          </a:xfrm>
          <a:prstGeom prst="rect">
            <a:avLst/>
          </a:prstGeom>
        </p:spPr>
        <p:txBody>
          <a:bodyPr vert="horz" wrap="square" lIns="0" tIns="13335" rIns="0" bIns="0" rtlCol="0">
            <a:spAutoFit/>
          </a:bodyPr>
          <a:lstStyle/>
          <a:p>
            <a:pPr marL="12700">
              <a:lnSpc>
                <a:spcPct val="100000"/>
              </a:lnSpc>
              <a:spcBef>
                <a:spcPts val="105"/>
              </a:spcBef>
            </a:pPr>
            <a:r>
              <a:rPr sz="3200" b="1" spc="40" dirty="0">
                <a:latin typeface="Calibri" panose="020F0502020204030204"/>
                <a:cs typeface="Calibri" panose="020F0502020204030204"/>
              </a:rPr>
              <a:t>10</a:t>
            </a:r>
            <a:endParaRPr sz="3200">
              <a:latin typeface="Calibri" panose="020F0502020204030204"/>
              <a:cs typeface="Calibri" panose="020F0502020204030204"/>
            </a:endParaRPr>
          </a:p>
        </p:txBody>
      </p:sp>
      <p:sp>
        <p:nvSpPr>
          <p:cNvPr id="4" name="object 4"/>
          <p:cNvSpPr txBox="1">
            <a:spLocks noGrp="1"/>
          </p:cNvSpPr>
          <p:nvPr>
            <p:ph type="title"/>
          </p:nvPr>
        </p:nvSpPr>
        <p:spPr>
          <a:prstGeom prst="rect">
            <a:avLst/>
          </a:prstGeom>
        </p:spPr>
        <p:txBody>
          <a:bodyPr vert="horz" wrap="square" lIns="0" tIns="52958" rIns="0" bIns="0" rtlCol="0">
            <a:spAutoFit/>
          </a:bodyPr>
          <a:lstStyle/>
          <a:p>
            <a:pPr marL="308610">
              <a:lnSpc>
                <a:spcPct val="100000"/>
              </a:lnSpc>
              <a:spcBef>
                <a:spcPts val="105"/>
              </a:spcBef>
            </a:pPr>
            <a:r>
              <a:rPr lang="en-US" altLang="en-GB" spc="-10" dirty="0"/>
              <a:t>Using a self-join or CTE, find colleges offering more than one course category</a:t>
            </a:r>
          </a:p>
        </p:txBody>
      </p:sp>
      <p:sp>
        <p:nvSpPr>
          <p:cNvPr id="5" name="Content Placeholder 4"/>
          <p:cNvSpPr>
            <a:spLocks noGrp="1"/>
          </p:cNvSpPr>
          <p:nvPr>
            <p:ph sz="half" idx="3"/>
          </p:nvPr>
        </p:nvSpPr>
        <p:spPr/>
        <p:txBody>
          <a:bodyPr/>
          <a:lstStyle/>
          <a:p>
            <a:endParaRPr lang="en-GB" altLang="en-US"/>
          </a:p>
        </p:txBody>
      </p:sp>
      <p:pic>
        <p:nvPicPr>
          <p:cNvPr id="11" name="Picture 11"/>
          <p:cNvPicPr>
            <a:picLocks noGrp="1" noChangeAspect="1"/>
          </p:cNvPicPr>
          <p:nvPr>
            <p:ph sz="half" idx="2"/>
          </p:nvPr>
        </p:nvPicPr>
        <p:blipFill>
          <a:blip r:embed="rId2"/>
          <a:stretch>
            <a:fillRect/>
          </a:stretch>
        </p:blipFill>
        <p:spPr>
          <a:xfrm>
            <a:off x="460375" y="1722120"/>
            <a:ext cx="16913860" cy="8358505"/>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882015" algn="l"/>
              </a:tabLst>
            </a:pPr>
            <a:r>
              <a:rPr lang="en-US" altLang="en-GB" spc="-10" dirty="0"/>
              <a:t> Create a temporary table (CTE) that includes average duration of courses by district and use it to list talukas where the average course duration is above the district average.</a:t>
            </a:r>
          </a:p>
        </p:txBody>
      </p:sp>
      <p:sp>
        <p:nvSpPr>
          <p:cNvPr id="4" name="Text Box 3"/>
          <p:cNvSpPr txBox="1"/>
          <p:nvPr/>
        </p:nvSpPr>
        <p:spPr>
          <a:xfrm>
            <a:off x="76200" y="647700"/>
            <a:ext cx="676910" cy="946150"/>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11</a:t>
            </a:r>
          </a:p>
        </p:txBody>
      </p:sp>
      <p:pic>
        <p:nvPicPr>
          <p:cNvPr id="13" name="Picture 13"/>
          <p:cNvPicPr>
            <a:picLocks noGrp="1" noChangeAspect="1"/>
          </p:cNvPicPr>
          <p:nvPr>
            <p:ph sz="half" idx="2"/>
          </p:nvPr>
        </p:nvPicPr>
        <p:blipFill>
          <a:blip r:embed="rId2"/>
          <a:stretch>
            <a:fillRect/>
          </a:stretch>
        </p:blipFill>
        <p:spPr>
          <a:xfrm>
            <a:off x="646430" y="2053590"/>
            <a:ext cx="16931640" cy="7634605"/>
          </a:xfrm>
          <a:prstGeom prst="rect">
            <a:avLst/>
          </a:prstGeom>
          <a:noFill/>
          <a:ln>
            <a:noFill/>
          </a:ln>
        </p:spPr>
      </p:pic>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1016000" y="484141"/>
            <a:ext cx="16256000" cy="1490793"/>
          </a:xfrm>
          <a:prstGeom prst="rect">
            <a:avLst/>
          </a:prstGeom>
        </p:spPr>
        <p:txBody>
          <a:bodyPr vert="horz" wrap="square" lIns="0" tIns="13335" rIns="0" bIns="0" rtlCol="0">
            <a:spAutoFit/>
          </a:bodyPr>
          <a:lstStyle/>
          <a:p>
            <a:pPr marL="12700">
              <a:lnSpc>
                <a:spcPct val="100000"/>
              </a:lnSpc>
              <a:spcBef>
                <a:spcPts val="105"/>
              </a:spcBef>
              <a:tabLst>
                <a:tab pos="906780" algn="l"/>
              </a:tabLst>
            </a:pPr>
            <a:r>
              <a:rPr lang="en-US" altLang="en-GB" spc="-10" dirty="0"/>
              <a:t>Create a new column classifying course duration as:Short (&lt; 12 months),Medium </a:t>
            </a:r>
            <a:br>
              <a:rPr lang="en-US" altLang="en-GB" spc="-10" dirty="0"/>
            </a:br>
            <a:r>
              <a:rPr lang="en-US" altLang="en-GB" spc="-10" dirty="0"/>
              <a:t>(12-36 months),Long (&gt; 36 months).Then count the number of each duration type</a:t>
            </a:r>
            <a:br>
              <a:rPr lang="en-US" altLang="en-GB" spc="-10" dirty="0"/>
            </a:br>
            <a:r>
              <a:rPr lang="en-US" altLang="en-GB" spc="-10" dirty="0"/>
              <a:t> per course category.</a:t>
            </a:r>
          </a:p>
        </p:txBody>
      </p:sp>
      <p:sp>
        <p:nvSpPr>
          <p:cNvPr id="4" name="Text Box 3"/>
          <p:cNvSpPr txBox="1"/>
          <p:nvPr/>
        </p:nvSpPr>
        <p:spPr>
          <a:xfrm>
            <a:off x="76200" y="647700"/>
            <a:ext cx="833755" cy="89471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12</a:t>
            </a:r>
          </a:p>
        </p:txBody>
      </p:sp>
      <p:sp>
        <p:nvSpPr>
          <p:cNvPr id="5" name="Content Placeholder 4"/>
          <p:cNvSpPr>
            <a:spLocks noGrp="1"/>
          </p:cNvSpPr>
          <p:nvPr>
            <p:ph sz="half" idx="3"/>
          </p:nvPr>
        </p:nvSpPr>
        <p:spPr/>
        <p:txBody>
          <a:bodyPr/>
          <a:lstStyle/>
          <a:p>
            <a:endParaRPr lang="en-GB" altLang="en-US"/>
          </a:p>
        </p:txBody>
      </p:sp>
      <p:pic>
        <p:nvPicPr>
          <p:cNvPr id="14" name="Picture 14"/>
          <p:cNvPicPr>
            <a:picLocks noGrp="1" noChangeAspect="1"/>
          </p:cNvPicPr>
          <p:nvPr>
            <p:ph sz="half" idx="2"/>
          </p:nvPr>
        </p:nvPicPr>
        <p:blipFill>
          <a:blip r:embed="rId2"/>
          <a:stretch>
            <a:fillRect/>
          </a:stretch>
        </p:blipFill>
        <p:spPr>
          <a:xfrm>
            <a:off x="932180" y="2199005"/>
            <a:ext cx="15509875" cy="7760970"/>
          </a:xfrm>
          <a:prstGeom prst="rect">
            <a:avLst/>
          </a:prstGeom>
          <a:noFill/>
          <a:ln>
            <a:noFill/>
          </a:ln>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54051" y="738962"/>
            <a:ext cx="458470" cy="514350"/>
          </a:xfrm>
          <a:prstGeom prst="rect">
            <a:avLst/>
          </a:prstGeom>
        </p:spPr>
        <p:txBody>
          <a:bodyPr vert="horz" wrap="square" lIns="0" tIns="13335" rIns="0" bIns="0" rtlCol="0">
            <a:spAutoFit/>
          </a:bodyPr>
          <a:lstStyle/>
          <a:p>
            <a:pPr marL="12700">
              <a:lnSpc>
                <a:spcPct val="100000"/>
              </a:lnSpc>
              <a:spcBef>
                <a:spcPts val="105"/>
              </a:spcBef>
            </a:pPr>
            <a:r>
              <a:rPr sz="3200" b="1" spc="40" dirty="0">
                <a:latin typeface="Calibri" panose="020F0502020204030204"/>
                <a:cs typeface="Calibri" panose="020F0502020204030204"/>
              </a:rPr>
              <a:t>13</a:t>
            </a:r>
            <a:endParaRPr sz="3200">
              <a:latin typeface="Calibri" panose="020F0502020204030204"/>
              <a:cs typeface="Calibri" panose="020F0502020204030204"/>
            </a:endParaRPr>
          </a:p>
        </p:txBody>
      </p:sp>
      <p:sp>
        <p:nvSpPr>
          <p:cNvPr id="4" name="object 4"/>
          <p:cNvSpPr txBox="1">
            <a:spLocks noGrp="1"/>
          </p:cNvSpPr>
          <p:nvPr>
            <p:ph type="title"/>
          </p:nvPr>
        </p:nvSpPr>
        <p:spPr>
          <a:prstGeom prst="rect">
            <a:avLst/>
          </a:prstGeom>
        </p:spPr>
        <p:txBody>
          <a:bodyPr vert="horz" wrap="square" lIns="0" tIns="52958" rIns="0" bIns="0" rtlCol="0">
            <a:spAutoFit/>
          </a:bodyPr>
          <a:lstStyle/>
          <a:p>
            <a:pPr marL="285115">
              <a:lnSpc>
                <a:spcPct val="100000"/>
              </a:lnSpc>
              <a:spcBef>
                <a:spcPts val="105"/>
              </a:spcBef>
            </a:pPr>
            <a:r>
              <a:rPr lang="en-US" altLang="en-GB" spc="-10" dirty="0"/>
              <a:t> Extract only the course specialization from Course Name.</a:t>
            </a:r>
            <a:br>
              <a:rPr lang="en-US" altLang="en-GB" spc="-10" dirty="0"/>
            </a:br>
            <a:r>
              <a:rPr lang="en-US" altLang="en-GB" spc="-10" dirty="0"/>
              <a:t> (e.g., from "Bachelor of Engineering (B. E.) - Electrical", extract "Electrical")</a:t>
            </a:r>
          </a:p>
        </p:txBody>
      </p:sp>
      <p:sp>
        <p:nvSpPr>
          <p:cNvPr id="5" name="Content Placeholder 4"/>
          <p:cNvSpPr>
            <a:spLocks noGrp="1"/>
          </p:cNvSpPr>
          <p:nvPr>
            <p:ph sz="half" idx="3"/>
          </p:nvPr>
        </p:nvSpPr>
        <p:spPr/>
        <p:txBody>
          <a:bodyPr/>
          <a:lstStyle/>
          <a:p>
            <a:endParaRPr lang="en-GB" altLang="en-US"/>
          </a:p>
        </p:txBody>
      </p:sp>
      <p:pic>
        <p:nvPicPr>
          <p:cNvPr id="15" name="Picture 15"/>
          <p:cNvPicPr>
            <a:picLocks noGrp="1" noChangeAspect="1"/>
          </p:cNvPicPr>
          <p:nvPr>
            <p:ph sz="half" idx="2"/>
          </p:nvPr>
        </p:nvPicPr>
        <p:blipFill>
          <a:blip r:embed="rId2"/>
          <a:stretch>
            <a:fillRect/>
          </a:stretch>
        </p:blipFill>
        <p:spPr>
          <a:xfrm>
            <a:off x="914400" y="2089785"/>
            <a:ext cx="16255365" cy="8087360"/>
          </a:xfrm>
          <a:prstGeom prst="rect">
            <a:avLst/>
          </a:prstGeom>
          <a:noFill/>
          <a:ln>
            <a:noFill/>
          </a:ln>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862330"/>
            <a:ext cx="16256000" cy="574675"/>
          </a:xfrm>
          <a:prstGeom prst="rect">
            <a:avLst/>
          </a:prstGeom>
        </p:spPr>
        <p:txBody>
          <a:bodyPr vert="horz" wrap="square" lIns="0" tIns="13335" rIns="0" bIns="0" rtlCol="0">
            <a:spAutoFit/>
          </a:bodyPr>
          <a:lstStyle/>
          <a:p>
            <a:pPr marL="12700">
              <a:lnSpc>
                <a:spcPct val="100000"/>
              </a:lnSpc>
              <a:spcBef>
                <a:spcPts val="105"/>
              </a:spcBef>
              <a:tabLst>
                <a:tab pos="962660" algn="l"/>
              </a:tabLst>
            </a:pPr>
            <a:r>
              <a:rPr spc="40" dirty="0"/>
              <a:t>14</a:t>
            </a:r>
            <a:r>
              <a:rPr dirty="0"/>
              <a:t>	</a:t>
            </a:r>
            <a:r>
              <a:rPr lang="en-US" altLang="en-GB" spc="75" dirty="0"/>
              <a:t>Count how many courses include the word Engineering in the name.</a:t>
            </a:r>
          </a:p>
        </p:txBody>
      </p:sp>
      <p:pic>
        <p:nvPicPr>
          <p:cNvPr id="16" name="Picture 16"/>
          <p:cNvPicPr>
            <a:picLocks noGrp="1" noChangeAspect="1"/>
          </p:cNvPicPr>
          <p:nvPr>
            <p:ph sz="half" idx="2"/>
          </p:nvPr>
        </p:nvPicPr>
        <p:blipFill>
          <a:blip r:embed="rId2"/>
          <a:stretch>
            <a:fillRect/>
          </a:stretch>
        </p:blipFill>
        <p:spPr>
          <a:xfrm>
            <a:off x="1614805" y="2344420"/>
            <a:ext cx="14046200" cy="7080250"/>
          </a:xfrm>
          <a:prstGeom prst="rect">
            <a:avLst/>
          </a:prstGeom>
          <a:noFill/>
          <a:ln>
            <a:noFill/>
          </a:ln>
        </p:spPr>
      </p:pic>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313055" y="802826"/>
            <a:ext cx="16256000" cy="574675"/>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40" dirty="0"/>
              <a:t>15</a:t>
            </a:r>
            <a:r>
              <a:rPr dirty="0"/>
              <a:t>	</a:t>
            </a:r>
            <a:r>
              <a:rPr lang="en-US" altLang="en-GB" spc="55" dirty="0"/>
              <a:t>List all unique combinations of Course Name, Course Type, and Course Category</a:t>
            </a:r>
            <a:r>
              <a:rPr spc="55" dirty="0"/>
              <a:t>.</a:t>
            </a:r>
          </a:p>
        </p:txBody>
      </p:sp>
      <p:pic>
        <p:nvPicPr>
          <p:cNvPr id="6" name="Content Placeholder 5"/>
          <p:cNvPicPr>
            <a:picLocks noGrp="1" noChangeAspect="1"/>
          </p:cNvPicPr>
          <p:nvPr>
            <p:ph sz="half" idx="2"/>
          </p:nvPr>
        </p:nvPicPr>
        <p:blipFill>
          <a:blip r:embed="rId2"/>
          <a:stretch>
            <a:fillRect/>
          </a:stretch>
        </p:blipFill>
        <p:spPr>
          <a:xfrm>
            <a:off x="1824355" y="2211070"/>
            <a:ext cx="13233400" cy="7303770"/>
          </a:xfrm>
          <a:prstGeom prst="rect">
            <a:avLst/>
          </a:prstGeom>
        </p:spPr>
      </p:pic>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837319"/>
            <a:ext cx="16256000" cy="574675"/>
          </a:xfrm>
          <a:prstGeom prst="rect">
            <a:avLst/>
          </a:prstGeom>
        </p:spPr>
        <p:txBody>
          <a:bodyPr vert="horz" wrap="square" lIns="0" tIns="13335" rIns="0" bIns="0" rtlCol="0">
            <a:spAutoFit/>
          </a:bodyPr>
          <a:lstStyle/>
          <a:p>
            <a:pPr marL="12700">
              <a:lnSpc>
                <a:spcPct val="100000"/>
              </a:lnSpc>
              <a:spcBef>
                <a:spcPts val="105"/>
              </a:spcBef>
              <a:tabLst>
                <a:tab pos="882015" algn="l"/>
              </a:tabLst>
            </a:pPr>
            <a:r>
              <a:rPr spc="40" dirty="0"/>
              <a:t>16</a:t>
            </a:r>
            <a:r>
              <a:rPr dirty="0"/>
              <a:t>	</a:t>
            </a:r>
            <a:r>
              <a:rPr lang="en-US" altLang="en-GB" spc="-10" dirty="0"/>
              <a:t>Write a query to get all courses that are not offered by any Government college.</a:t>
            </a:r>
          </a:p>
        </p:txBody>
      </p:sp>
      <p:pic>
        <p:nvPicPr>
          <p:cNvPr id="18" name="Picture 18"/>
          <p:cNvPicPr>
            <a:picLocks noGrp="1" noChangeAspect="1"/>
          </p:cNvPicPr>
          <p:nvPr>
            <p:ph sz="half" idx="2"/>
          </p:nvPr>
        </p:nvPicPr>
        <p:blipFill>
          <a:blip r:embed="rId2"/>
          <a:stretch>
            <a:fillRect/>
          </a:stretch>
        </p:blipFill>
        <p:spPr>
          <a:xfrm>
            <a:off x="1219835" y="1929130"/>
            <a:ext cx="14711045" cy="756793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871855"/>
            <a:ext cx="16256000" cy="505908"/>
          </a:xfrm>
          <a:prstGeom prst="rect">
            <a:avLst/>
          </a:prstGeom>
        </p:spPr>
        <p:txBody>
          <a:bodyPr vert="horz" wrap="square" lIns="0" tIns="13335" rIns="0" bIns="0" rtlCol="0">
            <a:spAutoFit/>
          </a:bodyPr>
          <a:lstStyle/>
          <a:p>
            <a:pPr marL="12700">
              <a:lnSpc>
                <a:spcPct val="100000"/>
              </a:lnSpc>
              <a:spcBef>
                <a:spcPts val="105"/>
              </a:spcBef>
              <a:tabLst>
                <a:tab pos="999490" algn="l"/>
              </a:tabLst>
            </a:pPr>
            <a:r>
              <a:rPr spc="40" dirty="0"/>
              <a:t>17</a:t>
            </a:r>
            <a:r>
              <a:rPr dirty="0"/>
              <a:t>	</a:t>
            </a:r>
            <a:r>
              <a:rPr lang="en-US" altLang="en-GB" spc="-10" dirty="0"/>
              <a:t>Find the university that has the second-highest number of aided courses</a:t>
            </a:r>
            <a:r>
              <a:rPr spc="-10" dirty="0"/>
              <a:t>.</a:t>
            </a:r>
          </a:p>
        </p:txBody>
      </p:sp>
      <p:pic>
        <p:nvPicPr>
          <p:cNvPr id="19" name="Picture 19"/>
          <p:cNvPicPr>
            <a:picLocks noGrp="1" noChangeAspect="1"/>
          </p:cNvPicPr>
          <p:nvPr>
            <p:ph sz="half" idx="2"/>
          </p:nvPr>
        </p:nvPicPr>
        <p:blipFill>
          <a:blip r:embed="rId2"/>
          <a:stretch>
            <a:fillRect/>
          </a:stretch>
        </p:blipFill>
        <p:spPr>
          <a:xfrm>
            <a:off x="1867535" y="2094230"/>
            <a:ext cx="13352145" cy="7320915"/>
          </a:xfrm>
          <a:prstGeom prst="rect">
            <a:avLst/>
          </a:prstGeom>
          <a:noFill/>
          <a:ln>
            <a:noFill/>
          </a:ln>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0" y="519683"/>
            <a:ext cx="9144000" cy="1165860"/>
          </a:xfrm>
          <a:custGeom>
            <a:avLst/>
            <a:gdLst/>
            <a:ahLst/>
            <a:cxnLst/>
            <a:rect l="l" t="t" r="r" b="b"/>
            <a:pathLst>
              <a:path w="9144000" h="1165860">
                <a:moveTo>
                  <a:pt x="8561197" y="0"/>
                </a:moveTo>
                <a:lnTo>
                  <a:pt x="0" y="0"/>
                </a:lnTo>
                <a:lnTo>
                  <a:pt x="0" y="1165733"/>
                </a:lnTo>
                <a:lnTo>
                  <a:pt x="8561197" y="1165733"/>
                </a:lnTo>
                <a:lnTo>
                  <a:pt x="9144000" y="582930"/>
                </a:lnTo>
                <a:lnTo>
                  <a:pt x="8561197" y="0"/>
                </a:lnTo>
                <a:close/>
              </a:path>
            </a:pathLst>
          </a:custGeom>
          <a:solidFill>
            <a:srgbClr val="DDDDDD"/>
          </a:solidFill>
        </p:spPr>
        <p:txBody>
          <a:bodyPr wrap="square" lIns="0" tIns="0" rIns="0" bIns="0" rtlCol="0"/>
          <a:lstStyle/>
          <a:p>
            <a:endParaRPr/>
          </a:p>
        </p:txBody>
      </p:sp>
      <p:sp>
        <p:nvSpPr>
          <p:cNvPr id="3" name="object 3"/>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z="3600" spc="65" dirty="0"/>
              <a:t>Introduction</a:t>
            </a:r>
            <a:endParaRPr sz="3600"/>
          </a:p>
        </p:txBody>
      </p:sp>
      <p:sp>
        <p:nvSpPr>
          <p:cNvPr id="4" name="object 4"/>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E72929"/>
          </a:solidFill>
        </p:spPr>
        <p:txBody>
          <a:bodyPr wrap="square" lIns="0" tIns="0" rIns="0" bIns="0" rtlCol="0"/>
          <a:lstStyle/>
          <a:p>
            <a:endParaRPr/>
          </a:p>
        </p:txBody>
      </p:sp>
      <p:pic>
        <p:nvPicPr>
          <p:cNvPr id="5" name="object 5"/>
          <p:cNvPicPr/>
          <p:nvPr/>
        </p:nvPicPr>
        <p:blipFill>
          <a:blip r:embed="rId2" cstate="print"/>
          <a:stretch>
            <a:fillRect/>
          </a:stretch>
        </p:blipFill>
        <p:spPr>
          <a:xfrm>
            <a:off x="457365" y="2343657"/>
            <a:ext cx="8100949" cy="5599684"/>
          </a:xfrm>
          <a:prstGeom prst="rect">
            <a:avLst/>
          </a:prstGeom>
        </p:spPr>
      </p:pic>
      <p:sp>
        <p:nvSpPr>
          <p:cNvPr id="6" name="object 6"/>
          <p:cNvSpPr txBox="1">
            <a:spLocks noGrp="1"/>
          </p:cNvSpPr>
          <p:nvPr>
            <p:ph type="body" idx="1"/>
          </p:nvPr>
        </p:nvSpPr>
        <p:spPr>
          <a:xfrm>
            <a:off x="8915400" y="419100"/>
            <a:ext cx="9227185" cy="9816465"/>
          </a:xfrm>
          <a:prstGeom prst="rect">
            <a:avLst/>
          </a:prstGeom>
        </p:spPr>
        <p:txBody>
          <a:bodyPr vert="horz" wrap="square" lIns="0" tIns="12065" rIns="0" bIns="0" rtlCol="0">
            <a:noAutofit/>
          </a:bodyPr>
          <a:lstStyle/>
          <a:p>
            <a:pPr marL="12700" algn="just">
              <a:lnSpc>
                <a:spcPct val="100000"/>
              </a:lnSpc>
              <a:spcBef>
                <a:spcPts val="95"/>
              </a:spcBef>
            </a:pPr>
            <a:r>
              <a:rPr sz="4000" dirty="0">
                <a:latin typeface="Calibri" panose="020F0502020204030204" charset="0"/>
                <a:cs typeface="Calibri" panose="020F0502020204030204" charset="0"/>
              </a:rPr>
              <a:t>Overview</a:t>
            </a:r>
            <a:r>
              <a:rPr sz="4000" spc="200" dirty="0">
                <a:latin typeface="Calibri" panose="020F0502020204030204" charset="0"/>
                <a:cs typeface="Calibri" panose="020F0502020204030204" charset="0"/>
              </a:rPr>
              <a:t> </a:t>
            </a:r>
            <a:r>
              <a:rPr sz="4000" dirty="0">
                <a:latin typeface="Calibri" panose="020F0502020204030204" charset="0"/>
                <a:cs typeface="Calibri" panose="020F0502020204030204" charset="0"/>
              </a:rPr>
              <a:t>of</a:t>
            </a:r>
            <a:r>
              <a:rPr sz="4000" spc="195" dirty="0">
                <a:latin typeface="Calibri" panose="020F0502020204030204" charset="0"/>
                <a:cs typeface="Calibri" panose="020F0502020204030204" charset="0"/>
              </a:rPr>
              <a:t> </a:t>
            </a:r>
            <a:r>
              <a:rPr sz="4000" dirty="0">
                <a:latin typeface="Calibri" panose="020F0502020204030204" charset="0"/>
                <a:cs typeface="Calibri" panose="020F0502020204030204" charset="0"/>
              </a:rPr>
              <a:t>the</a:t>
            </a:r>
            <a:r>
              <a:rPr sz="4000" spc="200" dirty="0">
                <a:latin typeface="Calibri" panose="020F0502020204030204" charset="0"/>
                <a:cs typeface="Calibri" panose="020F0502020204030204" charset="0"/>
              </a:rPr>
              <a:t> </a:t>
            </a:r>
            <a:r>
              <a:rPr sz="4000" dirty="0">
                <a:latin typeface="Calibri" panose="020F0502020204030204" charset="0"/>
                <a:cs typeface="Calibri" panose="020F0502020204030204" charset="0"/>
              </a:rPr>
              <a:t>main</a:t>
            </a:r>
            <a:r>
              <a:rPr sz="4000" spc="190" dirty="0">
                <a:latin typeface="Calibri" panose="020F0502020204030204" charset="0"/>
                <a:cs typeface="Calibri" panose="020F0502020204030204" charset="0"/>
              </a:rPr>
              <a:t> </a:t>
            </a:r>
            <a:r>
              <a:rPr sz="4000" spc="-10" dirty="0">
                <a:latin typeface="Calibri" panose="020F0502020204030204" charset="0"/>
                <a:cs typeface="Calibri" panose="020F0502020204030204" charset="0"/>
              </a:rPr>
              <a:t>objectives</a:t>
            </a:r>
          </a:p>
          <a:p>
            <a:pPr marL="12700" algn="just">
              <a:lnSpc>
                <a:spcPct val="100000"/>
              </a:lnSpc>
              <a:spcBef>
                <a:spcPts val="95"/>
              </a:spcBef>
            </a:pPr>
            <a:endParaRPr sz="2800" spc="-10" dirty="0">
              <a:latin typeface="Calibri" panose="020F0502020204030204" charset="0"/>
              <a:cs typeface="Calibri" panose="020F0502020204030204" charset="0"/>
            </a:endParaRPr>
          </a:p>
          <a:p>
            <a:pPr>
              <a:lnSpc>
                <a:spcPct val="105000"/>
              </a:lnSpc>
              <a:spcBef>
                <a:spcPts val="200"/>
              </a:spcBef>
              <a:spcAft>
                <a:spcPts val="200"/>
              </a:spcAft>
            </a:pPr>
            <a:r>
              <a:rPr lang="en-US" altLang="en-GB" sz="2800" b="0">
                <a:solidFill>
                  <a:schemeClr val="tx1"/>
                </a:solidFill>
                <a:latin typeface="Calibri" panose="020F0502020204030204" charset="0"/>
                <a:cs typeface="Calibri" panose="020F0502020204030204" charset="0"/>
              </a:rPr>
              <a:t>In this task, I was assigned to analyze a Higher Education Course dataset using SQL to derive valuable insights related to academic distribution and institutional operations. The major aim was to apply SQL to effectively filter, group, join, and aggregate data in a way that reveals trends in the type of course, funding status, professional course distribution, and regional offers from universities and districts.</a:t>
            </a:r>
          </a:p>
          <a:p>
            <a:pPr>
              <a:lnSpc>
                <a:spcPct val="105000"/>
              </a:lnSpc>
              <a:spcBef>
                <a:spcPts val="200"/>
              </a:spcBef>
              <a:spcAft>
                <a:spcPts val="200"/>
              </a:spcAft>
            </a:pPr>
            <a:r>
              <a:rPr lang="en-US" altLang="en-GB" sz="2800" b="0">
                <a:solidFill>
                  <a:schemeClr val="tx1"/>
                </a:solidFill>
                <a:latin typeface="Calibri" panose="020F0502020204030204" charset="0"/>
                <a:cs typeface="Calibri" panose="020F0502020204030204" charset="0"/>
              </a:rPr>
              <a:t> I employed SQLite as my query language and analyzed the data through DB Browser for SQLite. Throughout the assignment, I utilized concepts like common table expressions (CTEs), aggregate functions, and joins to summarize and interpret the data. This allowed a better understanding of how courses are organized in institutions, including trends in unaided and aided programs, lengths of courses by category, and professional orientation of various courses.The findings of this analysis help improve a larger understanding of the higher education environment, informing data-driven decision-making in educational planning, policy development, and institutional assessment.</a:t>
            </a:r>
          </a:p>
          <a:p>
            <a:pPr marL="12700" marR="5080" algn="just">
              <a:lnSpc>
                <a:spcPct val="149000"/>
              </a:lnSpc>
            </a:pPr>
            <a:endParaRPr lang="en-US" altLang="en-GB" sz="2800">
              <a:solidFill>
                <a:schemeClr val="tx1"/>
              </a:solidFill>
              <a:latin typeface="Calibri" panose="020F0502020204030204" charset="0"/>
              <a:cs typeface="Calibri" panose="020F0502020204030204" charset="0"/>
            </a:endParaRPr>
          </a:p>
          <a:p>
            <a:pPr marL="12700" marR="5080" algn="just">
              <a:lnSpc>
                <a:spcPct val="149000"/>
              </a:lnSpc>
            </a:pPr>
            <a:endParaRPr lang="en-US" altLang="en-GB" sz="2800">
              <a:solidFill>
                <a:schemeClr val="tx1"/>
              </a:solidFill>
              <a:latin typeface="Calibri" panose="020F0502020204030204" charset="0"/>
              <a:cs typeface="Calibri" panose="020F050202020403020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403745"/>
            <a:ext cx="18288000" cy="1165860"/>
            <a:chOff x="0" y="519683"/>
            <a:chExt cx="18288000" cy="1165860"/>
          </a:xfrm>
        </p:grpSpPr>
        <p:sp>
          <p:nvSpPr>
            <p:cNvPr id="3" name="object 3"/>
            <p:cNvSpPr/>
            <p:nvPr/>
          </p:nvSpPr>
          <p:spPr>
            <a:xfrm>
              <a:off x="0" y="519683"/>
              <a:ext cx="18288000" cy="1165860"/>
            </a:xfrm>
            <a:custGeom>
              <a:avLst/>
              <a:gdLst/>
              <a:ahLst/>
              <a:cxnLst/>
              <a:rect l="l" t="t" r="r" b="b"/>
              <a:pathLst>
                <a:path w="18288000" h="1165860">
                  <a:moveTo>
                    <a:pt x="17122267" y="0"/>
                  </a:moveTo>
                  <a:lnTo>
                    <a:pt x="0" y="0"/>
                  </a:lnTo>
                  <a:lnTo>
                    <a:pt x="0" y="1165733"/>
                  </a:lnTo>
                  <a:lnTo>
                    <a:pt x="17122267" y="1165733"/>
                  </a:lnTo>
                  <a:lnTo>
                    <a:pt x="18288000" y="582930"/>
                  </a:lnTo>
                  <a:lnTo>
                    <a:pt x="17122267" y="0"/>
                  </a:lnTo>
                  <a:close/>
                </a:path>
              </a:pathLst>
            </a:custGeom>
            <a:solidFill>
              <a:srgbClr val="F0F3F3"/>
            </a:solidFill>
          </p:spPr>
          <p:txBody>
            <a:bodyPr wrap="square" lIns="0" tIns="0" rIns="0" bIns="0" rtlCol="0"/>
            <a:lstStyle/>
            <a:p>
              <a:endParaRPr/>
            </a:p>
          </p:txBody>
        </p:sp>
        <p:sp>
          <p:nvSpPr>
            <p:cNvPr id="4" name="object 4"/>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FF5656"/>
            </a:solidFill>
          </p:spPr>
          <p:txBody>
            <a:bodyPr wrap="square" lIns="0" tIns="0" rIns="0" bIns="0" rtlCol="0"/>
            <a:lstStyle/>
            <a:p>
              <a:endParaRPr/>
            </a:p>
          </p:txBody>
        </p:sp>
      </p:grpSp>
      <p:sp>
        <p:nvSpPr>
          <p:cNvPr id="6" name="object 6"/>
          <p:cNvSpPr txBox="1">
            <a:spLocks noGrp="1"/>
          </p:cNvSpPr>
          <p:nvPr>
            <p:ph type="title"/>
          </p:nvPr>
        </p:nvSpPr>
        <p:spPr>
          <a:xfrm>
            <a:off x="228600" y="699337"/>
            <a:ext cx="16256000" cy="574675"/>
          </a:xfrm>
          <a:prstGeom prst="rect">
            <a:avLst/>
          </a:prstGeom>
        </p:spPr>
        <p:txBody>
          <a:bodyPr vert="horz" wrap="square" lIns="0" tIns="13335" rIns="0" bIns="0" rtlCol="0">
            <a:spAutoFit/>
          </a:bodyPr>
          <a:lstStyle/>
          <a:p>
            <a:pPr marL="12700">
              <a:lnSpc>
                <a:spcPct val="100000"/>
              </a:lnSpc>
              <a:spcBef>
                <a:spcPts val="105"/>
              </a:spcBef>
              <a:tabLst>
                <a:tab pos="974090" algn="l"/>
              </a:tabLst>
            </a:pPr>
            <a:r>
              <a:rPr spc="40" dirty="0"/>
              <a:t>18</a:t>
            </a:r>
            <a:r>
              <a:rPr dirty="0"/>
              <a:t>	</a:t>
            </a:r>
            <a:r>
              <a:rPr lang="en-US" altLang="en-GB" spc="40" dirty="0"/>
              <a:t>Show courses whose durations are above the median course duration.</a:t>
            </a:r>
          </a:p>
        </p:txBody>
      </p:sp>
      <p:pic>
        <p:nvPicPr>
          <p:cNvPr id="9" name="Content Placeholder 8"/>
          <p:cNvPicPr>
            <a:picLocks noGrp="1" noChangeAspect="1"/>
          </p:cNvPicPr>
          <p:nvPr>
            <p:ph sz="half" idx="2"/>
          </p:nvPr>
        </p:nvPicPr>
        <p:blipFill>
          <a:blip r:embed="rId2"/>
          <a:stretch>
            <a:fillRect/>
          </a:stretch>
        </p:blipFill>
        <p:spPr>
          <a:xfrm>
            <a:off x="1858010" y="2180590"/>
            <a:ext cx="14361795" cy="7464425"/>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910272"/>
            <a:ext cx="16256000" cy="574675"/>
          </a:xfrm>
          <a:prstGeom prst="rect">
            <a:avLst/>
          </a:prstGeom>
        </p:spPr>
        <p:txBody>
          <a:bodyPr vert="horz" wrap="square" lIns="0" tIns="13335" rIns="0" bIns="0" rtlCol="0">
            <a:spAutoFit/>
          </a:bodyPr>
          <a:lstStyle/>
          <a:p>
            <a:pPr marL="12700">
              <a:lnSpc>
                <a:spcPct val="100000"/>
              </a:lnSpc>
              <a:spcBef>
                <a:spcPts val="105"/>
              </a:spcBef>
              <a:tabLst>
                <a:tab pos="882015" algn="l"/>
              </a:tabLst>
            </a:pPr>
            <a:r>
              <a:rPr spc="40" dirty="0"/>
              <a:t>19</a:t>
            </a:r>
            <a:r>
              <a:rPr dirty="0"/>
              <a:t>	</a:t>
            </a:r>
            <a:r>
              <a:rPr lang="en-US" altLang="en-GB" spc="-10" dirty="0"/>
              <a:t>For each University, find the percentage of unaided courses that are professional.</a:t>
            </a:r>
          </a:p>
        </p:txBody>
      </p:sp>
      <p:sp>
        <p:nvSpPr>
          <p:cNvPr id="8" name="Content Placeholder 7"/>
          <p:cNvSpPr>
            <a:spLocks noGrp="1"/>
          </p:cNvSpPr>
          <p:nvPr>
            <p:ph sz="half" idx="3"/>
          </p:nvPr>
        </p:nvSpPr>
        <p:spPr/>
        <p:txBody>
          <a:bodyPr/>
          <a:lstStyle/>
          <a:p>
            <a:endParaRPr lang="en-GB" altLang="en-US"/>
          </a:p>
        </p:txBody>
      </p:sp>
      <p:pic>
        <p:nvPicPr>
          <p:cNvPr id="7" name="Content Placeholder 6"/>
          <p:cNvPicPr>
            <a:picLocks noGrp="1" noChangeAspect="1"/>
          </p:cNvPicPr>
          <p:nvPr>
            <p:ph sz="half" idx="2"/>
          </p:nvPr>
        </p:nvPicPr>
        <p:blipFill>
          <a:blip r:embed="rId2"/>
          <a:stretch>
            <a:fillRect/>
          </a:stretch>
        </p:blipFill>
        <p:spPr>
          <a:xfrm>
            <a:off x="609600" y="1812290"/>
            <a:ext cx="17373600" cy="7957820"/>
          </a:xfrm>
          <a:prstGeom prst="rect">
            <a:avLst/>
          </a:prstGeom>
        </p:spPr>
      </p:pic>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a:spLocks noGrp="1"/>
          </p:cNvSpPr>
          <p:nvPr>
            <p:ph type="title"/>
          </p:nvPr>
        </p:nvSpPr>
        <p:spPr>
          <a:xfrm>
            <a:off x="228600" y="844232"/>
            <a:ext cx="16256000" cy="574675"/>
          </a:xfrm>
          <a:prstGeom prst="rect">
            <a:avLst/>
          </a:prstGeom>
        </p:spPr>
        <p:txBody>
          <a:bodyPr vert="horz" wrap="square" lIns="0" tIns="13335" rIns="0" bIns="0" rtlCol="0">
            <a:spAutoFit/>
          </a:bodyPr>
          <a:lstStyle/>
          <a:p>
            <a:pPr marL="12700">
              <a:lnSpc>
                <a:spcPct val="100000"/>
              </a:lnSpc>
              <a:spcBef>
                <a:spcPts val="105"/>
              </a:spcBef>
              <a:tabLst>
                <a:tab pos="696595" algn="l"/>
              </a:tabLst>
            </a:pPr>
            <a:r>
              <a:rPr spc="40" dirty="0"/>
              <a:t>20</a:t>
            </a:r>
            <a:r>
              <a:rPr dirty="0"/>
              <a:t>	</a:t>
            </a:r>
            <a:r>
              <a:rPr lang="en-US" dirty="0"/>
              <a:t>  </a:t>
            </a:r>
            <a:r>
              <a:rPr lang="en-US" altLang="en-GB" spc="-10" dirty="0"/>
              <a:t>Determine which Course Category has the highest average course duration and </a:t>
            </a:r>
            <a:br>
              <a:rPr lang="en-US" altLang="en-GB" spc="-10" dirty="0"/>
            </a:br>
            <a:r>
              <a:rPr lang="en-US" altLang="en-GB" spc="-10" dirty="0"/>
              <a:t>         display the top 3.</a:t>
            </a:r>
          </a:p>
        </p:txBody>
      </p:sp>
      <p:sp>
        <p:nvSpPr>
          <p:cNvPr id="4" name="Content Placeholder 3"/>
          <p:cNvSpPr>
            <a:spLocks noGrp="1"/>
          </p:cNvSpPr>
          <p:nvPr>
            <p:ph sz="half" idx="3"/>
          </p:nvPr>
        </p:nvSpPr>
        <p:spPr/>
        <p:txBody>
          <a:bodyPr/>
          <a:lstStyle/>
          <a:p>
            <a:endParaRPr lang="en-GB" altLang="en-US"/>
          </a:p>
        </p:txBody>
      </p:sp>
      <p:pic>
        <p:nvPicPr>
          <p:cNvPr id="12" name="Picture 2"/>
          <p:cNvPicPr>
            <a:picLocks noGrp="1" noChangeAspect="1"/>
          </p:cNvPicPr>
          <p:nvPr>
            <p:ph sz="half" idx="2"/>
          </p:nvPr>
        </p:nvPicPr>
        <p:blipFill>
          <a:blip r:embed="rId2"/>
          <a:stretch>
            <a:fillRect/>
          </a:stretch>
        </p:blipFill>
        <p:spPr>
          <a:xfrm>
            <a:off x="1507490" y="2254250"/>
            <a:ext cx="15865475" cy="757110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6855714" y="9855"/>
            <a:ext cx="4273550" cy="1092200"/>
          </a:xfrm>
          <a:prstGeom prst="rect">
            <a:avLst/>
          </a:prstGeom>
        </p:spPr>
        <p:txBody>
          <a:bodyPr vert="horz" wrap="square" lIns="0" tIns="12065" rIns="0" bIns="0" rtlCol="0">
            <a:spAutoFit/>
          </a:bodyPr>
          <a:lstStyle/>
          <a:p>
            <a:pPr marL="12700">
              <a:lnSpc>
                <a:spcPct val="100000"/>
              </a:lnSpc>
              <a:spcBef>
                <a:spcPts val="95"/>
              </a:spcBef>
            </a:pPr>
            <a:r>
              <a:rPr sz="7000" spc="-10" dirty="0">
                <a:latin typeface="Times New Roman" panose="02020603050405020304"/>
                <a:cs typeface="Times New Roman" panose="02020603050405020304"/>
              </a:rPr>
              <a:t>Conclusion</a:t>
            </a:r>
            <a:endParaRPr sz="7000">
              <a:latin typeface="Times New Roman" panose="02020603050405020304"/>
              <a:cs typeface="Times New Roman" panose="02020603050405020304"/>
            </a:endParaRPr>
          </a:p>
        </p:txBody>
      </p:sp>
      <p:sp>
        <p:nvSpPr>
          <p:cNvPr id="3" name="object 3"/>
          <p:cNvSpPr/>
          <p:nvPr/>
        </p:nvSpPr>
        <p:spPr>
          <a:xfrm>
            <a:off x="15697200" y="7658100"/>
            <a:ext cx="2590800" cy="2629535"/>
          </a:xfrm>
          <a:custGeom>
            <a:avLst/>
            <a:gdLst/>
            <a:ahLst/>
            <a:cxnLst/>
            <a:rect l="l" t="t" r="r" b="b"/>
            <a:pathLst>
              <a:path w="2590800" h="2629534">
                <a:moveTo>
                  <a:pt x="2590800" y="0"/>
                </a:moveTo>
                <a:lnTo>
                  <a:pt x="0" y="2628912"/>
                </a:lnTo>
                <a:lnTo>
                  <a:pt x="2590800" y="2628912"/>
                </a:lnTo>
                <a:lnTo>
                  <a:pt x="2590800" y="0"/>
                </a:lnTo>
                <a:close/>
              </a:path>
            </a:pathLst>
          </a:custGeom>
          <a:solidFill>
            <a:srgbClr val="15AFF8"/>
          </a:solidFill>
        </p:spPr>
        <p:txBody>
          <a:bodyPr wrap="square" lIns="0" tIns="0" rIns="0" bIns="0" rtlCol="0"/>
          <a:lstStyle/>
          <a:p>
            <a:endParaRPr/>
          </a:p>
        </p:txBody>
      </p:sp>
      <p:sp>
        <p:nvSpPr>
          <p:cNvPr id="4" name="object 4"/>
          <p:cNvSpPr/>
          <p:nvPr/>
        </p:nvSpPr>
        <p:spPr>
          <a:xfrm>
            <a:off x="0" y="0"/>
            <a:ext cx="3200400" cy="2699385"/>
          </a:xfrm>
          <a:custGeom>
            <a:avLst/>
            <a:gdLst/>
            <a:ahLst/>
            <a:cxnLst/>
            <a:rect l="l" t="t" r="r" b="b"/>
            <a:pathLst>
              <a:path w="3200400" h="2699385">
                <a:moveTo>
                  <a:pt x="3200400" y="0"/>
                </a:moveTo>
                <a:lnTo>
                  <a:pt x="0" y="0"/>
                </a:lnTo>
                <a:lnTo>
                  <a:pt x="0" y="2698867"/>
                </a:lnTo>
                <a:lnTo>
                  <a:pt x="3200400" y="0"/>
                </a:lnTo>
                <a:close/>
              </a:path>
            </a:pathLst>
          </a:custGeom>
          <a:solidFill>
            <a:srgbClr val="15AFF8"/>
          </a:solidFill>
        </p:spPr>
        <p:txBody>
          <a:bodyPr wrap="square" lIns="0" tIns="0" rIns="0" bIns="0" rtlCol="0"/>
          <a:lstStyle/>
          <a:p>
            <a:endParaRPr/>
          </a:p>
        </p:txBody>
      </p:sp>
      <p:sp>
        <p:nvSpPr>
          <p:cNvPr id="5" name="object 5"/>
          <p:cNvSpPr txBox="1"/>
          <p:nvPr/>
        </p:nvSpPr>
        <p:spPr>
          <a:xfrm>
            <a:off x="838200" y="1685925"/>
            <a:ext cx="16556355" cy="9034780"/>
          </a:xfrm>
          <a:prstGeom prst="rect">
            <a:avLst/>
          </a:prstGeom>
        </p:spPr>
        <p:txBody>
          <a:bodyPr vert="horz" wrap="square" lIns="0" tIns="12065" rIns="0" bIns="0" rtlCol="0">
            <a:noAutofit/>
          </a:bodyPr>
          <a:lstStyle/>
          <a:p>
            <a:pPr marL="157480" marR="5080">
              <a:lnSpc>
                <a:spcPct val="100000"/>
              </a:lnSpc>
              <a:spcBef>
                <a:spcPts val="0"/>
              </a:spcBef>
              <a:spcAft>
                <a:spcPts val="0"/>
              </a:spcAft>
            </a:pPr>
            <a:r>
              <a:rPr lang="en-US" altLang="en-GB" sz="3200">
                <a:latin typeface="Times New Roman" panose="02020603050405020304"/>
                <a:cs typeface="Times New Roman" panose="02020603050405020304"/>
              </a:rPr>
              <a:t>Through this SQL-based exploration of the Higher Education Course dataset, I gained hands-on experience in extracting, filtering, grouping, and summarizing data effectively. By writing and analyzing a series of diverse queries, I was able to:</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Understand course distribution across universities and districts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Analyze the prevalence of professional and non-professional programs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Evaluate the status and spread of aided vs unaided courses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Identify patterns in course duration and category offerings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Explore institutional-level insights for academic planning</a:t>
            </a:r>
            <a:endParaRPr lang="en-US" altLang="en-GB" sz="4000" b="1">
              <a:latin typeface="Times New Roman" panose="02020603050405020304"/>
              <a:cs typeface="Times New Roman" panose="02020603050405020304"/>
            </a:endParaRPr>
          </a:p>
          <a:p>
            <a:pPr marL="157480" marR="5080">
              <a:lnSpc>
                <a:spcPct val="100000"/>
              </a:lnSpc>
              <a:spcBef>
                <a:spcPts val="0"/>
              </a:spcBef>
              <a:spcAft>
                <a:spcPts val="0"/>
              </a:spcAft>
            </a:pPr>
            <a:r>
              <a:rPr lang="en-US" altLang="en-GB" sz="3600" b="1">
                <a:latin typeface="Times New Roman" panose="02020603050405020304"/>
                <a:cs typeface="Times New Roman" panose="02020603050405020304"/>
              </a:rPr>
              <a:t>Key Takeaways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SQL is a powerful tool for conducting structured data analysis with precision in the education domain.</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Writing queries helped me understand the structure and relationships within the dataset, including institutional, geographic, and academic factors.</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These insights can be leveraged for informed decision-making in areas like curriculum planning, resource allocation, and policy formulation.</a:t>
            </a:r>
          </a:p>
          <a:p>
            <a:pPr marL="957580" marR="5080" lvl="1" indent="-342900">
              <a:lnSpc>
                <a:spcPct val="100000"/>
              </a:lnSpc>
              <a:spcBef>
                <a:spcPts val="0"/>
              </a:spcBef>
              <a:spcAft>
                <a:spcPts val="0"/>
              </a:spcAft>
              <a:buFont typeface="Arial" panose="020B0604020202020204" pitchFamily="34" charset="0"/>
              <a:buChar char="•"/>
            </a:pPr>
            <a:r>
              <a:rPr lang="en-US" altLang="en-GB" sz="3200">
                <a:latin typeface="Times New Roman" panose="02020603050405020304"/>
                <a:cs typeface="Times New Roman" panose="02020603050405020304"/>
              </a:rPr>
              <a:t>Data exploration using SQL lays a strong foundation for advanced analytics and visualization using tools such as Power BI or Tableau.</a:t>
            </a:r>
          </a:p>
        </p:txBody>
      </p:sp>
      <p:pic>
        <p:nvPicPr>
          <p:cNvPr id="6" name="object 6"/>
          <p:cNvPicPr/>
          <p:nvPr/>
        </p:nvPicPr>
        <p:blipFill>
          <a:blip r:embed="rId2" cstate="print"/>
          <a:stretch>
            <a:fillRect/>
          </a:stretch>
        </p:blipFill>
        <p:spPr>
          <a:xfrm>
            <a:off x="15758287" y="8757437"/>
            <a:ext cx="487362" cy="487362"/>
          </a:xfrm>
          <a:prstGeom prst="rect">
            <a:avLst/>
          </a:prstGeom>
        </p:spPr>
      </p:pic>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1016000" y="5428564"/>
            <a:ext cx="6431915" cy="1397635"/>
          </a:xfrm>
          <a:prstGeom prst="rect">
            <a:avLst/>
          </a:prstGeom>
        </p:spPr>
        <p:txBody>
          <a:bodyPr vert="horz" wrap="square" lIns="0" tIns="12700" rIns="0" bIns="0" rtlCol="0">
            <a:spAutoFit/>
          </a:bodyPr>
          <a:lstStyle/>
          <a:p>
            <a:pPr marL="12700">
              <a:lnSpc>
                <a:spcPct val="100000"/>
              </a:lnSpc>
              <a:spcBef>
                <a:spcPts val="100"/>
              </a:spcBef>
            </a:pPr>
            <a:r>
              <a:rPr sz="9000" b="1" spc="475" dirty="0">
                <a:solidFill>
                  <a:srgbClr val="E72929"/>
                </a:solidFill>
                <a:latin typeface="Arial" panose="020B0604020202020204"/>
                <a:cs typeface="Arial" panose="020B0604020202020204"/>
              </a:rPr>
              <a:t>Thank</a:t>
            </a:r>
            <a:r>
              <a:rPr sz="9000" b="1" spc="595" dirty="0">
                <a:solidFill>
                  <a:srgbClr val="E72929"/>
                </a:solidFill>
                <a:latin typeface="Arial" panose="020B0604020202020204"/>
                <a:cs typeface="Arial" panose="020B0604020202020204"/>
              </a:rPr>
              <a:t> </a:t>
            </a:r>
            <a:r>
              <a:rPr sz="9000" b="1" spc="370" dirty="0">
                <a:solidFill>
                  <a:srgbClr val="E72929"/>
                </a:solidFill>
                <a:latin typeface="Arial" panose="020B0604020202020204"/>
                <a:cs typeface="Arial" panose="020B0604020202020204"/>
              </a:rPr>
              <a:t>You</a:t>
            </a:r>
            <a:endParaRPr sz="9000">
              <a:latin typeface="Arial" panose="020B0604020202020204"/>
              <a:cs typeface="Arial" panose="020B0604020202020204"/>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grpSp>
        <p:nvGrpSpPr>
          <p:cNvPr id="2" name="object 2"/>
          <p:cNvGrpSpPr/>
          <p:nvPr/>
        </p:nvGrpSpPr>
        <p:grpSpPr>
          <a:xfrm>
            <a:off x="0" y="519683"/>
            <a:ext cx="14648815" cy="1165860"/>
            <a:chOff x="0" y="519683"/>
            <a:chExt cx="14648815" cy="1165860"/>
          </a:xfrm>
        </p:grpSpPr>
        <p:sp>
          <p:nvSpPr>
            <p:cNvPr id="3" name="object 3"/>
            <p:cNvSpPr/>
            <p:nvPr/>
          </p:nvSpPr>
          <p:spPr>
            <a:xfrm>
              <a:off x="0" y="519683"/>
              <a:ext cx="14648815" cy="1165860"/>
            </a:xfrm>
            <a:custGeom>
              <a:avLst/>
              <a:gdLst/>
              <a:ahLst/>
              <a:cxnLst/>
              <a:rect l="l" t="t" r="r" b="b"/>
              <a:pathLst>
                <a:path w="14648815" h="1165860">
                  <a:moveTo>
                    <a:pt x="13714603" y="0"/>
                  </a:moveTo>
                  <a:lnTo>
                    <a:pt x="0" y="0"/>
                  </a:lnTo>
                  <a:lnTo>
                    <a:pt x="0" y="1165733"/>
                  </a:lnTo>
                  <a:lnTo>
                    <a:pt x="13714603" y="1165733"/>
                  </a:lnTo>
                  <a:lnTo>
                    <a:pt x="14648307" y="582930"/>
                  </a:lnTo>
                  <a:lnTo>
                    <a:pt x="13714603" y="0"/>
                  </a:lnTo>
                  <a:close/>
                </a:path>
              </a:pathLst>
            </a:custGeom>
            <a:solidFill>
              <a:srgbClr val="F0F3F3"/>
            </a:solidFill>
          </p:spPr>
          <p:txBody>
            <a:bodyPr wrap="square" lIns="0" tIns="0" rIns="0" bIns="0" rtlCol="0"/>
            <a:lstStyle/>
            <a:p>
              <a:endParaRPr/>
            </a:p>
          </p:txBody>
        </p:sp>
        <p:sp>
          <p:nvSpPr>
            <p:cNvPr id="4" name="object 4"/>
            <p:cNvSpPr/>
            <p:nvPr/>
          </p:nvSpPr>
          <p:spPr>
            <a:xfrm>
              <a:off x="0" y="519683"/>
              <a:ext cx="936625" cy="1165860"/>
            </a:xfrm>
            <a:custGeom>
              <a:avLst/>
              <a:gdLst/>
              <a:ahLst/>
              <a:cxnLst/>
              <a:rect l="l" t="t" r="r" b="b"/>
              <a:pathLst>
                <a:path w="936625" h="1165860">
                  <a:moveTo>
                    <a:pt x="353466" y="0"/>
                  </a:moveTo>
                  <a:lnTo>
                    <a:pt x="0" y="0"/>
                  </a:lnTo>
                  <a:lnTo>
                    <a:pt x="0" y="1165860"/>
                  </a:lnTo>
                  <a:lnTo>
                    <a:pt x="353466" y="1165860"/>
                  </a:lnTo>
                  <a:lnTo>
                    <a:pt x="936307" y="582930"/>
                  </a:lnTo>
                  <a:lnTo>
                    <a:pt x="353466" y="0"/>
                  </a:lnTo>
                  <a:close/>
                </a:path>
              </a:pathLst>
            </a:custGeom>
            <a:solidFill>
              <a:srgbClr val="FF5656"/>
            </a:solidFill>
          </p:spPr>
          <p:txBody>
            <a:bodyPr wrap="square" lIns="0" tIns="0" rIns="0" bIns="0" rtlCol="0"/>
            <a:lstStyle/>
            <a:p>
              <a:endParaRPr/>
            </a:p>
          </p:txBody>
        </p:sp>
      </p:grpSp>
      <p:sp>
        <p:nvSpPr>
          <p:cNvPr id="7" name="object 7"/>
          <p:cNvSpPr txBox="1">
            <a:spLocks noGrp="1"/>
          </p:cNvSpPr>
          <p:nvPr>
            <p:ph type="title"/>
          </p:nvPr>
        </p:nvSpPr>
        <p:spPr>
          <a:xfrm>
            <a:off x="1016000" y="699338"/>
            <a:ext cx="16256000" cy="1053465"/>
          </a:xfrm>
          <a:prstGeom prst="rect">
            <a:avLst/>
          </a:prstGeom>
        </p:spPr>
        <p:txBody>
          <a:bodyPr vert="horz" wrap="square" lIns="0" tIns="69011" rIns="0" bIns="0" rtlCol="0">
            <a:spAutoFit/>
          </a:bodyPr>
          <a:lstStyle/>
          <a:p>
            <a:pPr marL="335915">
              <a:lnSpc>
                <a:spcPct val="100000"/>
              </a:lnSpc>
              <a:spcBef>
                <a:spcPts val="100"/>
              </a:spcBef>
            </a:pPr>
            <a:r>
              <a:rPr lang="en-US" altLang="en-GB" spc="40" dirty="0"/>
              <a:t>Find the top 5 districts with the highest number of colleges offering </a:t>
            </a:r>
            <a:br>
              <a:rPr lang="en-US" altLang="en-GB" spc="40" dirty="0"/>
            </a:br>
            <a:r>
              <a:rPr lang="en-US" altLang="en-GB" spc="40" dirty="0"/>
              <a:t>professional courses.</a:t>
            </a:r>
          </a:p>
        </p:txBody>
      </p:sp>
      <p:sp>
        <p:nvSpPr>
          <p:cNvPr id="10" name="Content Placeholder 9"/>
          <p:cNvSpPr>
            <a:spLocks noGrp="1"/>
          </p:cNvSpPr>
          <p:nvPr>
            <p:ph sz="half" idx="3"/>
          </p:nvPr>
        </p:nvSpPr>
        <p:spPr/>
        <p:txBody>
          <a:bodyPr/>
          <a:lstStyle/>
          <a:p>
            <a:endParaRPr lang="en-GB" altLang="en-US"/>
          </a:p>
        </p:txBody>
      </p:sp>
      <p:sp>
        <p:nvSpPr>
          <p:cNvPr id="8" name="object 8"/>
          <p:cNvSpPr txBox="1"/>
          <p:nvPr/>
        </p:nvSpPr>
        <p:spPr>
          <a:xfrm>
            <a:off x="182676" y="796544"/>
            <a:ext cx="241300"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panose="020F0502020204030204"/>
                <a:cs typeface="Calibri" panose="020F0502020204030204"/>
              </a:rPr>
              <a:t>1</a:t>
            </a:r>
            <a:endParaRPr sz="3200">
              <a:latin typeface="Calibri" panose="020F0502020204030204"/>
              <a:cs typeface="Calibri" panose="020F0502020204030204"/>
            </a:endParaRPr>
          </a:p>
        </p:txBody>
      </p:sp>
      <p:sp>
        <p:nvSpPr>
          <p:cNvPr id="6" name="Content Placeholder 5">
            <a:extLst>
              <a:ext uri="{FF2B5EF4-FFF2-40B4-BE49-F238E27FC236}">
                <a16:creationId xmlns:a16="http://schemas.microsoft.com/office/drawing/2014/main" id="{FD6EEAF6-8B25-8D54-DAB3-ADA9249E8483}"/>
              </a:ext>
            </a:extLst>
          </p:cNvPr>
          <p:cNvSpPr>
            <a:spLocks noGrp="1"/>
          </p:cNvSpPr>
          <p:nvPr>
            <p:ph sz="half" idx="2"/>
          </p:nvPr>
        </p:nvSpPr>
        <p:spPr/>
        <p:txBody>
          <a:bodyPr/>
          <a:lstStyle/>
          <a:p>
            <a:endParaRPr lang="en-IN"/>
          </a:p>
        </p:txBody>
      </p:sp>
      <p:pic>
        <p:nvPicPr>
          <p:cNvPr id="12" name="Picture 11">
            <a:extLst>
              <a:ext uri="{FF2B5EF4-FFF2-40B4-BE49-F238E27FC236}">
                <a16:creationId xmlns:a16="http://schemas.microsoft.com/office/drawing/2014/main" id="{2C20F083-CF55-35F1-7CA7-E9AD6FD9A52B}"/>
              </a:ext>
            </a:extLst>
          </p:cNvPr>
          <p:cNvPicPr>
            <a:picLocks noChangeAspect="1"/>
          </p:cNvPicPr>
          <p:nvPr/>
        </p:nvPicPr>
        <p:blipFill>
          <a:blip r:embed="rId3"/>
          <a:stretch>
            <a:fillRect/>
          </a:stretch>
        </p:blipFill>
        <p:spPr>
          <a:xfrm>
            <a:off x="609600" y="2433270"/>
            <a:ext cx="16764000" cy="6722159"/>
          </a:xfrm>
          <a:prstGeom prst="rect">
            <a:avLst/>
          </a:prstGeom>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82676" y="796544"/>
            <a:ext cx="241300" cy="513715"/>
          </a:xfrm>
          <a:prstGeom prst="rect">
            <a:avLst/>
          </a:prstGeom>
        </p:spPr>
        <p:txBody>
          <a:bodyPr vert="horz" wrap="square" lIns="0" tIns="12700" rIns="0" bIns="0" rtlCol="0">
            <a:spAutoFit/>
          </a:bodyPr>
          <a:lstStyle/>
          <a:p>
            <a:pPr marL="12700">
              <a:lnSpc>
                <a:spcPct val="100000"/>
              </a:lnSpc>
              <a:spcBef>
                <a:spcPts val="100"/>
              </a:spcBef>
            </a:pPr>
            <a:r>
              <a:rPr sz="3200" b="1" spc="15" dirty="0">
                <a:latin typeface="Calibri" panose="020F0502020204030204"/>
                <a:cs typeface="Calibri" panose="020F0502020204030204"/>
              </a:rPr>
              <a:t>2</a:t>
            </a:r>
            <a:endParaRPr sz="3200">
              <a:latin typeface="Calibri" panose="020F0502020204030204"/>
              <a:cs typeface="Calibri" panose="020F0502020204030204"/>
            </a:endParaRPr>
          </a:p>
        </p:txBody>
      </p:sp>
      <p:sp>
        <p:nvSpPr>
          <p:cNvPr id="5" name="object 5"/>
          <p:cNvSpPr txBox="1">
            <a:spLocks noGrp="1"/>
          </p:cNvSpPr>
          <p:nvPr>
            <p:ph type="title"/>
          </p:nvPr>
        </p:nvSpPr>
        <p:spPr>
          <a:xfrm>
            <a:off x="1016000" y="699338"/>
            <a:ext cx="16256000" cy="1037590"/>
          </a:xfrm>
          <a:prstGeom prst="rect">
            <a:avLst/>
          </a:prstGeom>
        </p:spPr>
        <p:txBody>
          <a:bodyPr vert="horz" wrap="square" lIns="0" tIns="52958" rIns="0" bIns="0" rtlCol="0">
            <a:spAutoFit/>
          </a:bodyPr>
          <a:lstStyle/>
          <a:p>
            <a:pPr marL="164465">
              <a:lnSpc>
                <a:spcPct val="100000"/>
              </a:lnSpc>
              <a:spcBef>
                <a:spcPts val="105"/>
              </a:spcBef>
            </a:pPr>
            <a:r>
              <a:rPr lang="en-US" altLang="en-GB" spc="85" dirty="0"/>
              <a:t>Calculate the average course duration (in months) for each Course Type and</a:t>
            </a:r>
            <a:br>
              <a:rPr lang="en-US" altLang="en-GB" spc="85" dirty="0"/>
            </a:br>
            <a:r>
              <a:rPr lang="en-US" altLang="en-GB" spc="85" dirty="0"/>
              <a:t> sort them in descending order.</a:t>
            </a:r>
          </a:p>
        </p:txBody>
      </p:sp>
      <p:sp>
        <p:nvSpPr>
          <p:cNvPr id="7" name="Content Placeholder 6"/>
          <p:cNvSpPr>
            <a:spLocks noGrp="1"/>
          </p:cNvSpPr>
          <p:nvPr>
            <p:ph sz="half" idx="3"/>
          </p:nvPr>
        </p:nvSpPr>
        <p:spPr/>
        <p:txBody>
          <a:bodyPr/>
          <a:lstStyle/>
          <a:p>
            <a:endParaRPr lang="en-GB" altLang="en-US"/>
          </a:p>
        </p:txBody>
      </p:sp>
      <p:pic>
        <p:nvPicPr>
          <p:cNvPr id="6" name="Picture 2"/>
          <p:cNvPicPr>
            <a:picLocks noGrp="1" noChangeAspect="1"/>
          </p:cNvPicPr>
          <p:nvPr>
            <p:ph sz="half" idx="2"/>
          </p:nvPr>
        </p:nvPicPr>
        <p:blipFill>
          <a:blip r:embed="rId2"/>
          <a:stretch>
            <a:fillRect/>
          </a:stretch>
        </p:blipFill>
        <p:spPr>
          <a:xfrm>
            <a:off x="384175" y="2320925"/>
            <a:ext cx="17240885" cy="7713345"/>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917575" algn="l"/>
              </a:tabLst>
            </a:pPr>
            <a:r>
              <a:rPr lang="en-US" altLang="en-GB" spc="-10" dirty="0"/>
              <a:t>Count how many unique College Names offer each Course Category.</a:t>
            </a:r>
          </a:p>
        </p:txBody>
      </p:sp>
      <p:sp>
        <p:nvSpPr>
          <p:cNvPr id="8" name="Text Box 7"/>
          <p:cNvSpPr txBox="1"/>
          <p:nvPr/>
        </p:nvSpPr>
        <p:spPr>
          <a:xfrm>
            <a:off x="152400" y="876300"/>
            <a:ext cx="608330" cy="56324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3</a:t>
            </a:r>
          </a:p>
        </p:txBody>
      </p:sp>
      <p:sp>
        <p:nvSpPr>
          <p:cNvPr id="11" name="Content Placeholder 10"/>
          <p:cNvSpPr>
            <a:spLocks noGrp="1"/>
          </p:cNvSpPr>
          <p:nvPr>
            <p:ph sz="half" idx="3"/>
          </p:nvPr>
        </p:nvSpPr>
        <p:spPr/>
        <p:txBody>
          <a:bodyPr/>
          <a:lstStyle/>
          <a:p>
            <a:endParaRPr lang="en-GB" altLang="en-US"/>
          </a:p>
        </p:txBody>
      </p:sp>
      <p:pic>
        <p:nvPicPr>
          <p:cNvPr id="10" name="Content Placeholder 9"/>
          <p:cNvPicPr>
            <a:picLocks noGrp="1" noChangeAspect="1"/>
          </p:cNvPicPr>
          <p:nvPr>
            <p:ph sz="half" idx="2"/>
          </p:nvPr>
        </p:nvPicPr>
        <p:blipFill>
          <a:blip r:embed="rId3"/>
          <a:stretch>
            <a:fillRect/>
          </a:stretch>
        </p:blipFill>
        <p:spPr>
          <a:xfrm>
            <a:off x="922655" y="2044065"/>
            <a:ext cx="16313150" cy="779272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2255" y="738962"/>
            <a:ext cx="241300" cy="514350"/>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Calibri" panose="020F0502020204030204"/>
                <a:cs typeface="Calibri" panose="020F0502020204030204"/>
              </a:rPr>
              <a:t>4</a:t>
            </a:r>
            <a:endParaRPr sz="3200">
              <a:latin typeface="Calibri" panose="020F0502020204030204"/>
              <a:cs typeface="Calibri" panose="020F0502020204030204"/>
            </a:endParaRPr>
          </a:p>
        </p:txBody>
      </p:sp>
      <p:sp>
        <p:nvSpPr>
          <p:cNvPr id="5" name="object 5"/>
          <p:cNvSpPr txBox="1">
            <a:spLocks noGrp="1"/>
          </p:cNvSpPr>
          <p:nvPr>
            <p:ph type="title"/>
          </p:nvPr>
        </p:nvSpPr>
        <p:spPr>
          <a:prstGeom prst="rect">
            <a:avLst/>
          </a:prstGeom>
        </p:spPr>
        <p:txBody>
          <a:bodyPr vert="horz" wrap="square" lIns="0" tIns="52958" rIns="0" bIns="0" rtlCol="0">
            <a:spAutoFit/>
          </a:bodyPr>
          <a:lstStyle/>
          <a:p>
            <a:pPr marL="186055">
              <a:lnSpc>
                <a:spcPct val="100000"/>
              </a:lnSpc>
              <a:spcBef>
                <a:spcPts val="105"/>
              </a:spcBef>
            </a:pPr>
            <a:r>
              <a:rPr lang="en-US" altLang="en-GB" spc="50" dirty="0"/>
              <a:t>Find the names of colleges offering both Post Graduate and Under Graduate </a:t>
            </a:r>
            <a:br>
              <a:rPr lang="en-US" altLang="en-GB" spc="50" dirty="0"/>
            </a:br>
            <a:r>
              <a:rPr lang="en-US" altLang="en-GB" spc="50" dirty="0"/>
              <a:t>courses.</a:t>
            </a:r>
          </a:p>
        </p:txBody>
      </p:sp>
      <p:sp>
        <p:nvSpPr>
          <p:cNvPr id="7" name="Content Placeholder 6"/>
          <p:cNvSpPr>
            <a:spLocks noGrp="1"/>
          </p:cNvSpPr>
          <p:nvPr>
            <p:ph sz="half" idx="3"/>
          </p:nvPr>
        </p:nvSpPr>
        <p:spPr/>
        <p:txBody>
          <a:bodyPr/>
          <a:lstStyle/>
          <a:p>
            <a:endParaRPr lang="en-GB" altLang="en-US"/>
          </a:p>
        </p:txBody>
      </p:sp>
      <p:pic>
        <p:nvPicPr>
          <p:cNvPr id="6" name="Picture 4"/>
          <p:cNvPicPr>
            <a:picLocks noGrp="1" noChangeAspect="1"/>
          </p:cNvPicPr>
          <p:nvPr>
            <p:ph sz="half" idx="2"/>
          </p:nvPr>
        </p:nvPicPr>
        <p:blipFill>
          <a:blip r:embed="rId2"/>
          <a:stretch>
            <a:fillRect/>
          </a:stretch>
        </p:blipFill>
        <p:spPr>
          <a:xfrm>
            <a:off x="443230" y="1967865"/>
            <a:ext cx="16975455" cy="777113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939165" algn="l"/>
              </a:tabLst>
            </a:pPr>
            <a:r>
              <a:rPr lang="en-US" altLang="en-GB" spc="120" dirty="0"/>
              <a:t>List all universities that have more than 10 unaided courses that are not professional.</a:t>
            </a:r>
          </a:p>
        </p:txBody>
      </p:sp>
      <p:sp>
        <p:nvSpPr>
          <p:cNvPr id="5" name="Text Box 4"/>
          <p:cNvSpPr txBox="1"/>
          <p:nvPr/>
        </p:nvSpPr>
        <p:spPr>
          <a:xfrm>
            <a:off x="152400" y="723900"/>
            <a:ext cx="624205" cy="87566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5</a:t>
            </a:r>
          </a:p>
        </p:txBody>
      </p:sp>
      <p:sp>
        <p:nvSpPr>
          <p:cNvPr id="6" name="Content Placeholder 5"/>
          <p:cNvSpPr>
            <a:spLocks noGrp="1"/>
          </p:cNvSpPr>
          <p:nvPr>
            <p:ph sz="half" idx="3"/>
          </p:nvPr>
        </p:nvSpPr>
        <p:spPr/>
        <p:txBody>
          <a:bodyPr/>
          <a:lstStyle/>
          <a:p>
            <a:endParaRPr lang="en-GB" altLang="en-US"/>
          </a:p>
        </p:txBody>
      </p:sp>
      <p:pic>
        <p:nvPicPr>
          <p:cNvPr id="22" name="Picture 4"/>
          <p:cNvPicPr>
            <a:picLocks noGrp="1" noChangeAspect="1"/>
          </p:cNvPicPr>
          <p:nvPr>
            <p:ph sz="half" idx="2"/>
          </p:nvPr>
        </p:nvPicPr>
        <p:blipFill>
          <a:blip r:embed="rId2"/>
          <a:stretch>
            <a:fillRect/>
          </a:stretch>
        </p:blipFill>
        <p:spPr>
          <a:xfrm>
            <a:off x="942340" y="2039620"/>
            <a:ext cx="16430625" cy="7600950"/>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title"/>
          </p:nvPr>
        </p:nvSpPr>
        <p:spPr>
          <a:prstGeom prst="rect">
            <a:avLst/>
          </a:prstGeom>
        </p:spPr>
        <p:txBody>
          <a:bodyPr vert="horz" wrap="square" lIns="0" tIns="13335" rIns="0" bIns="0" rtlCol="0">
            <a:spAutoFit/>
          </a:bodyPr>
          <a:lstStyle/>
          <a:p>
            <a:pPr marL="12700">
              <a:lnSpc>
                <a:spcPct val="100000"/>
              </a:lnSpc>
              <a:spcBef>
                <a:spcPts val="105"/>
              </a:spcBef>
              <a:tabLst>
                <a:tab pos="938530" algn="l"/>
              </a:tabLst>
            </a:pPr>
            <a:r>
              <a:rPr lang="en-US" altLang="en-GB" spc="60" dirty="0"/>
              <a:t>Display colleges from the "Engineering" category that have at least one course with a duration greater than the category’s average.</a:t>
            </a:r>
          </a:p>
        </p:txBody>
      </p:sp>
      <p:sp>
        <p:nvSpPr>
          <p:cNvPr id="5" name="Text Box 4"/>
          <p:cNvSpPr txBox="1"/>
          <p:nvPr/>
        </p:nvSpPr>
        <p:spPr>
          <a:xfrm>
            <a:off x="152400" y="876300"/>
            <a:ext cx="890905" cy="603885"/>
          </a:xfrm>
          <a:prstGeom prst="rect">
            <a:avLst/>
          </a:prstGeom>
          <a:noFill/>
        </p:spPr>
        <p:txBody>
          <a:bodyPr wrap="square" rtlCol="0">
            <a:noAutofit/>
          </a:bodyPr>
          <a:lstStyle/>
          <a:p>
            <a:r>
              <a:rPr lang="en-US" altLang="en-GB" sz="3200" b="1">
                <a:latin typeface="Calibri" panose="020F0502020204030204" charset="0"/>
                <a:cs typeface="Calibri" panose="020F0502020204030204" charset="0"/>
              </a:rPr>
              <a:t>6</a:t>
            </a:r>
          </a:p>
        </p:txBody>
      </p:sp>
      <p:sp>
        <p:nvSpPr>
          <p:cNvPr id="6" name="Content Placeholder 5"/>
          <p:cNvSpPr>
            <a:spLocks noGrp="1"/>
          </p:cNvSpPr>
          <p:nvPr>
            <p:ph sz="half" idx="3"/>
          </p:nvPr>
        </p:nvSpPr>
        <p:spPr/>
        <p:txBody>
          <a:bodyPr/>
          <a:lstStyle/>
          <a:p>
            <a:endParaRPr lang="en-GB" altLang="en-US"/>
          </a:p>
        </p:txBody>
      </p:sp>
      <p:pic>
        <p:nvPicPr>
          <p:cNvPr id="7" name="Picture 7"/>
          <p:cNvPicPr>
            <a:picLocks noGrp="1" noChangeAspect="1"/>
          </p:cNvPicPr>
          <p:nvPr>
            <p:ph sz="half" idx="2"/>
          </p:nvPr>
        </p:nvPicPr>
        <p:blipFill>
          <a:blip r:embed="rId2"/>
          <a:stretch>
            <a:fillRect/>
          </a:stretch>
        </p:blipFill>
        <p:spPr>
          <a:xfrm>
            <a:off x="605155" y="1944370"/>
            <a:ext cx="16694150" cy="7994650"/>
          </a:xfrm>
          <a:prstGeom prst="rect">
            <a:avLst/>
          </a:prstGeom>
          <a:noFill/>
          <a:ln>
            <a:noFill/>
          </a:ln>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p:nvPr/>
        </p:nvSpPr>
        <p:spPr>
          <a:xfrm>
            <a:off x="162255" y="738962"/>
            <a:ext cx="241300" cy="514350"/>
          </a:xfrm>
          <a:prstGeom prst="rect">
            <a:avLst/>
          </a:prstGeom>
        </p:spPr>
        <p:txBody>
          <a:bodyPr vert="horz" wrap="square" lIns="0" tIns="13335" rIns="0" bIns="0" rtlCol="0">
            <a:spAutoFit/>
          </a:bodyPr>
          <a:lstStyle/>
          <a:p>
            <a:pPr marL="12700">
              <a:lnSpc>
                <a:spcPct val="100000"/>
              </a:lnSpc>
              <a:spcBef>
                <a:spcPts val="105"/>
              </a:spcBef>
            </a:pPr>
            <a:r>
              <a:rPr sz="3200" b="1" spc="15" dirty="0">
                <a:latin typeface="Calibri" panose="020F0502020204030204"/>
                <a:cs typeface="Calibri" panose="020F0502020204030204"/>
              </a:rPr>
              <a:t>7</a:t>
            </a:r>
            <a:endParaRPr sz="3200">
              <a:latin typeface="Calibri" panose="020F0502020204030204"/>
              <a:cs typeface="Calibri" panose="020F0502020204030204"/>
            </a:endParaRPr>
          </a:p>
        </p:txBody>
      </p:sp>
      <p:sp>
        <p:nvSpPr>
          <p:cNvPr id="5" name="object 5"/>
          <p:cNvSpPr txBox="1">
            <a:spLocks noGrp="1"/>
          </p:cNvSpPr>
          <p:nvPr>
            <p:ph type="title"/>
          </p:nvPr>
        </p:nvSpPr>
        <p:spPr>
          <a:prstGeom prst="rect">
            <a:avLst/>
          </a:prstGeom>
        </p:spPr>
        <p:txBody>
          <a:bodyPr vert="horz" wrap="square" lIns="0" tIns="52958" rIns="0" bIns="0" rtlCol="0">
            <a:spAutoFit/>
          </a:bodyPr>
          <a:lstStyle/>
          <a:p>
            <a:pPr marL="260350">
              <a:lnSpc>
                <a:spcPct val="100000"/>
              </a:lnSpc>
              <a:spcBef>
                <a:spcPts val="105"/>
              </a:spcBef>
            </a:pPr>
            <a:r>
              <a:rPr lang="en-US" altLang="en-GB" spc="-10" dirty="0"/>
              <a:t> Assign a rank to each course within a College Name based on course duration,</a:t>
            </a:r>
            <a:br>
              <a:rPr lang="en-US" altLang="en-GB" spc="-10" dirty="0"/>
            </a:br>
            <a:r>
              <a:rPr lang="en-US" altLang="en-GB" spc="-10" dirty="0"/>
              <a:t> longest first.</a:t>
            </a:r>
          </a:p>
        </p:txBody>
      </p:sp>
      <p:sp>
        <p:nvSpPr>
          <p:cNvPr id="6" name="Content Placeholder 5"/>
          <p:cNvSpPr>
            <a:spLocks noGrp="1"/>
          </p:cNvSpPr>
          <p:nvPr>
            <p:ph sz="half" idx="3"/>
          </p:nvPr>
        </p:nvSpPr>
        <p:spPr/>
        <p:txBody>
          <a:bodyPr/>
          <a:lstStyle/>
          <a:p>
            <a:endParaRPr lang="en-GB" altLang="en-US"/>
          </a:p>
        </p:txBody>
      </p:sp>
      <p:pic>
        <p:nvPicPr>
          <p:cNvPr id="8" name="Picture 8"/>
          <p:cNvPicPr>
            <a:picLocks noGrp="1" noChangeAspect="1"/>
          </p:cNvPicPr>
          <p:nvPr>
            <p:ph sz="half" idx="2"/>
          </p:nvPr>
        </p:nvPicPr>
        <p:blipFill>
          <a:blip r:embed="rId2"/>
          <a:stretch>
            <a:fillRect/>
          </a:stretch>
        </p:blipFill>
        <p:spPr>
          <a:xfrm>
            <a:off x="30480" y="1692910"/>
            <a:ext cx="17500600" cy="8151495"/>
          </a:xfrm>
          <a:prstGeom prst="rect">
            <a:avLst/>
          </a:prstGeom>
          <a:noFill/>
          <a:ln>
            <a:noFill/>
          </a:ln>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127</TotalTime>
  <Words>785</Words>
  <Application>Microsoft Office PowerPoint</Application>
  <PresentationFormat>Custom</PresentationFormat>
  <Paragraphs>57</Paragraphs>
  <Slides>24</Slides>
  <Notes>4</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24</vt:i4>
      </vt:variant>
    </vt:vector>
  </HeadingPairs>
  <TitlesOfParts>
    <vt:vector size="28" baseType="lpstr">
      <vt:lpstr>Arial</vt:lpstr>
      <vt:lpstr>Calibri</vt:lpstr>
      <vt:lpstr>Times New Roman</vt:lpstr>
      <vt:lpstr>Office Theme</vt:lpstr>
      <vt:lpstr>Internship Program: Soulvibe.Tech</vt:lpstr>
      <vt:lpstr>Introduction</vt:lpstr>
      <vt:lpstr>Find the top 5 districts with the highest number of colleges offering  professional courses.</vt:lpstr>
      <vt:lpstr>Calculate the average course duration (in months) for each Course Type and  sort them in descending order.</vt:lpstr>
      <vt:lpstr>Count how many unique College Names offer each Course Category.</vt:lpstr>
      <vt:lpstr>Find the names of colleges offering both Post Graduate and Under Graduate  courses.</vt:lpstr>
      <vt:lpstr>List all universities that have more than 10 unaided courses that are not professional.</vt:lpstr>
      <vt:lpstr>Display colleges from the "Engineering" category that have at least one course with a duration greater than the category’s average.</vt:lpstr>
      <vt:lpstr> Assign a rank to each course within a College Name based on course duration,  longest first.</vt:lpstr>
      <vt:lpstr>Find colleges where the longest and shortest course durations are more than  24 months apart</vt:lpstr>
      <vt:lpstr> Show the cumulative number of professional courses offered by each university sorted alphabetically.</vt:lpstr>
      <vt:lpstr>Using a self-join or CTE, find colleges offering more than one course category</vt:lpstr>
      <vt:lpstr> Create a temporary table (CTE) that includes average duration of courses by district and use it to list talukas where the average course duration is above the district average.</vt:lpstr>
      <vt:lpstr>Create a new column classifying course duration as:Short (&lt; 12 months),Medium  (12-36 months),Long (&gt; 36 months).Then count the number of each duration type  per course category.</vt:lpstr>
      <vt:lpstr> Extract only the course specialization from Course Name.  (e.g., from "Bachelor of Engineering (B. E.) - Electrical", extract "Electrical")</vt:lpstr>
      <vt:lpstr>14 Count how many courses include the word Engineering in the name.</vt:lpstr>
      <vt:lpstr>15 List all unique combinations of Course Name, Course Type, and Course Category.</vt:lpstr>
      <vt:lpstr>16 Write a query to get all courses that are not offered by any Government college.</vt:lpstr>
      <vt:lpstr>17 Find the university that has the second-highest number of aided courses.</vt:lpstr>
      <vt:lpstr>18 Show courses whose durations are above the median course duration.</vt:lpstr>
      <vt:lpstr>19 For each University, find the percentage of unaided courses that are professional.</vt:lpstr>
      <vt:lpstr>20   Determine which Course Category has the highest average course duration and           display the top 3.</vt:lpstr>
      <vt:lpstr>Conclusion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Internship Program: Soulvibe.Tech</dc:title>
  <dc:creator>sai reddy</dc:creator>
  <cp:lastModifiedBy>Harshitha ......</cp:lastModifiedBy>
  <cp:revision>1</cp:revision>
  <dcterms:created xsi:type="dcterms:W3CDTF">2025-06-24T03:45:04Z</dcterms:created>
  <dcterms:modified xsi:type="dcterms:W3CDTF">2025-06-24T13:57:36Z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2025-05-09T05:30:00Z</vt:filetime>
  </property>
  <property fmtid="{D5CDD505-2E9C-101B-9397-08002B2CF9AE}" pid="3" name="Creator">
    <vt:lpwstr>Microsoft® PowerPoint® 2021</vt:lpwstr>
  </property>
  <property fmtid="{D5CDD505-2E9C-101B-9397-08002B2CF9AE}" pid="4" name="LastSaved">
    <vt:filetime>2025-06-23T05:30:00Z</vt:filetime>
  </property>
  <property fmtid="{D5CDD505-2E9C-101B-9397-08002B2CF9AE}" pid="5" name="Producer">
    <vt:lpwstr>Microsoft® PowerPoint® 2021</vt:lpwstr>
  </property>
  <property fmtid="{D5CDD505-2E9C-101B-9397-08002B2CF9AE}" pid="6" name="ICV">
    <vt:lpwstr>F43EEFF51B7E4B5899B9EDD0528B53FA_13</vt:lpwstr>
  </property>
  <property fmtid="{D5CDD505-2E9C-101B-9397-08002B2CF9AE}" pid="7" name="KSOProductBuildVer">
    <vt:lpwstr>2057-12.2.0.21183</vt:lpwstr>
  </property>
</Properties>
</file>