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nva Sans" panose="020B0604020202020204" charset="0"/>
      <p:regular r:id="rId20"/>
    </p:embeddedFont>
    <p:embeddedFont>
      <p:font typeface="Inter" panose="020B0604020202020204" charset="0"/>
      <p:regular r:id="rId21"/>
    </p:embeddedFont>
    <p:embeddedFont>
      <p:font typeface="Times New Roman Bold" panose="02020803070505020304" pitchFamily="18" charset="0"/>
      <p:regular r:id="rId22"/>
      <p:bold r:id="rId23"/>
    </p:embeddedFont>
    <p:embeddedFont>
      <p:font typeface="Times New Roman Condense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8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9574" y="2106499"/>
            <a:ext cx="14789179" cy="1320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RISK PROJECT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93885" y="2646724"/>
            <a:ext cx="10062572" cy="4993551"/>
          </a:xfrm>
          <a:custGeom>
            <a:avLst/>
            <a:gdLst/>
            <a:ahLst/>
            <a:cxnLst/>
            <a:rect l="l" t="t" r="r" b="b"/>
            <a:pathLst>
              <a:path w="10062572" h="4993551">
                <a:moveTo>
                  <a:pt x="0" y="0"/>
                </a:moveTo>
                <a:lnTo>
                  <a:pt x="10062572" y="0"/>
                </a:lnTo>
                <a:lnTo>
                  <a:pt x="10062572" y="4993552"/>
                </a:lnTo>
                <a:lnTo>
                  <a:pt x="0" y="4993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63998" y="2516664"/>
            <a:ext cx="5929886" cy="5253671"/>
          </a:xfrm>
          <a:custGeom>
            <a:avLst/>
            <a:gdLst/>
            <a:ahLst/>
            <a:cxnLst/>
            <a:rect l="l" t="t" r="r" b="b"/>
            <a:pathLst>
              <a:path w="5929886" h="5253671">
                <a:moveTo>
                  <a:pt x="0" y="0"/>
                </a:moveTo>
                <a:lnTo>
                  <a:pt x="5929887" y="0"/>
                </a:lnTo>
                <a:lnTo>
                  <a:pt x="5929887" y="5253672"/>
                </a:lnTo>
                <a:lnTo>
                  <a:pt x="0" y="5253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244121" y="341292"/>
            <a:ext cx="9372029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XGBOOST – FINAL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9834" y="1403980"/>
            <a:ext cx="6705623" cy="8229600"/>
          </a:xfrm>
          <a:custGeom>
            <a:avLst/>
            <a:gdLst/>
            <a:ahLst/>
            <a:cxnLst/>
            <a:rect l="l" t="t" r="r" b="b"/>
            <a:pathLst>
              <a:path w="6705623" h="8229600">
                <a:moveTo>
                  <a:pt x="0" y="0"/>
                </a:moveTo>
                <a:lnTo>
                  <a:pt x="6705622" y="0"/>
                </a:lnTo>
                <a:lnTo>
                  <a:pt x="670562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552645" y="341292"/>
            <a:ext cx="9955054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XGBOOST – SHAP ANALYSIS.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78417" y="2039129"/>
            <a:ext cx="9554840" cy="684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chart basically tells us how each feature influences the probability of our prediction 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Example:</a:t>
            </a:r>
          </a:p>
          <a:p>
            <a:pPr algn="l">
              <a:lnSpc>
                <a:spcPts val="3866"/>
              </a:lnSpc>
            </a:pPr>
            <a:endParaRPr lang="en-US" sz="2761" b="1" spc="552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P_2:</a:t>
            </a: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see as Payment related variable increases the probability of default decreases(Negative Correlation)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S_3:</a:t>
            </a: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spend increases the probability of default increases. (Positive Correlation)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  <a:spcBef>
                <a:spcPct val="0"/>
              </a:spcBef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188" y="2119070"/>
            <a:ext cx="9833143" cy="6870909"/>
          </a:xfrm>
          <a:custGeom>
            <a:avLst/>
            <a:gdLst/>
            <a:ahLst/>
            <a:cxnLst/>
            <a:rect l="l" t="t" r="r" b="b"/>
            <a:pathLst>
              <a:path w="9833143" h="6870909">
                <a:moveTo>
                  <a:pt x="0" y="0"/>
                </a:moveTo>
                <a:lnTo>
                  <a:pt x="9833143" y="0"/>
                </a:lnTo>
                <a:lnTo>
                  <a:pt x="9833143" y="6870908"/>
                </a:lnTo>
                <a:lnTo>
                  <a:pt x="0" y="687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552645" y="341292"/>
            <a:ext cx="9955054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XGBOOST – SHAP ANALYSIS.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10331" y="2618810"/>
            <a:ext cx="7919136" cy="684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chart basically tells us how each feature influences the probability of the prediction at each instance. 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Example:</a:t>
            </a:r>
          </a:p>
          <a:p>
            <a:pPr algn="l">
              <a:lnSpc>
                <a:spcPts val="3866"/>
              </a:lnSpc>
            </a:pPr>
            <a:endParaRPr lang="en-US" sz="2761" b="1" spc="552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P_2:</a:t>
            </a: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 the log odds of probability of default by 1.73 for the instance with index 14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  <a:spcBef>
                <a:spcPct val="0"/>
              </a:spcBef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96993" y="1474437"/>
            <a:ext cx="7430453" cy="6083684"/>
          </a:xfrm>
          <a:custGeom>
            <a:avLst/>
            <a:gdLst/>
            <a:ahLst/>
            <a:cxnLst/>
            <a:rect l="l" t="t" r="r" b="b"/>
            <a:pathLst>
              <a:path w="7430453" h="6083684">
                <a:moveTo>
                  <a:pt x="0" y="0"/>
                </a:moveTo>
                <a:lnTo>
                  <a:pt x="7430453" y="0"/>
                </a:lnTo>
                <a:lnTo>
                  <a:pt x="7430453" y="6083684"/>
                </a:lnTo>
                <a:lnTo>
                  <a:pt x="0" y="6083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38020" y="8003859"/>
            <a:ext cx="10592017" cy="1961485"/>
          </a:xfrm>
          <a:custGeom>
            <a:avLst/>
            <a:gdLst/>
            <a:ahLst/>
            <a:cxnLst/>
            <a:rect l="l" t="t" r="r" b="b"/>
            <a:pathLst>
              <a:path w="10592017" h="1961485">
                <a:moveTo>
                  <a:pt x="0" y="0"/>
                </a:moveTo>
                <a:lnTo>
                  <a:pt x="10592017" y="0"/>
                </a:lnTo>
                <a:lnTo>
                  <a:pt x="10592017" y="1961484"/>
                </a:lnTo>
                <a:lnTo>
                  <a:pt x="0" y="1961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172086" y="8003859"/>
            <a:ext cx="5705789" cy="1868852"/>
          </a:xfrm>
          <a:custGeom>
            <a:avLst/>
            <a:gdLst/>
            <a:ahLst/>
            <a:cxnLst/>
            <a:rect l="l" t="t" r="r" b="b"/>
            <a:pathLst>
              <a:path w="5705789" h="1868852">
                <a:moveTo>
                  <a:pt x="0" y="0"/>
                </a:moveTo>
                <a:lnTo>
                  <a:pt x="5705788" y="0"/>
                </a:lnTo>
                <a:lnTo>
                  <a:pt x="5705788" y="1868852"/>
                </a:lnTo>
                <a:lnTo>
                  <a:pt x="0" y="1868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14383" y="5837341"/>
            <a:ext cx="7079869" cy="2166517"/>
          </a:xfrm>
          <a:custGeom>
            <a:avLst/>
            <a:gdLst/>
            <a:ahLst/>
            <a:cxnLst/>
            <a:rect l="l" t="t" r="r" b="b"/>
            <a:pathLst>
              <a:path w="7079869" h="2166517">
                <a:moveTo>
                  <a:pt x="0" y="0"/>
                </a:moveTo>
                <a:lnTo>
                  <a:pt x="7079869" y="0"/>
                </a:lnTo>
                <a:lnTo>
                  <a:pt x="7079869" y="2166518"/>
                </a:lnTo>
                <a:lnTo>
                  <a:pt x="0" y="21665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182329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NEURAL NETWORK – DATA 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0970" y="1701343"/>
            <a:ext cx="8946694" cy="3702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sz="3866" b="1" spc="77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 Processing Applied</a:t>
            </a:r>
          </a:p>
          <a:p>
            <a:pPr algn="ctr">
              <a:lnSpc>
                <a:spcPts val="5413"/>
              </a:lnSpc>
            </a:pPr>
            <a:endParaRPr lang="en-US" sz="3866" b="1" spc="773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694191" lvl="1" indent="-347095" algn="l">
              <a:lnSpc>
                <a:spcPts val="4501"/>
              </a:lnSpc>
              <a:buFont typeface="Arial"/>
              <a:buChar char="•"/>
            </a:pPr>
            <a:r>
              <a:rPr lang="en-US" sz="3215" spc="6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-Value treatment</a:t>
            </a:r>
          </a:p>
          <a:p>
            <a:pPr marL="694191" lvl="1" indent="-347095" algn="l">
              <a:lnSpc>
                <a:spcPts val="4501"/>
              </a:lnSpc>
              <a:buFont typeface="Arial"/>
              <a:buChar char="•"/>
            </a:pPr>
            <a:r>
              <a:rPr lang="en-US" sz="3215" spc="6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 Removal </a:t>
            </a:r>
          </a:p>
          <a:p>
            <a:pPr marL="694191" lvl="1" indent="-347095" algn="just">
              <a:lnSpc>
                <a:spcPts val="4501"/>
              </a:lnSpc>
              <a:buFont typeface="Arial"/>
              <a:buChar char="•"/>
            </a:pPr>
            <a:r>
              <a:rPr lang="en-US" sz="3215" spc="6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</a:t>
            </a:r>
          </a:p>
          <a:p>
            <a:pPr marL="694191" lvl="1" indent="-347095" algn="ctr">
              <a:lnSpc>
                <a:spcPts val="4501"/>
              </a:lnSpc>
              <a:buFont typeface="Arial"/>
              <a:buChar char="•"/>
            </a:pPr>
            <a:r>
              <a:rPr lang="en-US" sz="3215" spc="6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Dropping unnecessary Features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5081" y="1206429"/>
            <a:ext cx="15008045" cy="8640339"/>
          </a:xfrm>
          <a:custGeom>
            <a:avLst/>
            <a:gdLst/>
            <a:ahLst/>
            <a:cxnLst/>
            <a:rect l="l" t="t" r="r" b="b"/>
            <a:pathLst>
              <a:path w="15008045" h="8640339">
                <a:moveTo>
                  <a:pt x="0" y="0"/>
                </a:moveTo>
                <a:lnTo>
                  <a:pt x="15008044" y="0"/>
                </a:lnTo>
                <a:lnTo>
                  <a:pt x="15008044" y="8640339"/>
                </a:lnTo>
                <a:lnTo>
                  <a:pt x="0" y="8640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96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65081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NEURAL NETWORK - GRID SEARCH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8436" y="1305556"/>
            <a:ext cx="7555564" cy="5644962"/>
          </a:xfrm>
          <a:custGeom>
            <a:avLst/>
            <a:gdLst/>
            <a:ahLst/>
            <a:cxnLst/>
            <a:rect l="l" t="t" r="r" b="b"/>
            <a:pathLst>
              <a:path w="7555564" h="5644962">
                <a:moveTo>
                  <a:pt x="0" y="0"/>
                </a:moveTo>
                <a:lnTo>
                  <a:pt x="7555564" y="0"/>
                </a:lnTo>
                <a:lnTo>
                  <a:pt x="7555564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549862" y="1305556"/>
            <a:ext cx="7245402" cy="5644962"/>
          </a:xfrm>
          <a:custGeom>
            <a:avLst/>
            <a:gdLst/>
            <a:ahLst/>
            <a:cxnLst/>
            <a:rect l="l" t="t" r="r" b="b"/>
            <a:pathLst>
              <a:path w="7245402" h="5644962">
                <a:moveTo>
                  <a:pt x="0" y="0"/>
                </a:moveTo>
                <a:lnTo>
                  <a:pt x="7245401" y="0"/>
                </a:lnTo>
                <a:lnTo>
                  <a:pt x="7245401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061897" y="4406220"/>
            <a:ext cx="737280" cy="737280"/>
          </a:xfrm>
          <a:custGeom>
            <a:avLst/>
            <a:gdLst/>
            <a:ahLst/>
            <a:cxnLst/>
            <a:rect l="l" t="t" r="r" b="b"/>
            <a:pathLst>
              <a:path w="737280" h="737280">
                <a:moveTo>
                  <a:pt x="0" y="0"/>
                </a:moveTo>
                <a:lnTo>
                  <a:pt x="737280" y="0"/>
                </a:lnTo>
                <a:lnTo>
                  <a:pt x="737280" y="737280"/>
                </a:lnTo>
                <a:lnTo>
                  <a:pt x="0" y="737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30273" y="1755058"/>
            <a:ext cx="737280" cy="737280"/>
          </a:xfrm>
          <a:custGeom>
            <a:avLst/>
            <a:gdLst/>
            <a:ahLst/>
            <a:cxnLst/>
            <a:rect l="l" t="t" r="r" b="b"/>
            <a:pathLst>
              <a:path w="737280" h="737280">
                <a:moveTo>
                  <a:pt x="0" y="0"/>
                </a:moveTo>
                <a:lnTo>
                  <a:pt x="737280" y="0"/>
                </a:lnTo>
                <a:lnTo>
                  <a:pt x="737280" y="737280"/>
                </a:lnTo>
                <a:lnTo>
                  <a:pt x="0" y="737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959954" y="7226743"/>
            <a:ext cx="14607599" cy="772098"/>
          </a:xfrm>
          <a:custGeom>
            <a:avLst/>
            <a:gdLst/>
            <a:ahLst/>
            <a:cxnLst/>
            <a:rect l="l" t="t" r="r" b="b"/>
            <a:pathLst>
              <a:path w="14607599" h="772098">
                <a:moveTo>
                  <a:pt x="0" y="0"/>
                </a:moveTo>
                <a:lnTo>
                  <a:pt x="14607599" y="0"/>
                </a:lnTo>
                <a:lnTo>
                  <a:pt x="14607599" y="772098"/>
                </a:lnTo>
                <a:lnTo>
                  <a:pt x="0" y="77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265081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NEURAL NETWORK - GRID SEARCH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455776"/>
            <a:ext cx="5329107" cy="5375447"/>
          </a:xfrm>
          <a:custGeom>
            <a:avLst/>
            <a:gdLst/>
            <a:ahLst/>
            <a:cxnLst/>
            <a:rect l="l" t="t" r="r" b="b"/>
            <a:pathLst>
              <a:path w="5329107" h="5375447">
                <a:moveTo>
                  <a:pt x="0" y="0"/>
                </a:moveTo>
                <a:lnTo>
                  <a:pt x="5329107" y="0"/>
                </a:lnTo>
                <a:lnTo>
                  <a:pt x="5329107" y="5375448"/>
                </a:lnTo>
                <a:lnTo>
                  <a:pt x="0" y="537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804664" y="2056844"/>
            <a:ext cx="11301259" cy="6173313"/>
          </a:xfrm>
          <a:custGeom>
            <a:avLst/>
            <a:gdLst/>
            <a:ahLst/>
            <a:cxnLst/>
            <a:rect l="l" t="t" r="r" b="b"/>
            <a:pathLst>
              <a:path w="11301259" h="6173313">
                <a:moveTo>
                  <a:pt x="0" y="0"/>
                </a:moveTo>
                <a:lnTo>
                  <a:pt x="11301259" y="0"/>
                </a:lnTo>
                <a:lnTo>
                  <a:pt x="11301259" y="6173312"/>
                </a:lnTo>
                <a:lnTo>
                  <a:pt x="0" y="6173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209913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NEURAL NETWORK – FINAL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59231" y="1263711"/>
            <a:ext cx="5329107" cy="5375447"/>
          </a:xfrm>
          <a:custGeom>
            <a:avLst/>
            <a:gdLst/>
            <a:ahLst/>
            <a:cxnLst/>
            <a:rect l="l" t="t" r="r" b="b"/>
            <a:pathLst>
              <a:path w="5329107" h="5375447">
                <a:moveTo>
                  <a:pt x="0" y="0"/>
                </a:moveTo>
                <a:lnTo>
                  <a:pt x="5329107" y="0"/>
                </a:lnTo>
                <a:lnTo>
                  <a:pt x="5329107" y="5375447"/>
                </a:lnTo>
                <a:lnTo>
                  <a:pt x="0" y="537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878909" y="1324599"/>
            <a:ext cx="5929886" cy="5253671"/>
          </a:xfrm>
          <a:custGeom>
            <a:avLst/>
            <a:gdLst/>
            <a:ahLst/>
            <a:cxnLst/>
            <a:rect l="l" t="t" r="r" b="b"/>
            <a:pathLst>
              <a:path w="5929886" h="5253671">
                <a:moveTo>
                  <a:pt x="0" y="0"/>
                </a:moveTo>
                <a:lnTo>
                  <a:pt x="5929886" y="0"/>
                </a:lnTo>
                <a:lnTo>
                  <a:pt x="5929886" y="5253671"/>
                </a:lnTo>
                <a:lnTo>
                  <a:pt x="0" y="5253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360364" y="3016731"/>
            <a:ext cx="1947298" cy="1869406"/>
          </a:xfrm>
          <a:custGeom>
            <a:avLst/>
            <a:gdLst/>
            <a:ahLst/>
            <a:cxnLst/>
            <a:rect l="l" t="t" r="r" b="b"/>
            <a:pathLst>
              <a:path w="1947298" h="1869406">
                <a:moveTo>
                  <a:pt x="0" y="0"/>
                </a:moveTo>
                <a:lnTo>
                  <a:pt x="1947298" y="0"/>
                </a:lnTo>
                <a:lnTo>
                  <a:pt x="1947298" y="1869406"/>
                </a:lnTo>
                <a:lnTo>
                  <a:pt x="0" y="1869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878909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FINAL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20005" y="6502070"/>
            <a:ext cx="5182791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BEST XGBOOST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49732" y="6562958"/>
            <a:ext cx="2948107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BEST NN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877292"/>
            <a:ext cx="16071091" cy="131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1"/>
              </a:lnSpc>
              <a:spcBef>
                <a:spcPct val="0"/>
              </a:spcBef>
            </a:pPr>
            <a:r>
              <a:rPr lang="en-US" sz="2458" spc="4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AUC values across all the data sets is better in the XGboost model, and it also happens to be a more simple and flexible model, we select “</a:t>
            </a:r>
            <a:r>
              <a:rPr lang="en-US" sz="2458" b="1" spc="49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XGBOOST</a:t>
            </a:r>
            <a:r>
              <a:rPr lang="en-US" sz="2458" spc="4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as our final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369886"/>
            <a:ext cx="16230600" cy="7547229"/>
          </a:xfrm>
          <a:custGeom>
            <a:avLst/>
            <a:gdLst/>
            <a:ahLst/>
            <a:cxnLst/>
            <a:rect l="l" t="t" r="r" b="b"/>
            <a:pathLst>
              <a:path w="16230600" h="7547229">
                <a:moveTo>
                  <a:pt x="0" y="0"/>
                </a:moveTo>
                <a:lnTo>
                  <a:pt x="16230600" y="0"/>
                </a:lnTo>
                <a:lnTo>
                  <a:pt x="16230600" y="7547228"/>
                </a:lnTo>
                <a:lnTo>
                  <a:pt x="0" y="7547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6" t="-544" r="-272" b="-5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878909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STRATEGY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1436" y="3542515"/>
            <a:ext cx="16230600" cy="1600985"/>
          </a:xfrm>
          <a:custGeom>
            <a:avLst/>
            <a:gdLst/>
            <a:ahLst/>
            <a:cxnLst/>
            <a:rect l="l" t="t" r="r" b="b"/>
            <a:pathLst>
              <a:path w="16230600" h="1600985">
                <a:moveTo>
                  <a:pt x="0" y="0"/>
                </a:moveTo>
                <a:lnTo>
                  <a:pt x="16230600" y="0"/>
                </a:lnTo>
                <a:lnTo>
                  <a:pt x="16230600" y="1600985"/>
                </a:lnTo>
                <a:lnTo>
                  <a:pt x="0" y="160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084204" y="255524"/>
            <a:ext cx="7965065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4059" spc="8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 SUMMARY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9132" y="2413302"/>
            <a:ext cx="17259300" cy="67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4"/>
              </a:lnSpc>
              <a:spcBef>
                <a:spcPct val="0"/>
              </a:spcBef>
            </a:pPr>
            <a:r>
              <a:rPr lang="en-US" sz="3560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Profits, Minimizing Risk: Let ML Lead Your Credit Strategy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7174" y="6285412"/>
            <a:ext cx="18040826" cy="256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  <a:spcBef>
                <a:spcPct val="0"/>
              </a:spcBef>
            </a:pPr>
            <a:r>
              <a:rPr lang="en-US" sz="2860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Aggressive Strategy:</a:t>
            </a:r>
            <a:r>
              <a:rPr lang="en-US" sz="286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high-reward approach, targeting maximum returns by taking on higher-risk customers with potentially higher default rates.</a:t>
            </a:r>
          </a:p>
          <a:p>
            <a:pPr algn="l">
              <a:lnSpc>
                <a:spcPts val="4004"/>
              </a:lnSpc>
              <a:spcBef>
                <a:spcPct val="0"/>
              </a:spcBef>
            </a:pPr>
            <a:endParaRPr lang="en-US" sz="28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4"/>
              </a:lnSpc>
              <a:spcBef>
                <a:spcPct val="0"/>
              </a:spcBef>
            </a:pPr>
            <a:r>
              <a:rPr lang="en-US" sz="2860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Conservative Strategy:</a:t>
            </a:r>
            <a:r>
              <a:rPr lang="en-US" sz="286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lower-risk approach, focusing on safer customers to maintain stable returns with minimized default risk.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44371" y="2158214"/>
            <a:ext cx="9180213" cy="6327104"/>
          </a:xfrm>
          <a:custGeom>
            <a:avLst/>
            <a:gdLst/>
            <a:ahLst/>
            <a:cxnLst/>
            <a:rect l="l" t="t" r="r" b="b"/>
            <a:pathLst>
              <a:path w="9180213" h="6327104">
                <a:moveTo>
                  <a:pt x="0" y="0"/>
                </a:moveTo>
                <a:lnTo>
                  <a:pt x="9180213" y="0"/>
                </a:lnTo>
                <a:lnTo>
                  <a:pt x="9180213" y="6327103"/>
                </a:lnTo>
                <a:lnTo>
                  <a:pt x="0" y="6327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01611" y="255524"/>
            <a:ext cx="1084778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199647"/>
            <a:ext cx="7078725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Why Data From April 2017- 2018?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05021" y="4675949"/>
            <a:ext cx="3932345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55599" y="3553301"/>
            <a:ext cx="8881767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Capturing Full Financial Year Seasonality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Pre-Pandemic Stability for Reliable Predictions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49547"/>
            <a:ext cx="10021602" cy="5987907"/>
          </a:xfrm>
          <a:custGeom>
            <a:avLst/>
            <a:gdLst/>
            <a:ahLst/>
            <a:cxnLst/>
            <a:rect l="l" t="t" r="r" b="b"/>
            <a:pathLst>
              <a:path w="10021602" h="5987907">
                <a:moveTo>
                  <a:pt x="0" y="0"/>
                </a:moveTo>
                <a:lnTo>
                  <a:pt x="10021602" y="0"/>
                </a:lnTo>
                <a:lnTo>
                  <a:pt x="10021602" y="5987906"/>
                </a:lnTo>
                <a:lnTo>
                  <a:pt x="0" y="598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050302" y="2432184"/>
            <a:ext cx="6802741" cy="5422632"/>
          </a:xfrm>
          <a:custGeom>
            <a:avLst/>
            <a:gdLst/>
            <a:ahLst/>
            <a:cxnLst/>
            <a:rect l="l" t="t" r="r" b="b"/>
            <a:pathLst>
              <a:path w="6802741" h="5422632">
                <a:moveTo>
                  <a:pt x="0" y="0"/>
                </a:moveTo>
                <a:lnTo>
                  <a:pt x="6802741" y="0"/>
                </a:lnTo>
                <a:lnTo>
                  <a:pt x="6802741" y="5422632"/>
                </a:lnTo>
                <a:lnTo>
                  <a:pt x="0" y="54226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822773" y="255524"/>
            <a:ext cx="2035612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78002" y="1851015"/>
            <a:ext cx="5149293" cy="3292485"/>
          </a:xfrm>
          <a:custGeom>
            <a:avLst/>
            <a:gdLst/>
            <a:ahLst/>
            <a:cxnLst/>
            <a:rect l="l" t="t" r="r" b="b"/>
            <a:pathLst>
              <a:path w="5149293" h="3292485">
                <a:moveTo>
                  <a:pt x="0" y="0"/>
                </a:moveTo>
                <a:lnTo>
                  <a:pt x="5149293" y="0"/>
                </a:lnTo>
                <a:lnTo>
                  <a:pt x="5149293" y="3292485"/>
                </a:lnTo>
                <a:lnTo>
                  <a:pt x="0" y="3292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6559963"/>
            <a:ext cx="16230600" cy="2698337"/>
          </a:xfrm>
          <a:custGeom>
            <a:avLst/>
            <a:gdLst/>
            <a:ahLst/>
            <a:cxnLst/>
            <a:rect l="l" t="t" r="r" b="b"/>
            <a:pathLst>
              <a:path w="16230600" h="2698337">
                <a:moveTo>
                  <a:pt x="0" y="0"/>
                </a:moveTo>
                <a:lnTo>
                  <a:pt x="16230600" y="0"/>
                </a:lnTo>
                <a:lnTo>
                  <a:pt x="16230600" y="2698337"/>
                </a:lnTo>
                <a:lnTo>
                  <a:pt x="0" y="2698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43651" y="1851015"/>
            <a:ext cx="5160151" cy="3292485"/>
          </a:xfrm>
          <a:custGeom>
            <a:avLst/>
            <a:gdLst/>
            <a:ahLst/>
            <a:cxnLst/>
            <a:rect l="l" t="t" r="r" b="b"/>
            <a:pathLst>
              <a:path w="5160151" h="3292485">
                <a:moveTo>
                  <a:pt x="0" y="0"/>
                </a:moveTo>
                <a:lnTo>
                  <a:pt x="5160151" y="0"/>
                </a:lnTo>
                <a:lnTo>
                  <a:pt x="5160151" y="3292485"/>
                </a:lnTo>
                <a:lnTo>
                  <a:pt x="0" y="3292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904077" y="255524"/>
            <a:ext cx="4479846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80935" y="1643604"/>
            <a:ext cx="6519934" cy="217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2428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Aggrigation on Numeric:</a:t>
            </a:r>
          </a:p>
          <a:p>
            <a:pPr algn="ctr">
              <a:lnSpc>
                <a:spcPts val="3399"/>
              </a:lnSpc>
            </a:pPr>
            <a:endParaRPr lang="en-US" sz="2428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3399"/>
              </a:lnSpc>
            </a:pPr>
            <a:r>
              <a:rPr lang="en-US" sz="24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on 30 days, 90 days and 180 days for all numeric variables</a:t>
            </a:r>
          </a:p>
          <a:p>
            <a:pPr algn="ctr">
              <a:lnSpc>
                <a:spcPts val="3399"/>
              </a:lnSpc>
              <a:spcBef>
                <a:spcPct val="0"/>
              </a:spcBef>
            </a:pPr>
            <a:endParaRPr lang="en-US" sz="24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80935" y="3945160"/>
            <a:ext cx="6452004" cy="2614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1"/>
              </a:lnSpc>
            </a:pPr>
            <a:r>
              <a:rPr lang="en-US" sz="242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Aggrigation on Categorical:</a:t>
            </a:r>
          </a:p>
          <a:p>
            <a:pPr algn="ctr">
              <a:lnSpc>
                <a:spcPts val="3401"/>
              </a:lnSpc>
            </a:pPr>
            <a:endParaRPr lang="en-US" sz="242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ctr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of each category for each customer across all the available data.</a:t>
            </a: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3401"/>
              </a:lnSpc>
              <a:spcBef>
                <a:spcPct val="0"/>
              </a:spcBef>
            </a:pPr>
            <a:endParaRPr lang="en-US" sz="24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3651" y="965677"/>
            <a:ext cx="5160151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468B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80724" y="965677"/>
            <a:ext cx="1165265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468B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83654" y="2262481"/>
            <a:ext cx="6375646" cy="6269722"/>
          </a:xfrm>
          <a:custGeom>
            <a:avLst/>
            <a:gdLst/>
            <a:ahLst/>
            <a:cxnLst/>
            <a:rect l="l" t="t" r="r" b="b"/>
            <a:pathLst>
              <a:path w="6375646" h="6269722">
                <a:moveTo>
                  <a:pt x="0" y="0"/>
                </a:moveTo>
                <a:lnTo>
                  <a:pt x="6375646" y="0"/>
                </a:lnTo>
                <a:lnTo>
                  <a:pt x="6375646" y="6269722"/>
                </a:lnTo>
                <a:lnTo>
                  <a:pt x="0" y="6269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0" t="-194" r="-75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19152" y="2262481"/>
            <a:ext cx="5834476" cy="3471968"/>
          </a:xfrm>
          <a:custGeom>
            <a:avLst/>
            <a:gdLst/>
            <a:ahLst/>
            <a:cxnLst/>
            <a:rect l="l" t="t" r="r" b="b"/>
            <a:pathLst>
              <a:path w="5834476" h="3471968">
                <a:moveTo>
                  <a:pt x="0" y="0"/>
                </a:moveTo>
                <a:lnTo>
                  <a:pt x="5834476" y="0"/>
                </a:lnTo>
                <a:lnTo>
                  <a:pt x="5834476" y="3471968"/>
                </a:lnTo>
                <a:lnTo>
                  <a:pt x="0" y="3471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422" t="-31313" r="-9705" b="-247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449080" y="255524"/>
            <a:ext cx="10345534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/ One-Hot Encoding.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6564" y="6628570"/>
            <a:ext cx="10357090" cy="14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 new features were added after one hot encoding</a:t>
            </a:r>
            <a:r>
              <a:rPr lang="en-US" sz="4059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1496" y="2325967"/>
            <a:ext cx="8582486" cy="5509180"/>
          </a:xfrm>
          <a:custGeom>
            <a:avLst/>
            <a:gdLst/>
            <a:ahLst/>
            <a:cxnLst/>
            <a:rect l="l" t="t" r="r" b="b"/>
            <a:pathLst>
              <a:path w="8582486" h="5509180">
                <a:moveTo>
                  <a:pt x="0" y="0"/>
                </a:moveTo>
                <a:lnTo>
                  <a:pt x="8582486" y="0"/>
                </a:lnTo>
                <a:lnTo>
                  <a:pt x="8582486" y="5509181"/>
                </a:lnTo>
                <a:lnTo>
                  <a:pt x="0" y="5509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49" b="-104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9144" y="2451852"/>
            <a:ext cx="2340563" cy="5383296"/>
          </a:xfrm>
          <a:custGeom>
            <a:avLst/>
            <a:gdLst/>
            <a:ahLst/>
            <a:cxnLst/>
            <a:rect l="l" t="t" r="r" b="b"/>
            <a:pathLst>
              <a:path w="2340563" h="5383296">
                <a:moveTo>
                  <a:pt x="0" y="0"/>
                </a:moveTo>
                <a:lnTo>
                  <a:pt x="2340563" y="0"/>
                </a:lnTo>
                <a:lnTo>
                  <a:pt x="2340563" y="5383296"/>
                </a:lnTo>
                <a:lnTo>
                  <a:pt x="0" y="53832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444007" y="1177385"/>
            <a:ext cx="6692861" cy="8423490"/>
          </a:xfrm>
          <a:custGeom>
            <a:avLst/>
            <a:gdLst/>
            <a:ahLst/>
            <a:cxnLst/>
            <a:rect l="l" t="t" r="r" b="b"/>
            <a:pathLst>
              <a:path w="6692861" h="8423490">
                <a:moveTo>
                  <a:pt x="0" y="0"/>
                </a:moveTo>
                <a:lnTo>
                  <a:pt x="6692861" y="0"/>
                </a:lnTo>
                <a:lnTo>
                  <a:pt x="6692861" y="8423491"/>
                </a:lnTo>
                <a:lnTo>
                  <a:pt x="0" y="8423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1" r="-47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427434" y="255444"/>
            <a:ext cx="3816548" cy="773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79"/>
              </a:lnSpc>
              <a:spcBef>
                <a:spcPct val="0"/>
              </a:spcBef>
            </a:pPr>
            <a:r>
              <a:rPr lang="en-US" sz="40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4162" y="1607066"/>
            <a:ext cx="12842313" cy="8484497"/>
          </a:xfrm>
          <a:custGeom>
            <a:avLst/>
            <a:gdLst/>
            <a:ahLst/>
            <a:cxnLst/>
            <a:rect l="l" t="t" r="r" b="b"/>
            <a:pathLst>
              <a:path w="12842313" h="8484497">
                <a:moveTo>
                  <a:pt x="0" y="0"/>
                </a:moveTo>
                <a:lnTo>
                  <a:pt x="12842313" y="0"/>
                </a:lnTo>
                <a:lnTo>
                  <a:pt x="12842313" y="8484497"/>
                </a:lnTo>
                <a:lnTo>
                  <a:pt x="0" y="848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77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95584" y="255567"/>
            <a:ext cx="9455348" cy="77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- GRID SEARCH.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20826" y="2777270"/>
            <a:ext cx="6455639" cy="6544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8"/>
              </a:lnSpc>
              <a:spcBef>
                <a:spcPct val="0"/>
              </a:spcBef>
            </a:pPr>
            <a:r>
              <a:rPr lang="en-US" sz="33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XGBoost model, we optimized key parameters—n_estimators, learning_rate, subsample, colsample_bytree, and scale_pos_weight—to balance performance and efficiency for predicting credit risk. Our grid search trained </a:t>
            </a:r>
            <a:r>
              <a:rPr lang="en-US" sz="333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72 models</a:t>
            </a:r>
            <a:r>
              <a:rPr lang="en-US" sz="33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exploring configurations that tested model complexity, class imbalance handling, and feature selection.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7357060" cy="5644962"/>
          </a:xfrm>
          <a:custGeom>
            <a:avLst/>
            <a:gdLst/>
            <a:ahLst/>
            <a:cxnLst/>
            <a:rect l="l" t="t" r="r" b="b"/>
            <a:pathLst>
              <a:path w="7357060" h="5644962">
                <a:moveTo>
                  <a:pt x="0" y="0"/>
                </a:moveTo>
                <a:lnTo>
                  <a:pt x="7357060" y="0"/>
                </a:lnTo>
                <a:lnTo>
                  <a:pt x="7357060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13898" y="1028700"/>
            <a:ext cx="7245402" cy="5644962"/>
          </a:xfrm>
          <a:custGeom>
            <a:avLst/>
            <a:gdLst/>
            <a:ahLst/>
            <a:cxnLst/>
            <a:rect l="l" t="t" r="r" b="b"/>
            <a:pathLst>
              <a:path w="7245402" h="5644962">
                <a:moveTo>
                  <a:pt x="0" y="0"/>
                </a:moveTo>
                <a:lnTo>
                  <a:pt x="7245402" y="0"/>
                </a:lnTo>
                <a:lnTo>
                  <a:pt x="7245402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49061" y="4658965"/>
            <a:ext cx="969071" cy="969071"/>
          </a:xfrm>
          <a:custGeom>
            <a:avLst/>
            <a:gdLst/>
            <a:ahLst/>
            <a:cxnLst/>
            <a:rect l="l" t="t" r="r" b="b"/>
            <a:pathLst>
              <a:path w="969071" h="969071">
                <a:moveTo>
                  <a:pt x="0" y="0"/>
                </a:moveTo>
                <a:lnTo>
                  <a:pt x="969071" y="0"/>
                </a:lnTo>
                <a:lnTo>
                  <a:pt x="969071" y="969070"/>
                </a:lnTo>
                <a:lnTo>
                  <a:pt x="0" y="969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523846" y="2029878"/>
            <a:ext cx="969071" cy="969071"/>
          </a:xfrm>
          <a:custGeom>
            <a:avLst/>
            <a:gdLst/>
            <a:ahLst/>
            <a:cxnLst/>
            <a:rect l="l" t="t" r="r" b="b"/>
            <a:pathLst>
              <a:path w="969071" h="969071">
                <a:moveTo>
                  <a:pt x="0" y="0"/>
                </a:moveTo>
                <a:lnTo>
                  <a:pt x="969071" y="0"/>
                </a:lnTo>
                <a:lnTo>
                  <a:pt x="969071" y="969071"/>
                </a:lnTo>
                <a:lnTo>
                  <a:pt x="0" y="969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6981967"/>
            <a:ext cx="16230600" cy="933260"/>
          </a:xfrm>
          <a:custGeom>
            <a:avLst/>
            <a:gdLst/>
            <a:ahLst/>
            <a:cxnLst/>
            <a:rect l="l" t="t" r="r" b="b"/>
            <a:pathLst>
              <a:path w="16230600" h="933260">
                <a:moveTo>
                  <a:pt x="0" y="0"/>
                </a:moveTo>
                <a:lnTo>
                  <a:pt x="16230600" y="0"/>
                </a:lnTo>
                <a:lnTo>
                  <a:pt x="16230600" y="933260"/>
                </a:lnTo>
                <a:lnTo>
                  <a:pt x="0" y="9332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815285" y="265092"/>
            <a:ext cx="7540109" cy="76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XGBOOST - GRID SEARCH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2917" y="8278158"/>
            <a:ext cx="16516383" cy="98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6"/>
              </a:lnSpc>
              <a:spcBef>
                <a:spcPct val="0"/>
              </a:spcBef>
            </a:pPr>
            <a:r>
              <a:rPr lang="en-US" sz="2661" spc="5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is to select a model with the highest average AUC and lowest Std AUC.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Custom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Inter</vt:lpstr>
      <vt:lpstr>Calibri</vt:lpstr>
      <vt:lpstr>Canva Sans</vt:lpstr>
      <vt:lpstr>Arial</vt:lpstr>
      <vt:lpstr>Times New Roman</vt:lpstr>
      <vt:lpstr>Times New Roman Condensed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Project</dc:title>
  <cp:lastModifiedBy>Prabu Venkatesh, Harshithaa</cp:lastModifiedBy>
  <cp:revision>2</cp:revision>
  <dcterms:created xsi:type="dcterms:W3CDTF">2006-08-16T00:00:00Z</dcterms:created>
  <dcterms:modified xsi:type="dcterms:W3CDTF">2025-08-29T18:38:42Z</dcterms:modified>
  <dc:identifier>DAGVXlDWBOo</dc:identifier>
</cp:coreProperties>
</file>