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22"/>
  </p:notesMasterIdLst>
  <p:sldIdLst>
    <p:sldId id="256" r:id="rId2"/>
    <p:sldId id="258" r:id="rId3"/>
    <p:sldId id="266" r:id="rId4"/>
    <p:sldId id="261" r:id="rId5"/>
    <p:sldId id="267" r:id="rId6"/>
    <p:sldId id="259" r:id="rId7"/>
    <p:sldId id="269" r:id="rId8"/>
    <p:sldId id="260" r:id="rId9"/>
    <p:sldId id="270" r:id="rId10"/>
    <p:sldId id="272" r:id="rId11"/>
    <p:sldId id="262" r:id="rId12"/>
    <p:sldId id="273" r:id="rId13"/>
    <p:sldId id="274" r:id="rId14"/>
    <p:sldId id="277" r:id="rId15"/>
    <p:sldId id="275" r:id="rId16"/>
    <p:sldId id="263" r:id="rId17"/>
    <p:sldId id="276" r:id="rId18"/>
    <p:sldId id="279" r:id="rId19"/>
    <p:sldId id="281"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p:cViewPr varScale="1">
        <p:scale>
          <a:sx n="82" d="100"/>
          <a:sy n="82" d="100"/>
        </p:scale>
        <p:origin x="17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7CDD8-4F6B-4535-B754-2C2EE3F49561}" type="datetimeFigureOut">
              <a:rPr lang="en-IN" smtClean="0"/>
              <a:t>27-06-2021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B1A30-0DD3-4B12-A038-874344A0C607}" type="slidenum">
              <a:rPr lang="en-IN" smtClean="0"/>
              <a:t>‹#›</a:t>
            </a:fld>
            <a:endParaRPr lang="en-IN"/>
          </a:p>
        </p:txBody>
      </p:sp>
    </p:spTree>
    <p:extLst>
      <p:ext uri="{BB962C8B-B14F-4D97-AF65-F5344CB8AC3E}">
        <p14:creationId xmlns:p14="http://schemas.microsoft.com/office/powerpoint/2010/main" val="136157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CB1A30-0DD3-4B12-A038-874344A0C607}" type="slidenum">
              <a:rPr lang="en-IN" smtClean="0"/>
              <a:t>9</a:t>
            </a:fld>
            <a:endParaRPr lang="en-IN"/>
          </a:p>
        </p:txBody>
      </p:sp>
    </p:spTree>
    <p:extLst>
      <p:ext uri="{BB962C8B-B14F-4D97-AF65-F5344CB8AC3E}">
        <p14:creationId xmlns:p14="http://schemas.microsoft.com/office/powerpoint/2010/main" val="949609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fld id="{829B24F6-4A45-4796-AD3A-162FF4B43AF6}" type="datetimeFigureOut">
              <a:rPr lang="en-US" smtClean="0"/>
              <a:pPr>
                <a:defRPr/>
              </a:pPr>
              <a:t>6/27/2021</a:t>
            </a:fld>
            <a:endParaRPr lang="en-IN"/>
          </a:p>
        </p:txBody>
      </p:sp>
      <p:sp>
        <p:nvSpPr>
          <p:cNvPr id="5" name="Footer Placeholder 4"/>
          <p:cNvSpPr>
            <a:spLocks noGrp="1"/>
          </p:cNvSpPr>
          <p:nvPr>
            <p:ph type="ftr" sz="quarter" idx="11"/>
          </p:nvPr>
        </p:nvSpPr>
        <p:spPr>
          <a:xfrm>
            <a:off x="3623733" y="6117336"/>
            <a:ext cx="3609438" cy="365125"/>
          </a:xfrm>
        </p:spPr>
        <p:txBody>
          <a:bodyPr/>
          <a:lstStyle/>
          <a:p>
            <a:pPr>
              <a:defRPr/>
            </a:pPr>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97CDD09F-25B4-4BCC-9826-228C71D880F2}" type="slidenum">
              <a:rPr lang="en-IN" altLang="en-US" smtClean="0"/>
              <a:pPr/>
              <a:t>‹#›</a:t>
            </a:fld>
            <a:endParaRPr lang="en-IN"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4181962783"/>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585FC02-D129-461F-8B11-A83FDECF9267}" type="datetimeFigureOut">
              <a:rPr lang="en-US" smtClean="0"/>
              <a:pPr>
                <a:defRPr/>
              </a:pPr>
              <a:t>6/27/2021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FAA69922-4C78-4C96-9A0E-F66C8CE298B3}" type="slidenum">
              <a:rPr lang="en-IN" altLang="en-US" smtClean="0"/>
              <a:pPr/>
              <a:t>‹#›</a:t>
            </a:fld>
            <a:endParaRPr lang="en-IN" altLang="en-US"/>
          </a:p>
        </p:txBody>
      </p:sp>
    </p:spTree>
    <p:extLst>
      <p:ext uri="{BB962C8B-B14F-4D97-AF65-F5344CB8AC3E}">
        <p14:creationId xmlns:p14="http://schemas.microsoft.com/office/powerpoint/2010/main" val="50686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85FC02-D129-461F-8B11-A83FDECF9267}" type="datetimeFigureOut">
              <a:rPr lang="en-US" smtClean="0"/>
              <a:pPr>
                <a:defRPr/>
              </a:pPr>
              <a:t>6/27/2021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FAA69922-4C78-4C96-9A0E-F66C8CE298B3}" type="slidenum">
              <a:rPr lang="en-IN" altLang="en-US" smtClean="0"/>
              <a:pPr/>
              <a:t>‹#›</a:t>
            </a:fld>
            <a:endParaRPr lang="en-IN" altLang="en-US"/>
          </a:p>
        </p:txBody>
      </p:sp>
    </p:spTree>
    <p:extLst>
      <p:ext uri="{BB962C8B-B14F-4D97-AF65-F5344CB8AC3E}">
        <p14:creationId xmlns:p14="http://schemas.microsoft.com/office/powerpoint/2010/main" val="1997324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85FC02-D129-461F-8B11-A83FDECF9267}" type="datetimeFigureOut">
              <a:rPr lang="en-US" smtClean="0"/>
              <a:pPr>
                <a:defRPr/>
              </a:pPr>
              <a:t>6/27/2021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FAA69922-4C78-4C96-9A0E-F66C8CE298B3}" type="slidenum">
              <a:rPr lang="en-IN" altLang="en-US" smtClean="0"/>
              <a:pPr/>
              <a:t>‹#›</a:t>
            </a:fld>
            <a:endParaRPr lang="en-IN" altLang="en-US"/>
          </a:p>
        </p:txBody>
      </p:sp>
    </p:spTree>
    <p:extLst>
      <p:ext uri="{BB962C8B-B14F-4D97-AF65-F5344CB8AC3E}">
        <p14:creationId xmlns:p14="http://schemas.microsoft.com/office/powerpoint/2010/main" val="348367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85FC02-D129-461F-8B11-A83FDECF9267}" type="datetimeFigureOut">
              <a:rPr lang="en-US" smtClean="0"/>
              <a:pPr>
                <a:defRPr/>
              </a:pPr>
              <a:t>6/27/2021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FAA69922-4C78-4C96-9A0E-F66C8CE298B3}" type="slidenum">
              <a:rPr lang="en-IN" altLang="en-US" smtClean="0"/>
              <a:pPr/>
              <a:t>‹#›</a:t>
            </a:fld>
            <a:endParaRPr lang="en-IN" altLang="en-US"/>
          </a:p>
        </p:txBody>
      </p:sp>
    </p:spTree>
    <p:extLst>
      <p:ext uri="{BB962C8B-B14F-4D97-AF65-F5344CB8AC3E}">
        <p14:creationId xmlns:p14="http://schemas.microsoft.com/office/powerpoint/2010/main" val="3852985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85FC02-D129-461F-8B11-A83FDECF9267}" type="datetimeFigureOut">
              <a:rPr lang="en-US" smtClean="0"/>
              <a:pPr>
                <a:defRPr/>
              </a:pPr>
              <a:t>6/27/2021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FAA69922-4C78-4C96-9A0E-F66C8CE298B3}" type="slidenum">
              <a:rPr lang="en-IN" altLang="en-US" smtClean="0"/>
              <a:pPr/>
              <a:t>‹#›</a:t>
            </a:fld>
            <a:endParaRPr lang="en-IN" altLang="en-US"/>
          </a:p>
        </p:txBody>
      </p:sp>
    </p:spTree>
    <p:extLst>
      <p:ext uri="{BB962C8B-B14F-4D97-AF65-F5344CB8AC3E}">
        <p14:creationId xmlns:p14="http://schemas.microsoft.com/office/powerpoint/2010/main" val="3082317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585FC02-D129-461F-8B11-A83FDECF9267}" type="datetimeFigureOut">
              <a:rPr lang="en-US" smtClean="0"/>
              <a:pPr>
                <a:defRPr/>
              </a:pPr>
              <a:t>6/27/2021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FAA69922-4C78-4C96-9A0E-F66C8CE298B3}" type="slidenum">
              <a:rPr lang="en-IN" altLang="en-US" smtClean="0"/>
              <a:pPr/>
              <a:t>‹#›</a:t>
            </a:fld>
            <a:endParaRPr lang="en-IN" altLang="en-US"/>
          </a:p>
        </p:txBody>
      </p:sp>
    </p:spTree>
    <p:extLst>
      <p:ext uri="{BB962C8B-B14F-4D97-AF65-F5344CB8AC3E}">
        <p14:creationId xmlns:p14="http://schemas.microsoft.com/office/powerpoint/2010/main" val="3851215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2FDE2EF-62C7-4D05-A15F-B6BCD21A9A59}" type="datetimeFigureOut">
              <a:rPr lang="en-US" smtClean="0"/>
              <a:pPr>
                <a:defRPr/>
              </a:pPr>
              <a:t>6/27/2021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D229282E-B439-4575-9997-A73148EBFBE0}" type="slidenum">
              <a:rPr lang="en-IN" altLang="en-US" smtClean="0"/>
              <a:pPr/>
              <a:t>‹#›</a:t>
            </a:fld>
            <a:endParaRPr lang="en-IN" altLang="en-US"/>
          </a:p>
        </p:txBody>
      </p:sp>
    </p:spTree>
    <p:extLst>
      <p:ext uri="{BB962C8B-B14F-4D97-AF65-F5344CB8AC3E}">
        <p14:creationId xmlns:p14="http://schemas.microsoft.com/office/powerpoint/2010/main" val="4154574920"/>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64CE386-73C4-4807-B199-48FB98628031}" type="datetimeFigureOut">
              <a:rPr lang="en-US" smtClean="0"/>
              <a:pPr>
                <a:defRPr/>
              </a:pPr>
              <a:t>6/27/2021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03F50766-C205-4C6D-B049-533892AF7D9F}" type="slidenum">
              <a:rPr lang="en-IN" altLang="en-US" smtClean="0"/>
              <a:pPr/>
              <a:t>‹#›</a:t>
            </a:fld>
            <a:endParaRPr lang="en-IN" altLang="en-US"/>
          </a:p>
        </p:txBody>
      </p:sp>
    </p:spTree>
    <p:extLst>
      <p:ext uri="{BB962C8B-B14F-4D97-AF65-F5344CB8AC3E}">
        <p14:creationId xmlns:p14="http://schemas.microsoft.com/office/powerpoint/2010/main" val="1399307601"/>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fld id="{6DB52947-1278-48C1-BA5B-18AD1AF60DD6}" type="datetimeFigureOut">
              <a:rPr lang="en-US" smtClean="0"/>
              <a:pPr>
                <a:defRPr/>
              </a:pPr>
              <a:t>6/27/2021</a:t>
            </a:fld>
            <a:endParaRPr lang="en-IN"/>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332DCFA2-EA08-4994-A62D-DEA988333590}" type="slidenum">
              <a:rPr lang="en-IN" altLang="en-US" smtClean="0"/>
              <a:pPr/>
              <a:t>‹#›</a:t>
            </a:fld>
            <a:endParaRPr lang="en-IN" altLang="en-US"/>
          </a:p>
        </p:txBody>
      </p:sp>
    </p:spTree>
    <p:extLst>
      <p:ext uri="{BB962C8B-B14F-4D97-AF65-F5344CB8AC3E}">
        <p14:creationId xmlns:p14="http://schemas.microsoft.com/office/powerpoint/2010/main" val="289762103"/>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B3AE343-5DE3-4BCC-BF95-9271138A0AEF}" type="datetimeFigureOut">
              <a:rPr lang="en-US" smtClean="0"/>
              <a:pPr>
                <a:defRPr/>
              </a:pPr>
              <a:t>6/27/2021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09EAB270-E0B4-4B58-9299-AB462E2D304E}" type="slidenum">
              <a:rPr lang="en-IN" altLang="en-US" smtClean="0"/>
              <a:pPr/>
              <a:t>‹#›</a:t>
            </a:fld>
            <a:endParaRPr lang="en-IN" altLang="en-US"/>
          </a:p>
        </p:txBody>
      </p:sp>
    </p:spTree>
    <p:extLst>
      <p:ext uri="{BB962C8B-B14F-4D97-AF65-F5344CB8AC3E}">
        <p14:creationId xmlns:p14="http://schemas.microsoft.com/office/powerpoint/2010/main" val="238403517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57868FEF-BFE1-4DD6-B17D-2D594B036753}" type="datetimeFigureOut">
              <a:rPr lang="en-US" smtClean="0"/>
              <a:pPr>
                <a:defRPr/>
              </a:pPr>
              <a:t>6/27/2021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6E98EAA6-1457-4F2D-9952-2E981CD28676}" type="slidenum">
              <a:rPr lang="en-IN" altLang="en-US" smtClean="0"/>
              <a:pPr/>
              <a:t>‹#›</a:t>
            </a:fld>
            <a:endParaRPr lang="en-IN" altLang="en-US"/>
          </a:p>
        </p:txBody>
      </p:sp>
    </p:spTree>
    <p:extLst>
      <p:ext uri="{BB962C8B-B14F-4D97-AF65-F5344CB8AC3E}">
        <p14:creationId xmlns:p14="http://schemas.microsoft.com/office/powerpoint/2010/main" val="1930659526"/>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327957D0-D708-4FE5-8903-03BCCC32CF6C}" type="datetimeFigureOut">
              <a:rPr lang="en-US" smtClean="0"/>
              <a:pPr>
                <a:defRPr/>
              </a:pPr>
              <a:t>6/27/2021</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fld id="{82179D5A-A654-4E93-964D-3327789B117E}" type="slidenum">
              <a:rPr lang="en-IN" altLang="en-US" smtClean="0"/>
              <a:pPr/>
              <a:t>‹#›</a:t>
            </a:fld>
            <a:endParaRPr lang="en-IN" altLang="en-US"/>
          </a:p>
        </p:txBody>
      </p:sp>
    </p:spTree>
    <p:extLst>
      <p:ext uri="{BB962C8B-B14F-4D97-AF65-F5344CB8AC3E}">
        <p14:creationId xmlns:p14="http://schemas.microsoft.com/office/powerpoint/2010/main" val="2044282270"/>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5C9FE4DC-50F5-4FDE-A51C-D7F4AD77699B}" type="datetimeFigureOut">
              <a:rPr lang="en-US" smtClean="0"/>
              <a:pPr>
                <a:defRPr/>
              </a:pPr>
              <a:t>6/27/2021</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1798D2A6-FABB-4A1E-B904-63681AA65434}" type="slidenum">
              <a:rPr lang="en-IN" altLang="en-US" smtClean="0"/>
              <a:pPr/>
              <a:t>‹#›</a:t>
            </a:fld>
            <a:endParaRPr lang="en-IN" altLang="en-US"/>
          </a:p>
        </p:txBody>
      </p:sp>
    </p:spTree>
    <p:extLst>
      <p:ext uri="{BB962C8B-B14F-4D97-AF65-F5344CB8AC3E}">
        <p14:creationId xmlns:p14="http://schemas.microsoft.com/office/powerpoint/2010/main" val="224631815"/>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524BDE6-555E-4B19-B51F-FE6252ECD793}" type="datetimeFigureOut">
              <a:rPr lang="en-US" smtClean="0"/>
              <a:pPr>
                <a:defRPr/>
              </a:pPr>
              <a:t>6/27/2021</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fld id="{3508C669-643F-45C2-B721-FE3A3BAC30FC}" type="slidenum">
              <a:rPr lang="en-IN" altLang="en-US" smtClean="0"/>
              <a:pPr/>
              <a:t>‹#›</a:t>
            </a:fld>
            <a:endParaRPr lang="en-IN" altLang="en-US"/>
          </a:p>
        </p:txBody>
      </p:sp>
    </p:spTree>
    <p:extLst>
      <p:ext uri="{BB962C8B-B14F-4D97-AF65-F5344CB8AC3E}">
        <p14:creationId xmlns:p14="http://schemas.microsoft.com/office/powerpoint/2010/main" val="178459457"/>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ADC091-B191-47CF-A00B-570AB62092E8}" type="datetimeFigureOut">
              <a:rPr lang="en-US" smtClean="0"/>
              <a:pPr>
                <a:defRPr/>
              </a:pPr>
              <a:t>6/27/2021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7D9987B5-6FD6-4032-A953-08BC0EE37E97}" type="slidenum">
              <a:rPr lang="en-IN" altLang="en-US" smtClean="0"/>
              <a:pPr/>
              <a:t>‹#›</a:t>
            </a:fld>
            <a:endParaRPr lang="en-IN" altLang="en-US"/>
          </a:p>
        </p:txBody>
      </p:sp>
    </p:spTree>
    <p:extLst>
      <p:ext uri="{BB962C8B-B14F-4D97-AF65-F5344CB8AC3E}">
        <p14:creationId xmlns:p14="http://schemas.microsoft.com/office/powerpoint/2010/main" val="1144110709"/>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565E51D-7B61-42B6-995F-BD55F9F96B14}" type="datetimeFigureOut">
              <a:rPr lang="en-US" smtClean="0"/>
              <a:pPr>
                <a:defRPr/>
              </a:pPr>
              <a:t>6/27/2021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EEC6D5E2-FC90-413F-AC07-174E9FCA5404}" type="slidenum">
              <a:rPr lang="en-IN" altLang="en-US" smtClean="0"/>
              <a:pPr/>
              <a:t>‹#›</a:t>
            </a:fld>
            <a:endParaRPr lang="en-IN" altLang="en-US"/>
          </a:p>
        </p:txBody>
      </p:sp>
    </p:spTree>
    <p:extLst>
      <p:ext uri="{BB962C8B-B14F-4D97-AF65-F5344CB8AC3E}">
        <p14:creationId xmlns:p14="http://schemas.microsoft.com/office/powerpoint/2010/main" val="2844666978"/>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C585FC02-D129-461F-8B11-A83FDECF9267}" type="datetimeFigureOut">
              <a:rPr lang="en-US" smtClean="0"/>
              <a:pPr>
                <a:defRPr/>
              </a:pPr>
              <a:t>6/27/2021</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A69922-4C78-4C96-9A0E-F66C8CE298B3}" type="slidenum">
              <a:rPr lang="en-IN" altLang="en-US" smtClean="0"/>
              <a:pPr/>
              <a:t>‹#›</a:t>
            </a:fld>
            <a:endParaRPr lang="en-IN" altLang="en-US"/>
          </a:p>
        </p:txBody>
      </p:sp>
    </p:spTree>
    <p:extLst>
      <p:ext uri="{BB962C8B-B14F-4D97-AF65-F5344CB8AC3E}">
        <p14:creationId xmlns:p14="http://schemas.microsoft.com/office/powerpoint/2010/main" val="382383291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ransition spd="slow">
    <p:cover/>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933700"/>
            <a:ext cx="7772400" cy="990600"/>
          </a:xfrm>
        </p:spPr>
        <p:txBody>
          <a:bodyPr>
            <a:noAutofit/>
          </a:bodyPr>
          <a:lstStyle/>
          <a:p>
            <a:pPr algn="ctr"/>
            <a:r>
              <a:rPr lang="en-US" sz="7200" dirty="0">
                <a:solidFill>
                  <a:srgbClr val="0070C0"/>
                </a:solidFill>
                <a:latin typeface="Doctor Glitch" panose="02000500000000000000" pitchFamily="2" charset="0"/>
                <a:cs typeface="Times New Roman" panose="02020603050405020304" pitchFamily="18" charset="0"/>
              </a:rPr>
              <a:t>Auto GML</a:t>
            </a:r>
          </a:p>
        </p:txBody>
      </p:sp>
      <p:sp>
        <p:nvSpPr>
          <p:cNvPr id="3" name="Subtitle 2"/>
          <p:cNvSpPr>
            <a:spLocks noGrp="1"/>
          </p:cNvSpPr>
          <p:nvPr>
            <p:ph type="subTitle" idx="1"/>
          </p:nvPr>
        </p:nvSpPr>
        <p:spPr>
          <a:xfrm>
            <a:off x="6248400" y="5362748"/>
            <a:ext cx="2743200" cy="1371601"/>
          </a:xfrm>
        </p:spPr>
        <p:txBody>
          <a:bodyPr>
            <a:normAutofit fontScale="55000" lnSpcReduction="20000"/>
          </a:bodyPr>
          <a:lstStyle/>
          <a:p>
            <a:r>
              <a:rPr lang="en-US" sz="4500" dirty="0">
                <a:solidFill>
                  <a:srgbClr val="0070C0"/>
                </a:solidFill>
                <a:latin typeface="Bahnschrift Condensed" panose="020B0502040204020203" pitchFamily="34" charset="0"/>
                <a:cs typeface="Times New Roman" panose="02020603050405020304" pitchFamily="18" charset="0"/>
              </a:rPr>
              <a:t>Team :- Team </a:t>
            </a:r>
            <a:r>
              <a:rPr lang="en-IN" sz="4500" dirty="0">
                <a:solidFill>
                  <a:srgbClr val="0070C0"/>
                </a:solidFill>
                <a:latin typeface="Bahnschrift Condensed" panose="020B0502040204020203" pitchFamily="34" charset="0"/>
              </a:rPr>
              <a:t>TriDev</a:t>
            </a:r>
          </a:p>
          <a:p>
            <a:r>
              <a:rPr lang="en-US" sz="2600" dirty="0">
                <a:solidFill>
                  <a:srgbClr val="0070C0"/>
                </a:solidFill>
                <a:latin typeface="Bahnschrift Condensed" panose="020B0502040204020203" pitchFamily="34" charset="0"/>
                <a:cs typeface="Times New Roman" panose="02020603050405020304" pitchFamily="18" charset="0"/>
              </a:rPr>
              <a:t>Members : Harshid Koladara</a:t>
            </a:r>
          </a:p>
          <a:p>
            <a:r>
              <a:rPr lang="en-US" sz="2600" dirty="0">
                <a:solidFill>
                  <a:srgbClr val="0070C0"/>
                </a:solidFill>
                <a:latin typeface="Bahnschrift Condensed" panose="020B0502040204020203" pitchFamily="34" charset="0"/>
                <a:cs typeface="Times New Roman" panose="02020603050405020304" pitchFamily="18" charset="0"/>
              </a:rPr>
              <a:t>Ishan Agrawal</a:t>
            </a:r>
          </a:p>
          <a:p>
            <a:r>
              <a:rPr lang="en-US" sz="2600" dirty="0">
                <a:solidFill>
                  <a:srgbClr val="0070C0"/>
                </a:solidFill>
                <a:latin typeface="Bahnschrift Condensed" panose="020B0502040204020203" pitchFamily="34" charset="0"/>
                <a:cs typeface="Times New Roman" panose="02020603050405020304" pitchFamily="18" charset="0"/>
              </a:rPr>
              <a:t>Vaibhav Gondaliya</a:t>
            </a:r>
          </a:p>
        </p:txBody>
      </p:sp>
      <p:pic>
        <p:nvPicPr>
          <p:cNvPr id="9" name="Picture 8">
            <a:extLst>
              <a:ext uri="{FF2B5EF4-FFF2-40B4-BE49-F238E27FC236}">
                <a16:creationId xmlns:a16="http://schemas.microsoft.com/office/drawing/2014/main" id="{93327941-20F7-42AA-86EC-075CA7C2AC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3299" y="123651"/>
            <a:ext cx="2857501" cy="2217459"/>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7020-A6FF-41D5-AD9D-8792D31723F0}"/>
              </a:ext>
            </a:extLst>
          </p:cNvPr>
          <p:cNvSpPr>
            <a:spLocks noGrp="1"/>
          </p:cNvSpPr>
          <p:nvPr>
            <p:ph type="title"/>
          </p:nvPr>
        </p:nvSpPr>
        <p:spPr/>
        <p:txBody>
          <a:bodyPr>
            <a:normAutofit/>
          </a:bodyPr>
          <a:lstStyle/>
          <a:p>
            <a:r>
              <a:rPr lang="en-US" sz="3200" dirty="0">
                <a:latin typeface="Revamped" panose="02000500000000000000" pitchFamily="2" charset="0"/>
                <a:cs typeface="Times New Roman" panose="02020603050405020304" pitchFamily="18" charset="0"/>
              </a:rPr>
              <a:t>Proposed System (</a:t>
            </a:r>
            <a:r>
              <a:rPr lang="en-US" sz="3200" dirty="0" err="1">
                <a:latin typeface="Revamped" panose="02000500000000000000" pitchFamily="2" charset="0"/>
                <a:cs typeface="Times New Roman" panose="02020603050405020304" pitchFamily="18" charset="0"/>
              </a:rPr>
              <a:t>Cont</a:t>
            </a:r>
            <a:r>
              <a:rPr lang="en-US" sz="3200" dirty="0">
                <a:latin typeface="Revamped" panose="02000500000000000000" pitchFamily="2" charset="0"/>
                <a:cs typeface="Times New Roman" panose="02020603050405020304" pitchFamily="18" charset="0"/>
              </a:rPr>
              <a:t>…)</a:t>
            </a:r>
            <a:endParaRPr lang="en-IN" sz="3200" dirty="0">
              <a:latin typeface="Revamped" panose="02000500000000000000" pitchFamily="2" charset="0"/>
            </a:endParaRPr>
          </a:p>
        </p:txBody>
      </p:sp>
      <p:sp>
        <p:nvSpPr>
          <p:cNvPr id="3" name="Content Placeholder 2">
            <a:extLst>
              <a:ext uri="{FF2B5EF4-FFF2-40B4-BE49-F238E27FC236}">
                <a16:creationId xmlns:a16="http://schemas.microsoft.com/office/drawing/2014/main" id="{502EF796-657C-42CB-A294-7495E227195F}"/>
              </a:ext>
            </a:extLst>
          </p:cNvPr>
          <p:cNvSpPr>
            <a:spLocks noGrp="1"/>
          </p:cNvSpPr>
          <p:nvPr>
            <p:ph idx="1"/>
          </p:nvPr>
        </p:nvSpPr>
        <p:spPr/>
        <p:txBody>
          <a:bodyPr>
            <a:normAutofit/>
          </a:bodyPr>
          <a:lstStyle/>
          <a:p>
            <a:pPr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AutoGML provides a trained models for later use and developers can include them into their system with small line of code which is also provided by our system and user can use power of machine without internet connection.</a:t>
            </a:r>
          </a:p>
          <a:p>
            <a:pPr algn="just">
              <a:buSzPct val="100000"/>
              <a:buFont typeface="Arial" panose="020B0604020202020204" pitchFamily="34" charset="0"/>
              <a:buChar char="•"/>
            </a:pPr>
            <a:endParaRPr lang="en-US" dirty="0">
              <a:latin typeface="Agency FB" panose="020B0503020202020204" pitchFamily="34" charset="0"/>
              <a:cs typeface="Times New Roman" panose="02020603050405020304" pitchFamily="18" charset="0"/>
            </a:endParaRPr>
          </a:p>
          <a:p>
            <a:pPr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Developer can use ML by any way in-system and can later use with just download without any additional cost.</a:t>
            </a:r>
          </a:p>
          <a:p>
            <a:pPr marL="342900" indent="-342900">
              <a:buSzPct val="100000"/>
              <a:buFont typeface="Arial" panose="020B0604020202020204" pitchFamily="34" charset="0"/>
              <a:buChar char="•"/>
            </a:pPr>
            <a:endParaRPr lang="en-IN" dirty="0">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38203516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evamped" panose="02000500000000000000" pitchFamily="2" charset="0"/>
                <a:cs typeface="Times New Roman" panose="02020603050405020304" pitchFamily="18" charset="0"/>
              </a:rPr>
              <a:t>Modules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Agency FB" panose="020B0503020202020204" pitchFamily="34" charset="0"/>
                <a:cs typeface="Times New Roman" panose="02020603050405020304" pitchFamily="18" charset="0"/>
              </a:rPr>
              <a:t>   Login / Signup / Forgot &amp; Reset Password  </a:t>
            </a:r>
          </a:p>
          <a:p>
            <a:pPr>
              <a:buFont typeface="Wingdings" panose="05000000000000000000" pitchFamily="2" charset="2"/>
              <a:buChar char="Ø"/>
            </a:pPr>
            <a:r>
              <a:rPr lang="en-US" dirty="0">
                <a:latin typeface="Agency FB" panose="020B0503020202020204" pitchFamily="34" charset="0"/>
                <a:cs typeface="Times New Roman" panose="02020603050405020304" pitchFamily="18" charset="0"/>
              </a:rPr>
              <a:t>   AutoGML Tables</a:t>
            </a:r>
          </a:p>
          <a:p>
            <a:pPr>
              <a:buFont typeface="Wingdings" panose="05000000000000000000" pitchFamily="2" charset="2"/>
              <a:buChar char="Ø"/>
            </a:pPr>
            <a:r>
              <a:rPr lang="en-US" dirty="0">
                <a:latin typeface="Agency FB" panose="020B0503020202020204" pitchFamily="34" charset="0"/>
                <a:cs typeface="Times New Roman" panose="02020603050405020304" pitchFamily="18" charset="0"/>
              </a:rPr>
              <a:t>   AutoGML Image Classification</a:t>
            </a:r>
          </a:p>
          <a:p>
            <a:pPr>
              <a:buFont typeface="Wingdings" panose="05000000000000000000" pitchFamily="2" charset="2"/>
              <a:buChar char="Ø"/>
            </a:pPr>
            <a:r>
              <a:rPr lang="en-US" dirty="0">
                <a:latin typeface="Agency FB" panose="020B0503020202020204" pitchFamily="34" charset="0"/>
                <a:cs typeface="Times New Roman" panose="02020603050405020304" pitchFamily="18" charset="0"/>
              </a:rPr>
              <a:t>   AutoGML Object Detection</a:t>
            </a:r>
          </a:p>
          <a:p>
            <a:pPr>
              <a:buFont typeface="Wingdings" panose="05000000000000000000" pitchFamily="2" charset="2"/>
              <a:buChar char="Ø"/>
            </a:pPr>
            <a:r>
              <a:rPr lang="en-US" dirty="0">
                <a:latin typeface="Agency FB" panose="020B0503020202020204" pitchFamily="34" charset="0"/>
                <a:cs typeface="Times New Roman" panose="02020603050405020304" pitchFamily="18" charset="0"/>
              </a:rPr>
              <a:t>   AutoGML Facial Recognition</a:t>
            </a:r>
          </a:p>
          <a:p>
            <a:pPr>
              <a:buNone/>
            </a:pPr>
            <a:endParaRPr lang="en-US" dirty="0">
              <a:latin typeface="Agency FB" panose="020B0503020202020204" pitchFamily="34" charset="0"/>
              <a:cs typeface="Times New Roman" panose="02020603050405020304" pitchFamily="18"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F262-8888-4A06-B658-AF66DCE6A7F9}"/>
              </a:ext>
            </a:extLst>
          </p:cNvPr>
          <p:cNvSpPr>
            <a:spLocks noGrp="1"/>
          </p:cNvSpPr>
          <p:nvPr>
            <p:ph type="title"/>
          </p:nvPr>
        </p:nvSpPr>
        <p:spPr/>
        <p:txBody>
          <a:bodyPr>
            <a:normAutofit/>
          </a:bodyPr>
          <a:lstStyle/>
          <a:p>
            <a:r>
              <a:rPr lang="en-IN" sz="4400" dirty="0">
                <a:latin typeface="Revamped" panose="02000500000000000000" pitchFamily="2" charset="0"/>
              </a:rPr>
              <a:t>AutoGML Tables</a:t>
            </a:r>
          </a:p>
        </p:txBody>
      </p:sp>
      <p:sp>
        <p:nvSpPr>
          <p:cNvPr id="3" name="Content Placeholder 2">
            <a:extLst>
              <a:ext uri="{FF2B5EF4-FFF2-40B4-BE49-F238E27FC236}">
                <a16:creationId xmlns:a16="http://schemas.microsoft.com/office/drawing/2014/main" id="{658EBF48-280F-46DA-AE1A-11E33E65536D}"/>
              </a:ext>
            </a:extLst>
          </p:cNvPr>
          <p:cNvSpPr>
            <a:spLocks noGrp="1"/>
          </p:cNvSpPr>
          <p:nvPr>
            <p:ph idx="1"/>
          </p:nvPr>
        </p:nvSpPr>
        <p:spPr/>
        <p:txBody>
          <a:bodyPr>
            <a:normAutofit lnSpcReduction="10000"/>
          </a:bodyPr>
          <a:lstStyle/>
          <a:p>
            <a:pPr marL="342900" indent="-342900"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AutoGML Tables enables you to automatically build and deploy state-of-the-art machine learning models on structured data at massively increased speed and scale. It provides trained model by just importing dataset and a few clicks and then deploy it in to your system.</a:t>
            </a:r>
          </a:p>
          <a:p>
            <a:pPr marL="342900" indent="-342900" algn="just">
              <a:buSzPct val="100000"/>
              <a:buFont typeface="Arial" panose="020B0604020202020204" pitchFamily="34" charset="0"/>
              <a:buChar char="•"/>
            </a:pPr>
            <a:endParaRPr lang="en-US" dirty="0">
              <a:latin typeface="Agency FB" panose="020B0503020202020204" pitchFamily="34" charset="0"/>
              <a:cs typeface="Times New Roman" panose="02020603050405020304" pitchFamily="18" charset="0"/>
            </a:endParaRPr>
          </a:p>
          <a:p>
            <a:pPr marL="342900" indent="-342900"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Users can download a trained model and use it in their system with some library imports and little code which is directly provided by our system. The main advantage of this method is system can work while offline.</a:t>
            </a:r>
          </a:p>
          <a:p>
            <a:pPr marL="342900" indent="-342900">
              <a:buSzPct val="100000"/>
              <a:buFont typeface="Arial" panose="020B0604020202020204" pitchFamily="34" charset="0"/>
              <a:buChar char="•"/>
            </a:pPr>
            <a:endParaRPr lang="en-IN" dirty="0">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3176290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9BC0-A5FC-4351-84E4-5D80D80499E2}"/>
              </a:ext>
            </a:extLst>
          </p:cNvPr>
          <p:cNvSpPr>
            <a:spLocks noGrp="1"/>
          </p:cNvSpPr>
          <p:nvPr>
            <p:ph type="title"/>
          </p:nvPr>
        </p:nvSpPr>
        <p:spPr/>
        <p:txBody>
          <a:bodyPr>
            <a:normAutofit/>
          </a:bodyPr>
          <a:lstStyle/>
          <a:p>
            <a:r>
              <a:rPr lang="en-IN" sz="2800" dirty="0">
                <a:latin typeface="Revamped" panose="02000500000000000000" pitchFamily="2" charset="0"/>
              </a:rPr>
              <a:t>AutoGML Image Classification</a:t>
            </a:r>
          </a:p>
        </p:txBody>
      </p:sp>
      <p:sp>
        <p:nvSpPr>
          <p:cNvPr id="3" name="Content Placeholder 2">
            <a:extLst>
              <a:ext uri="{FF2B5EF4-FFF2-40B4-BE49-F238E27FC236}">
                <a16:creationId xmlns:a16="http://schemas.microsoft.com/office/drawing/2014/main" id="{B3EB6E00-DE84-4BF6-A200-246C9E0C0BDF}"/>
              </a:ext>
            </a:extLst>
          </p:cNvPr>
          <p:cNvSpPr>
            <a:spLocks noGrp="1"/>
          </p:cNvSpPr>
          <p:nvPr>
            <p:ph idx="1"/>
          </p:nvPr>
        </p:nvSpPr>
        <p:spPr/>
        <p:txBody>
          <a:bodyPr>
            <a:normAutofit/>
          </a:bodyPr>
          <a:lstStyle/>
          <a:p>
            <a:pPr marL="514350" indent="-514350"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It enables you to train machine learning models to classify your images according to your own defined labels.</a:t>
            </a:r>
          </a:p>
          <a:p>
            <a:pPr marL="514350" indent="-514350" algn="just">
              <a:buSzPct val="100000"/>
              <a:buFont typeface="Arial" panose="020B0604020202020204" pitchFamily="34" charset="0"/>
              <a:buChar char="•"/>
            </a:pPr>
            <a:endParaRPr lang="en-US" dirty="0">
              <a:latin typeface="Agency FB" panose="020B0503020202020204" pitchFamily="34" charset="0"/>
              <a:cs typeface="Times New Roman" panose="02020603050405020304" pitchFamily="18" charset="0"/>
            </a:endParaRPr>
          </a:p>
          <a:p>
            <a:pPr marL="514350" indent="-514350"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To train such kind of models require high-end graphics and too much memory. Models are trained on our server with highly optimized algorithms, So it doesn’t require costly setup for users.</a:t>
            </a:r>
          </a:p>
        </p:txBody>
      </p:sp>
    </p:spTree>
    <p:extLst>
      <p:ext uri="{BB962C8B-B14F-4D97-AF65-F5344CB8AC3E}">
        <p14:creationId xmlns:p14="http://schemas.microsoft.com/office/powerpoint/2010/main" val="15734087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6009-8733-4109-9FAA-C5CD348E0495}"/>
              </a:ext>
            </a:extLst>
          </p:cNvPr>
          <p:cNvSpPr>
            <a:spLocks noGrp="1"/>
          </p:cNvSpPr>
          <p:nvPr>
            <p:ph type="title"/>
          </p:nvPr>
        </p:nvSpPr>
        <p:spPr/>
        <p:txBody>
          <a:bodyPr>
            <a:normAutofit/>
          </a:bodyPr>
          <a:lstStyle/>
          <a:p>
            <a:r>
              <a:rPr lang="en-IN" sz="3200" dirty="0">
                <a:latin typeface="Revamped" panose="02000500000000000000" pitchFamily="2" charset="0"/>
              </a:rPr>
              <a:t>AutoGML Object Detection</a:t>
            </a:r>
          </a:p>
        </p:txBody>
      </p:sp>
      <p:sp>
        <p:nvSpPr>
          <p:cNvPr id="3" name="Content Placeholder 2">
            <a:extLst>
              <a:ext uri="{FF2B5EF4-FFF2-40B4-BE49-F238E27FC236}">
                <a16:creationId xmlns:a16="http://schemas.microsoft.com/office/drawing/2014/main" id="{94D13BD6-722A-40C6-90C7-E35A96367056}"/>
              </a:ext>
            </a:extLst>
          </p:cNvPr>
          <p:cNvSpPr>
            <a:spLocks noGrp="1"/>
          </p:cNvSpPr>
          <p:nvPr>
            <p:ph idx="1"/>
          </p:nvPr>
        </p:nvSpPr>
        <p:spPr/>
        <p:txBody>
          <a:bodyPr>
            <a:normAutofit lnSpcReduction="10000"/>
          </a:bodyPr>
          <a:lstStyle/>
          <a:p>
            <a:pPr>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It enables you to train custom machine learning models that are capable of detecting individual objects in a given image along with its bounding box and label.</a:t>
            </a:r>
          </a:p>
          <a:p>
            <a:pPr>
              <a:buSzPct val="100000"/>
              <a:buFont typeface="Arial" panose="020B0604020202020204" pitchFamily="34" charset="0"/>
              <a:buChar char="•"/>
            </a:pPr>
            <a:endParaRPr lang="en-IN" dirty="0">
              <a:latin typeface="Agency FB" panose="020B0503020202020204" pitchFamily="34" charset="0"/>
            </a:endParaRPr>
          </a:p>
          <a:p>
            <a:pPr>
              <a:buSzPct val="100000"/>
              <a:buFont typeface="Arial" panose="020B0604020202020204" pitchFamily="34" charset="0"/>
              <a:buChar char="•"/>
            </a:pPr>
            <a:r>
              <a:rPr lang="en-IN" dirty="0">
                <a:latin typeface="Agency FB" panose="020B0503020202020204" pitchFamily="34" charset="0"/>
              </a:rPr>
              <a:t>To train such kind of algorithms user need a millions of training examples.</a:t>
            </a:r>
          </a:p>
          <a:p>
            <a:pPr>
              <a:buSzPct val="100000"/>
              <a:buFont typeface="Arial" panose="020B0604020202020204" pitchFamily="34" charset="0"/>
              <a:buChar char="•"/>
            </a:pPr>
            <a:endParaRPr lang="en-IN" dirty="0">
              <a:latin typeface="Agency FB" panose="020B0503020202020204" pitchFamily="34" charset="0"/>
            </a:endParaRPr>
          </a:p>
          <a:p>
            <a:pPr>
              <a:buSzPct val="100000"/>
              <a:buFont typeface="Arial" panose="020B0604020202020204" pitchFamily="34" charset="0"/>
              <a:buChar char="•"/>
            </a:pPr>
            <a:r>
              <a:rPr lang="en-IN" dirty="0">
                <a:latin typeface="Agency FB" panose="020B0503020202020204" pitchFamily="34" charset="0"/>
              </a:rPr>
              <a:t>But user can use our pre-trained algorithms, So users can train algorithms with descent size of training set.</a:t>
            </a:r>
          </a:p>
        </p:txBody>
      </p:sp>
    </p:spTree>
    <p:extLst>
      <p:ext uri="{BB962C8B-B14F-4D97-AF65-F5344CB8AC3E}">
        <p14:creationId xmlns:p14="http://schemas.microsoft.com/office/powerpoint/2010/main" val="26627774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7374-94C4-4517-8DA4-5434507BB471}"/>
              </a:ext>
            </a:extLst>
          </p:cNvPr>
          <p:cNvSpPr>
            <a:spLocks noGrp="1"/>
          </p:cNvSpPr>
          <p:nvPr>
            <p:ph type="title"/>
          </p:nvPr>
        </p:nvSpPr>
        <p:spPr>
          <a:xfrm>
            <a:off x="1066800" y="274638"/>
            <a:ext cx="7867651" cy="1143000"/>
          </a:xfrm>
        </p:spPr>
        <p:txBody>
          <a:bodyPr>
            <a:noAutofit/>
          </a:bodyPr>
          <a:lstStyle/>
          <a:p>
            <a:r>
              <a:rPr lang="en-IN" sz="3200" dirty="0">
                <a:latin typeface="Revamped" panose="02000500000000000000" pitchFamily="2" charset="0"/>
              </a:rPr>
              <a:t>AutoGML Facial Recognition</a:t>
            </a:r>
          </a:p>
        </p:txBody>
      </p:sp>
      <p:sp>
        <p:nvSpPr>
          <p:cNvPr id="3" name="Content Placeholder 2">
            <a:extLst>
              <a:ext uri="{FF2B5EF4-FFF2-40B4-BE49-F238E27FC236}">
                <a16:creationId xmlns:a16="http://schemas.microsoft.com/office/drawing/2014/main" id="{6E0D0732-AA4A-4CB2-85C7-4AF2C31DC503}"/>
              </a:ext>
            </a:extLst>
          </p:cNvPr>
          <p:cNvSpPr>
            <a:spLocks noGrp="1"/>
          </p:cNvSpPr>
          <p:nvPr>
            <p:ph idx="1"/>
          </p:nvPr>
        </p:nvSpPr>
        <p:spPr>
          <a:xfrm>
            <a:off x="1035698" y="1828800"/>
            <a:ext cx="7704667" cy="3332816"/>
          </a:xfrm>
        </p:spPr>
        <p:txBody>
          <a:bodyPr>
            <a:normAutofit/>
          </a:bodyPr>
          <a:lstStyle/>
          <a:p>
            <a:pPr marL="342900" indent="-342900"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It enables you to classify faces by just training with some images.</a:t>
            </a:r>
          </a:p>
          <a:p>
            <a:pPr marL="342900" indent="-342900" algn="just">
              <a:buSzPct val="100000"/>
              <a:buFont typeface="Arial" panose="020B0604020202020204" pitchFamily="34" charset="0"/>
              <a:buChar char="•"/>
            </a:pPr>
            <a:endParaRPr lang="en-US" dirty="0">
              <a:latin typeface="Agency FB" panose="020B0503020202020204" pitchFamily="34" charset="0"/>
              <a:cs typeface="Times New Roman" panose="02020603050405020304" pitchFamily="18" charset="0"/>
            </a:endParaRPr>
          </a:p>
          <a:p>
            <a:pPr marL="342900" indent="-342900"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It can also detect all persons in a same image frame.</a:t>
            </a:r>
          </a:p>
        </p:txBody>
      </p:sp>
    </p:spTree>
    <p:extLst>
      <p:ext uri="{BB962C8B-B14F-4D97-AF65-F5344CB8AC3E}">
        <p14:creationId xmlns:p14="http://schemas.microsoft.com/office/powerpoint/2010/main" val="20756232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Revamped" panose="02000500000000000000" pitchFamily="2" charset="0"/>
                <a:cs typeface="Times New Roman" panose="02020603050405020304" pitchFamily="18" charset="0"/>
              </a:rPr>
              <a:t>Tools and Technology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Agency FB" panose="020B0503020202020204" pitchFamily="34" charset="0"/>
                <a:cs typeface="Times New Roman" panose="02020603050405020304" pitchFamily="18" charset="0"/>
              </a:rPr>
              <a:t>   Machine Learning</a:t>
            </a:r>
          </a:p>
          <a:p>
            <a:pPr>
              <a:buFont typeface="Wingdings" panose="05000000000000000000" pitchFamily="2" charset="2"/>
              <a:buChar char="Ø"/>
            </a:pPr>
            <a:r>
              <a:rPr lang="en-US" dirty="0">
                <a:latin typeface="Agency FB" panose="020B0503020202020204" pitchFamily="34" charset="0"/>
                <a:cs typeface="Times New Roman" panose="02020603050405020304" pitchFamily="18" charset="0"/>
              </a:rPr>
              <a:t>   Deep Learning</a:t>
            </a:r>
          </a:p>
          <a:p>
            <a:pPr>
              <a:buFont typeface="Wingdings" panose="05000000000000000000" pitchFamily="2" charset="2"/>
              <a:buChar char="Ø"/>
            </a:pPr>
            <a:r>
              <a:rPr lang="en-US" dirty="0">
                <a:latin typeface="Agency FB" panose="020B0503020202020204" pitchFamily="34" charset="0"/>
                <a:cs typeface="Times New Roman" panose="02020603050405020304" pitchFamily="18" charset="0"/>
              </a:rPr>
              <a:t>   Neural Networks</a:t>
            </a:r>
          </a:p>
          <a:p>
            <a:pPr>
              <a:buFont typeface="Wingdings" panose="05000000000000000000" pitchFamily="2" charset="2"/>
              <a:buChar char="Ø"/>
            </a:pPr>
            <a:r>
              <a:rPr lang="en-US" dirty="0">
                <a:latin typeface="Agency FB" panose="020B0503020202020204" pitchFamily="34" charset="0"/>
                <a:cs typeface="Times New Roman" panose="02020603050405020304" pitchFamily="18" charset="0"/>
              </a:rPr>
              <a:t>   Python</a:t>
            </a:r>
          </a:p>
          <a:p>
            <a:pPr>
              <a:buFont typeface="Wingdings" panose="05000000000000000000" pitchFamily="2" charset="2"/>
              <a:buChar char="Ø"/>
            </a:pPr>
            <a:r>
              <a:rPr lang="en-US" dirty="0">
                <a:latin typeface="Agency FB" panose="020B0503020202020204" pitchFamily="34" charset="0"/>
                <a:cs typeface="Times New Roman" panose="02020603050405020304" pitchFamily="18" charset="0"/>
              </a:rPr>
              <a:t>   HTML5 / CSS3 / BootStrap4</a:t>
            </a:r>
          </a:p>
          <a:p>
            <a:pPr>
              <a:buFont typeface="Wingdings" panose="05000000000000000000" pitchFamily="2" charset="2"/>
              <a:buChar char="Ø"/>
            </a:pPr>
            <a:r>
              <a:rPr lang="en-US" dirty="0">
                <a:latin typeface="Agency FB" panose="020B0503020202020204" pitchFamily="34" charset="0"/>
                <a:cs typeface="Times New Roman" panose="02020603050405020304" pitchFamily="18" charset="0"/>
              </a:rPr>
              <a:t>   AJAX</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7661-B6A6-4AC3-90CF-A94D85E00A7B}"/>
              </a:ext>
            </a:extLst>
          </p:cNvPr>
          <p:cNvSpPr>
            <a:spLocks noGrp="1"/>
          </p:cNvSpPr>
          <p:nvPr>
            <p:ph type="title"/>
          </p:nvPr>
        </p:nvSpPr>
        <p:spPr/>
        <p:txBody>
          <a:bodyPr>
            <a:normAutofit/>
          </a:bodyPr>
          <a:lstStyle/>
          <a:p>
            <a:r>
              <a:rPr lang="en-IN" sz="4400" dirty="0">
                <a:latin typeface="Revamped" panose="02000500000000000000" pitchFamily="2" charset="0"/>
                <a:cs typeface="Times New Roman" panose="02020603050405020304" pitchFamily="18" charset="0"/>
              </a:rPr>
              <a:t>Frameworks</a:t>
            </a:r>
          </a:p>
        </p:txBody>
      </p:sp>
      <p:sp>
        <p:nvSpPr>
          <p:cNvPr id="3" name="Content Placeholder 2">
            <a:extLst>
              <a:ext uri="{FF2B5EF4-FFF2-40B4-BE49-F238E27FC236}">
                <a16:creationId xmlns:a16="http://schemas.microsoft.com/office/drawing/2014/main" id="{E8AC0131-C108-40D1-8A88-BD1FEEB9BAAB}"/>
              </a:ext>
            </a:extLst>
          </p:cNvPr>
          <p:cNvSpPr>
            <a:spLocks noGrp="1"/>
          </p:cNvSpPr>
          <p:nvPr>
            <p:ph idx="1"/>
          </p:nvPr>
        </p:nvSpPr>
        <p:spPr>
          <a:xfrm>
            <a:off x="1143000" y="2427515"/>
            <a:ext cx="7704667" cy="3332816"/>
          </a:xfrm>
        </p:spPr>
        <p:txBody>
          <a:bodyPr>
            <a:normAutofit lnSpcReduction="10000"/>
          </a:bodyPr>
          <a:lstStyle/>
          <a:p>
            <a:pPr>
              <a:buFont typeface="Wingdings" panose="05000000000000000000" pitchFamily="2" charset="2"/>
              <a:buChar char="Ø"/>
            </a:pPr>
            <a:r>
              <a:rPr lang="en-IN" dirty="0">
                <a:latin typeface="Agency FB" panose="020B0503020202020204" pitchFamily="34" charset="0"/>
                <a:cs typeface="Times New Roman" panose="02020603050405020304" pitchFamily="18" charset="0"/>
              </a:rPr>
              <a:t>   Django</a:t>
            </a:r>
          </a:p>
          <a:p>
            <a:pPr>
              <a:buFont typeface="Wingdings" panose="05000000000000000000" pitchFamily="2" charset="2"/>
              <a:buChar char="Ø"/>
            </a:pPr>
            <a:r>
              <a:rPr lang="en-IN" dirty="0">
                <a:latin typeface="Agency FB" panose="020B0503020202020204" pitchFamily="34" charset="0"/>
                <a:cs typeface="Times New Roman" panose="02020603050405020304" pitchFamily="18" charset="0"/>
              </a:rPr>
              <a:t>   TensorFlow</a:t>
            </a:r>
          </a:p>
          <a:p>
            <a:pPr>
              <a:buFont typeface="Wingdings" panose="05000000000000000000" pitchFamily="2" charset="2"/>
              <a:buChar char="Ø"/>
            </a:pPr>
            <a:r>
              <a:rPr lang="en-IN" dirty="0">
                <a:latin typeface="Agency FB" panose="020B0503020202020204" pitchFamily="34" charset="0"/>
                <a:cs typeface="Times New Roman" panose="02020603050405020304" pitchFamily="18" charset="0"/>
              </a:rPr>
              <a:t>   Keras</a:t>
            </a:r>
          </a:p>
          <a:p>
            <a:pPr>
              <a:buFont typeface="Wingdings" panose="05000000000000000000" pitchFamily="2" charset="2"/>
              <a:buChar char="Ø"/>
            </a:pPr>
            <a:r>
              <a:rPr lang="en-IN" dirty="0">
                <a:latin typeface="Agency FB" panose="020B0503020202020204" pitchFamily="34" charset="0"/>
                <a:cs typeface="Times New Roman" panose="02020603050405020304" pitchFamily="18" charset="0"/>
              </a:rPr>
              <a:t>   Scikit-Learn</a:t>
            </a:r>
          </a:p>
          <a:p>
            <a:pPr>
              <a:buFont typeface="Wingdings" panose="05000000000000000000" pitchFamily="2" charset="2"/>
              <a:buChar char="Ø"/>
            </a:pPr>
            <a:r>
              <a:rPr lang="en-IN" dirty="0">
                <a:latin typeface="Agency FB" panose="020B0503020202020204" pitchFamily="34" charset="0"/>
                <a:cs typeface="Times New Roman" panose="02020603050405020304" pitchFamily="18" charset="0"/>
              </a:rPr>
              <a:t>   Numpy</a:t>
            </a:r>
          </a:p>
          <a:p>
            <a:pPr>
              <a:buFont typeface="Wingdings" panose="05000000000000000000" pitchFamily="2" charset="2"/>
              <a:buChar char="Ø"/>
            </a:pPr>
            <a:r>
              <a:rPr lang="en-IN" dirty="0">
                <a:latin typeface="Agency FB" panose="020B0503020202020204" pitchFamily="34" charset="0"/>
                <a:cs typeface="Times New Roman" panose="02020603050405020304" pitchFamily="18" charset="0"/>
              </a:rPr>
              <a:t>   Pandas</a:t>
            </a:r>
          </a:p>
          <a:p>
            <a:pPr>
              <a:buFont typeface="Wingdings" panose="05000000000000000000" pitchFamily="2" charset="2"/>
              <a:buChar char="Ø"/>
            </a:pPr>
            <a:r>
              <a:rPr lang="en-IN" dirty="0">
                <a:latin typeface="Agency FB" panose="020B0503020202020204" pitchFamily="34" charset="0"/>
                <a:cs typeface="Times New Roman" panose="02020603050405020304" pitchFamily="18" charset="0"/>
              </a:rPr>
              <a:t>   Matplotlib</a:t>
            </a:r>
          </a:p>
        </p:txBody>
      </p:sp>
    </p:spTree>
    <p:extLst>
      <p:ext uri="{BB962C8B-B14F-4D97-AF65-F5344CB8AC3E}">
        <p14:creationId xmlns:p14="http://schemas.microsoft.com/office/powerpoint/2010/main" val="40050327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53586-236C-4CC9-8054-A75A755D3806}"/>
              </a:ext>
            </a:extLst>
          </p:cNvPr>
          <p:cNvSpPr>
            <a:spLocks noGrp="1"/>
          </p:cNvSpPr>
          <p:nvPr>
            <p:ph type="title"/>
          </p:nvPr>
        </p:nvSpPr>
        <p:spPr/>
        <p:txBody>
          <a:bodyPr>
            <a:normAutofit/>
          </a:bodyPr>
          <a:lstStyle/>
          <a:p>
            <a:r>
              <a:rPr lang="en-IN" sz="4400" dirty="0">
                <a:latin typeface="Revamped" panose="02000500000000000000" pitchFamily="2" charset="0"/>
              </a:rPr>
              <a:t>Future Scope</a:t>
            </a:r>
          </a:p>
        </p:txBody>
      </p:sp>
      <p:sp>
        <p:nvSpPr>
          <p:cNvPr id="3" name="Content Placeholder 2">
            <a:extLst>
              <a:ext uri="{FF2B5EF4-FFF2-40B4-BE49-F238E27FC236}">
                <a16:creationId xmlns:a16="http://schemas.microsoft.com/office/drawing/2014/main" id="{763F3802-D199-4149-A4B3-6EA4469A948C}"/>
              </a:ext>
            </a:extLst>
          </p:cNvPr>
          <p:cNvSpPr>
            <a:spLocks noGrp="1"/>
          </p:cNvSpPr>
          <p:nvPr>
            <p:ph idx="1"/>
          </p:nvPr>
        </p:nvSpPr>
        <p:spPr/>
        <p:txBody>
          <a:bodyPr>
            <a:normAutofit fontScale="92500" lnSpcReduction="10000"/>
          </a:bodyPr>
          <a:lstStyle/>
          <a:p>
            <a:pPr algn="just"/>
            <a:r>
              <a:rPr lang="en-IN" dirty="0">
                <a:latin typeface="Agency FB" panose="020B0503020202020204" pitchFamily="34" charset="0"/>
              </a:rPr>
              <a:t>Our future goal is to develop efficient and fully optimized system that can fulfil any condition and develop accurate Machine Learning model for it.</a:t>
            </a:r>
          </a:p>
          <a:p>
            <a:pPr algn="just"/>
            <a:endParaRPr lang="en-IN" dirty="0">
              <a:latin typeface="Agency FB" panose="020B0503020202020204" pitchFamily="34" charset="0"/>
            </a:endParaRPr>
          </a:p>
          <a:p>
            <a:pPr algn="just"/>
            <a:r>
              <a:rPr lang="en-IN" dirty="0">
                <a:latin typeface="Agency FB" panose="020B0503020202020204" pitchFamily="34" charset="0"/>
              </a:rPr>
              <a:t>After completed whole project, lunch it on global platform and make available for whole developers community in couple of years.</a:t>
            </a:r>
          </a:p>
          <a:p>
            <a:pPr algn="just"/>
            <a:endParaRPr lang="en-IN" dirty="0">
              <a:latin typeface="Agency FB" panose="020B0503020202020204" pitchFamily="34" charset="0"/>
            </a:endParaRPr>
          </a:p>
          <a:p>
            <a:pPr algn="just"/>
            <a:r>
              <a:rPr lang="en-IN" dirty="0">
                <a:latin typeface="Agency FB" panose="020B0503020202020204" pitchFamily="34" charset="0"/>
              </a:rPr>
              <a:t>Integrate API service with system, So user can use their custom developed model with any service and embed them into their project.</a:t>
            </a:r>
          </a:p>
        </p:txBody>
      </p:sp>
    </p:spTree>
    <p:extLst>
      <p:ext uri="{BB962C8B-B14F-4D97-AF65-F5344CB8AC3E}">
        <p14:creationId xmlns:p14="http://schemas.microsoft.com/office/powerpoint/2010/main" val="29091438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47DB-6033-4D6A-AA9C-34B480DA31B0}"/>
              </a:ext>
            </a:extLst>
          </p:cNvPr>
          <p:cNvSpPr>
            <a:spLocks noGrp="1"/>
          </p:cNvSpPr>
          <p:nvPr>
            <p:ph type="title"/>
          </p:nvPr>
        </p:nvSpPr>
        <p:spPr/>
        <p:txBody>
          <a:bodyPr>
            <a:normAutofit/>
          </a:bodyPr>
          <a:lstStyle/>
          <a:p>
            <a:r>
              <a:rPr lang="en-IN" sz="4400" dirty="0">
                <a:latin typeface="Revamped" panose="02000500000000000000" pitchFamily="2" charset="0"/>
              </a:rPr>
              <a:t>Future Scope</a:t>
            </a:r>
          </a:p>
        </p:txBody>
      </p:sp>
      <p:sp>
        <p:nvSpPr>
          <p:cNvPr id="3" name="Content Placeholder 2">
            <a:extLst>
              <a:ext uri="{FF2B5EF4-FFF2-40B4-BE49-F238E27FC236}">
                <a16:creationId xmlns:a16="http://schemas.microsoft.com/office/drawing/2014/main" id="{1E73660D-11AD-47F6-9647-EFBF5D956953}"/>
              </a:ext>
            </a:extLst>
          </p:cNvPr>
          <p:cNvSpPr>
            <a:spLocks noGrp="1"/>
          </p:cNvSpPr>
          <p:nvPr>
            <p:ph idx="1"/>
          </p:nvPr>
        </p:nvSpPr>
        <p:spPr/>
        <p:txBody>
          <a:bodyPr/>
          <a:lstStyle/>
          <a:p>
            <a:pPr algn="just"/>
            <a:r>
              <a:rPr lang="en-IN" dirty="0">
                <a:latin typeface="Agency FB" panose="020B0503020202020204" pitchFamily="34" charset="0"/>
              </a:rPr>
              <a:t>Provide Pre-build APIs to user, So user can use these APIs of custom ML models and use them without any training efforts. </a:t>
            </a:r>
          </a:p>
          <a:p>
            <a:pPr algn="just"/>
            <a:endParaRPr lang="en-IN" dirty="0">
              <a:latin typeface="Agency FB" panose="020B0503020202020204" pitchFamily="34" charset="0"/>
            </a:endParaRPr>
          </a:p>
          <a:p>
            <a:pPr algn="just"/>
            <a:r>
              <a:rPr lang="en-IN" dirty="0">
                <a:latin typeface="Agency FB" panose="020B0503020202020204" pitchFamily="34" charset="0"/>
              </a:rPr>
              <a:t>Make in-app purchase system available, so it can generate revenue for our team.</a:t>
            </a:r>
          </a:p>
          <a:p>
            <a:pPr algn="just"/>
            <a:endParaRPr lang="en-IN" dirty="0">
              <a:latin typeface="Agency FB" panose="020B0503020202020204" pitchFamily="34" charset="0"/>
            </a:endParaRPr>
          </a:p>
        </p:txBody>
      </p:sp>
    </p:spTree>
    <p:extLst>
      <p:ext uri="{BB962C8B-B14F-4D97-AF65-F5344CB8AC3E}">
        <p14:creationId xmlns:p14="http://schemas.microsoft.com/office/powerpoint/2010/main" val="419161043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8000999" cy="1752599"/>
          </a:xfrm>
        </p:spPr>
        <p:txBody>
          <a:bodyPr>
            <a:normAutofit/>
          </a:bodyPr>
          <a:lstStyle/>
          <a:p>
            <a:r>
              <a:rPr lang="en-US" sz="4400" dirty="0">
                <a:latin typeface="Revamped" panose="02000500000000000000" pitchFamily="2" charset="0"/>
                <a:cs typeface="Times New Roman" panose="02020603050405020304" pitchFamily="18" charset="0"/>
              </a:rPr>
              <a:t>Problem</a:t>
            </a:r>
            <a:r>
              <a:rPr lang="en-US" sz="4800" dirty="0">
                <a:latin typeface="Revamped" panose="02000500000000000000" pitchFamily="2" charset="0"/>
                <a:cs typeface="Times New Roman" panose="02020603050405020304" pitchFamily="18" charset="0"/>
              </a:rPr>
              <a:t> Statement</a:t>
            </a:r>
          </a:p>
        </p:txBody>
      </p:sp>
      <p:sp>
        <p:nvSpPr>
          <p:cNvPr id="3" name="Content Placeholder 2"/>
          <p:cNvSpPr>
            <a:spLocks noGrp="1"/>
          </p:cNvSpPr>
          <p:nvPr>
            <p:ph idx="1"/>
          </p:nvPr>
        </p:nvSpPr>
        <p:spPr>
          <a:xfrm>
            <a:off x="1066800" y="2209800"/>
            <a:ext cx="7704667" cy="3332816"/>
          </a:xfrm>
        </p:spPr>
        <p:txBody>
          <a:bodyPr/>
          <a:lstStyle/>
          <a:p>
            <a:pPr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 Today, Machine Learning and Artificial Intelligence is a big hype in the IT industry.</a:t>
            </a:r>
          </a:p>
          <a:p>
            <a:pPr algn="just">
              <a:buSzPct val="100000"/>
              <a:buFont typeface="Arial" panose="020B0604020202020204" pitchFamily="34" charset="0"/>
              <a:buChar char="•"/>
            </a:pPr>
            <a:endParaRPr lang="en-US" dirty="0">
              <a:latin typeface="Agency FB" panose="020B0503020202020204" pitchFamily="34" charset="0"/>
              <a:cs typeface="Times New Roman" panose="02020603050405020304" pitchFamily="18" charset="0"/>
            </a:endParaRPr>
          </a:p>
          <a:p>
            <a:pPr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 Their goal is to improve user experience, But     the Machine Learning is a most complex to implement and developers can not work with ML Algorithms.</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4296-BD09-4A6F-8CD4-E3537A08A84E}"/>
              </a:ext>
            </a:extLst>
          </p:cNvPr>
          <p:cNvSpPr>
            <a:spLocks noGrp="1"/>
          </p:cNvSpPr>
          <p:nvPr>
            <p:ph type="title"/>
          </p:nvPr>
        </p:nvSpPr>
        <p:spPr>
          <a:xfrm>
            <a:off x="1219200" y="2857500"/>
            <a:ext cx="7499350" cy="1143000"/>
          </a:xfrm>
        </p:spPr>
        <p:txBody>
          <a:bodyPr>
            <a:noAutofit/>
          </a:bodyPr>
          <a:lstStyle/>
          <a:p>
            <a:pPr algn="ctr"/>
            <a:r>
              <a:rPr lang="en-IN" sz="7200" dirty="0">
                <a:solidFill>
                  <a:srgbClr val="0070C0"/>
                </a:solidFill>
                <a:latin typeface="Revamped" panose="02000500000000000000" pitchFamily="2" charset="0"/>
              </a:rPr>
              <a:t>Thank</a:t>
            </a:r>
            <a:r>
              <a:rPr lang="en-IN" sz="7200" dirty="0">
                <a:latin typeface="Revamped" panose="02000500000000000000" pitchFamily="2" charset="0"/>
              </a:rPr>
              <a:t> </a:t>
            </a:r>
            <a:r>
              <a:rPr lang="en-IN" sz="7200" dirty="0">
                <a:solidFill>
                  <a:srgbClr val="0070C0"/>
                </a:solidFill>
                <a:latin typeface="Revamped" panose="02000500000000000000" pitchFamily="2" charset="0"/>
              </a:rPr>
              <a:t>You</a:t>
            </a:r>
          </a:p>
        </p:txBody>
      </p:sp>
    </p:spTree>
    <p:extLst>
      <p:ext uri="{BB962C8B-B14F-4D97-AF65-F5344CB8AC3E}">
        <p14:creationId xmlns:p14="http://schemas.microsoft.com/office/powerpoint/2010/main" val="41121222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9653-7B55-49E2-A610-4F6C33FE9789}"/>
              </a:ext>
            </a:extLst>
          </p:cNvPr>
          <p:cNvSpPr>
            <a:spLocks noGrp="1"/>
          </p:cNvSpPr>
          <p:nvPr>
            <p:ph type="title"/>
          </p:nvPr>
        </p:nvSpPr>
        <p:spPr>
          <a:xfrm>
            <a:off x="982133" y="457201"/>
            <a:ext cx="7704667" cy="914399"/>
          </a:xfrm>
        </p:spPr>
        <p:txBody>
          <a:bodyPr>
            <a:noAutofit/>
          </a:bodyPr>
          <a:lstStyle/>
          <a:p>
            <a:r>
              <a:rPr lang="en-IN" sz="2800" dirty="0">
                <a:latin typeface="Revamped" panose="02000500000000000000" pitchFamily="2" charset="0"/>
                <a:cs typeface="Times New Roman" panose="02020603050405020304" pitchFamily="18" charset="0"/>
              </a:rPr>
              <a:t>Problem Statement (Cont...)</a:t>
            </a:r>
          </a:p>
        </p:txBody>
      </p:sp>
      <p:sp>
        <p:nvSpPr>
          <p:cNvPr id="3" name="Content Placeholder 2">
            <a:extLst>
              <a:ext uri="{FF2B5EF4-FFF2-40B4-BE49-F238E27FC236}">
                <a16:creationId xmlns:a16="http://schemas.microsoft.com/office/drawing/2014/main" id="{77A323DC-042A-46BC-AB89-DBA0EF0ADC7B}"/>
              </a:ext>
            </a:extLst>
          </p:cNvPr>
          <p:cNvSpPr>
            <a:spLocks noGrp="1"/>
          </p:cNvSpPr>
          <p:nvPr>
            <p:ph idx="1"/>
          </p:nvPr>
        </p:nvSpPr>
        <p:spPr>
          <a:xfrm>
            <a:off x="1435100" y="1676400"/>
            <a:ext cx="7251699" cy="4648200"/>
          </a:xfrm>
        </p:spPr>
        <p:txBody>
          <a:bodyPr>
            <a:normAutofit/>
          </a:bodyPr>
          <a:lstStyle/>
          <a:p>
            <a:pPr algn="just"/>
            <a:r>
              <a:rPr lang="en-US" dirty="0">
                <a:latin typeface="Agency FB" panose="020B0503020202020204" pitchFamily="34" charset="0"/>
                <a:cs typeface="Times New Roman" panose="02020603050405020304" pitchFamily="18" charset="0"/>
              </a:rPr>
              <a:t>So, they need to hire ML Engineers and Data Scientists to embed ML into their system which is too costly and  also time consuming.</a:t>
            </a:r>
          </a:p>
          <a:p>
            <a:pPr algn="just"/>
            <a:endParaRPr lang="en-US" dirty="0">
              <a:latin typeface="Agency FB" panose="020B0503020202020204" pitchFamily="34" charset="0"/>
              <a:cs typeface="Times New Roman" panose="02020603050405020304" pitchFamily="18" charset="0"/>
            </a:endParaRPr>
          </a:p>
          <a:p>
            <a:pPr algn="just"/>
            <a:r>
              <a:rPr lang="en-US" dirty="0">
                <a:latin typeface="Agency FB" panose="020B0503020202020204" pitchFamily="34" charset="0"/>
                <a:cs typeface="Times New Roman" panose="02020603050405020304" pitchFamily="18" charset="0"/>
              </a:rPr>
              <a:t>For the experienced Data Scientists and ML Engineers it's too much hard and time consuming to make models with acceptable accuracy because it includes many steps on data preprocessing and Hyperparameter tuning.</a:t>
            </a:r>
          </a:p>
        </p:txBody>
      </p:sp>
    </p:spTree>
    <p:extLst>
      <p:ext uri="{BB962C8B-B14F-4D97-AF65-F5344CB8AC3E}">
        <p14:creationId xmlns:p14="http://schemas.microsoft.com/office/powerpoint/2010/main" val="1449139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792162"/>
          </a:xfrm>
        </p:spPr>
        <p:txBody>
          <a:bodyPr>
            <a:normAutofit/>
          </a:bodyPr>
          <a:lstStyle/>
          <a:p>
            <a:r>
              <a:rPr lang="en-US" sz="4400" dirty="0">
                <a:latin typeface="Revamped" panose="02000500000000000000" pitchFamily="2" charset="0"/>
                <a:cs typeface="Times New Roman" panose="02020603050405020304" pitchFamily="18" charset="0"/>
              </a:rPr>
              <a:t>Abstract</a:t>
            </a:r>
          </a:p>
        </p:txBody>
      </p:sp>
      <p:sp>
        <p:nvSpPr>
          <p:cNvPr id="3" name="Content Placeholder 2"/>
          <p:cNvSpPr>
            <a:spLocks noGrp="1"/>
          </p:cNvSpPr>
          <p:nvPr>
            <p:ph idx="1"/>
          </p:nvPr>
        </p:nvSpPr>
        <p:spPr>
          <a:xfrm>
            <a:off x="1447800" y="1219200"/>
            <a:ext cx="7239000" cy="4983163"/>
          </a:xfrm>
        </p:spPr>
        <p:txBody>
          <a:bodyPr>
            <a:normAutofit/>
          </a:bodyPr>
          <a:lstStyle/>
          <a:p>
            <a:pPr marL="342900" indent="-342900"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AutoGML is a Graphical User Interface based Automated Machine Learning System which provides a Machine Learning model without writing a single line of code. AutoGML makes the power of ML available to everyone even if they have limited or no knowledge of ML. </a:t>
            </a:r>
          </a:p>
          <a:p>
            <a:pPr marL="342900" indent="-342900" algn="just">
              <a:buFont typeface="Arial" panose="020B0604020202020204" pitchFamily="34" charset="0"/>
              <a:buChar char="•"/>
            </a:pPr>
            <a:endParaRPr lang="en-US" dirty="0">
              <a:latin typeface="Agency FB" panose="020B0503020202020204" pitchFamily="34" charset="0"/>
              <a:cs typeface="Times New Roman" panose="02020603050405020304" pitchFamily="18" charset="0"/>
            </a:endParaRPr>
          </a:p>
          <a:p>
            <a:pPr marL="342900" indent="-342900" algn="just">
              <a:buFont typeface="Arial" panose="020B0604020202020204" pitchFamily="34" charset="0"/>
              <a:buChar char="•"/>
            </a:pPr>
            <a:r>
              <a:rPr lang="en-US" dirty="0">
                <a:latin typeface="Agency FB" panose="020B0503020202020204" pitchFamily="34" charset="0"/>
                <a:cs typeface="Times New Roman" panose="02020603050405020304" pitchFamily="18" charset="0"/>
              </a:rPr>
              <a:t>AutoGML reduces developers efforts to build machine learning system from days to hours. AutoGML have features like AutoGML Tables, Image Classification, Object Detection and Face Detection.</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DC678-1B75-44A2-A006-B2F1A9D7A7B6}"/>
              </a:ext>
            </a:extLst>
          </p:cNvPr>
          <p:cNvSpPr>
            <a:spLocks noGrp="1"/>
          </p:cNvSpPr>
          <p:nvPr>
            <p:ph type="title"/>
          </p:nvPr>
        </p:nvSpPr>
        <p:spPr/>
        <p:txBody>
          <a:bodyPr>
            <a:normAutofit/>
          </a:bodyPr>
          <a:lstStyle/>
          <a:p>
            <a:r>
              <a:rPr lang="en-IN" sz="4400" dirty="0">
                <a:latin typeface="Revamped" panose="02000500000000000000" pitchFamily="2" charset="0"/>
                <a:cs typeface="Times New Roman" panose="02020603050405020304" pitchFamily="18" charset="0"/>
              </a:rPr>
              <a:t>Abstract (</a:t>
            </a:r>
            <a:r>
              <a:rPr lang="en-IN" sz="4400" dirty="0" err="1">
                <a:latin typeface="Revamped" panose="02000500000000000000" pitchFamily="2" charset="0"/>
                <a:cs typeface="Times New Roman" panose="02020603050405020304" pitchFamily="18" charset="0"/>
              </a:rPr>
              <a:t>Cont</a:t>
            </a:r>
            <a:r>
              <a:rPr lang="en-IN" sz="4400" dirty="0">
                <a:latin typeface="Revamped" panose="02000500000000000000" pitchFamily="2"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F846A98-D3F1-487A-8D79-FC7E950FA016}"/>
              </a:ext>
            </a:extLst>
          </p:cNvPr>
          <p:cNvSpPr>
            <a:spLocks noGrp="1"/>
          </p:cNvSpPr>
          <p:nvPr>
            <p:ph idx="1"/>
          </p:nvPr>
        </p:nvSpPr>
        <p:spPr/>
        <p:txBody>
          <a:bodyPr>
            <a:normAutofit lnSpcReduction="10000"/>
          </a:bodyPr>
          <a:lstStyle/>
          <a:p>
            <a:pPr marL="342900" indent="-342900"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AutoGML Tables enables you to automatically build and deploy state-of-the-art machine learning models on structured data at massively increased speed and scale by importing datasets and a few clicks and then deploy it to in your system.</a:t>
            </a:r>
          </a:p>
          <a:p>
            <a:pPr marL="342900" indent="-342900" algn="just">
              <a:buSzPct val="100000"/>
              <a:buFont typeface="Arial" panose="020B0604020202020204" pitchFamily="34" charset="0"/>
              <a:buChar char="•"/>
            </a:pPr>
            <a:endParaRPr lang="en-US" dirty="0">
              <a:latin typeface="Agency FB" panose="020B0503020202020204" pitchFamily="34" charset="0"/>
              <a:cs typeface="Times New Roman" panose="02020603050405020304" pitchFamily="18" charset="0"/>
            </a:endParaRPr>
          </a:p>
          <a:p>
            <a:pPr marL="342900" indent="-342900">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AutoGML Image Classification, Object Detection and Face Detection enables you to train machine learning models to classify your images according to your own defined labels.</a:t>
            </a:r>
          </a:p>
          <a:p>
            <a:pPr marL="342900" indent="-342900" algn="just">
              <a:buSzPct val="100000"/>
              <a:buFont typeface="Arial" panose="020B0604020202020204" pitchFamily="34" charset="0"/>
              <a:buChar char="•"/>
            </a:pPr>
            <a:endParaRPr lang="en-IN" dirty="0">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39707541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Revamped" panose="02000500000000000000" pitchFamily="2" charset="0"/>
                <a:cs typeface="Times New Roman" panose="02020603050405020304" pitchFamily="18" charset="0"/>
              </a:rPr>
              <a:t>Limitation of Existing System</a:t>
            </a:r>
          </a:p>
        </p:txBody>
      </p:sp>
      <p:sp>
        <p:nvSpPr>
          <p:cNvPr id="3" name="Content Placeholder 2"/>
          <p:cNvSpPr>
            <a:spLocks noGrp="1"/>
          </p:cNvSpPr>
          <p:nvPr>
            <p:ph idx="1"/>
          </p:nvPr>
        </p:nvSpPr>
        <p:spPr/>
        <p:txBody>
          <a:bodyPr>
            <a:normAutofit/>
          </a:bodyPr>
          <a:lstStyle/>
          <a:p>
            <a:pPr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Mostly ML and AI systems is developed by ML engineer and Data Scientists which is very much costly and time consuming.</a:t>
            </a:r>
          </a:p>
          <a:p>
            <a:pPr algn="just">
              <a:buSzPct val="100000"/>
              <a:buFont typeface="Arial" panose="020B0604020202020204" pitchFamily="34" charset="0"/>
              <a:buChar char="•"/>
            </a:pPr>
            <a:endParaRPr lang="en-US" dirty="0">
              <a:latin typeface="Agency FB" panose="020B0503020202020204" pitchFamily="34" charset="0"/>
              <a:cs typeface="Times New Roman" panose="02020603050405020304" pitchFamily="18" charset="0"/>
            </a:endParaRPr>
          </a:p>
          <a:p>
            <a:pPr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To develop ML and AI system, it requires high-end systems and too much computation power, which is not afforded by everyone.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45D3-5192-4646-AA0F-D07F9ADC9AAF}"/>
              </a:ext>
            </a:extLst>
          </p:cNvPr>
          <p:cNvSpPr>
            <a:spLocks noGrp="1"/>
          </p:cNvSpPr>
          <p:nvPr>
            <p:ph type="title"/>
          </p:nvPr>
        </p:nvSpPr>
        <p:spPr/>
        <p:txBody>
          <a:bodyPr>
            <a:normAutofit/>
          </a:bodyPr>
          <a:lstStyle/>
          <a:p>
            <a:r>
              <a:rPr lang="en-US" sz="2800" dirty="0">
                <a:effectLst>
                  <a:outerShdw blurRad="38100" dist="38100" dir="2700000" algn="tl">
                    <a:srgbClr val="000000">
                      <a:alpha val="43137"/>
                    </a:srgbClr>
                  </a:outerShdw>
                </a:effectLst>
                <a:latin typeface="Revamped" panose="02000500000000000000" pitchFamily="2" charset="0"/>
                <a:cs typeface="Times New Roman" panose="02020603050405020304" pitchFamily="18" charset="0"/>
              </a:rPr>
              <a:t>Limitation of Existing System</a:t>
            </a:r>
            <a:endParaRPr lang="en-IN" sz="2800" dirty="0">
              <a:effectLst>
                <a:outerShdw blurRad="38100" dist="38100" dir="2700000" algn="tl">
                  <a:srgbClr val="000000">
                    <a:alpha val="43137"/>
                  </a:srgbClr>
                </a:outerShdw>
              </a:effectLst>
              <a:latin typeface="Revamped" panose="02000500000000000000" pitchFamily="2" charset="0"/>
            </a:endParaRPr>
          </a:p>
        </p:txBody>
      </p:sp>
      <p:sp>
        <p:nvSpPr>
          <p:cNvPr id="3" name="Content Placeholder 2">
            <a:extLst>
              <a:ext uri="{FF2B5EF4-FFF2-40B4-BE49-F238E27FC236}">
                <a16:creationId xmlns:a16="http://schemas.microsoft.com/office/drawing/2014/main" id="{781EE1D8-EB47-4350-B45B-D3B12D681932}"/>
              </a:ext>
            </a:extLst>
          </p:cNvPr>
          <p:cNvSpPr>
            <a:spLocks noGrp="1"/>
          </p:cNvSpPr>
          <p:nvPr>
            <p:ph idx="1"/>
          </p:nvPr>
        </p:nvSpPr>
        <p:spPr/>
        <p:txBody>
          <a:bodyPr>
            <a:normAutofit/>
          </a:bodyPr>
          <a:lstStyle/>
          <a:p>
            <a:pPr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 Tech giants like Google is provided a </a:t>
            </a:r>
            <a:r>
              <a:rPr lang="en-US" dirty="0" err="1">
                <a:latin typeface="Agency FB" panose="020B0503020202020204" pitchFamily="34" charset="0"/>
                <a:cs typeface="Times New Roman" panose="02020603050405020304" pitchFamily="18" charset="0"/>
              </a:rPr>
              <a:t>AutoML</a:t>
            </a:r>
            <a:r>
              <a:rPr lang="en-US" dirty="0">
                <a:latin typeface="Agency FB" panose="020B0503020202020204" pitchFamily="34" charset="0"/>
                <a:cs typeface="Times New Roman" panose="02020603050405020304" pitchFamily="18" charset="0"/>
              </a:rPr>
              <a:t> to users but it is very costly for average developer to use and charge per single train and usage, also it provides only in-system use and API.</a:t>
            </a:r>
          </a:p>
          <a:p>
            <a:pPr algn="just">
              <a:buSzPct val="100000"/>
              <a:buFont typeface="Arial" panose="020B0604020202020204" pitchFamily="34" charset="0"/>
              <a:buChar char="•"/>
            </a:pPr>
            <a:endParaRPr lang="en-US" dirty="0">
              <a:latin typeface="Agency FB" panose="020B0503020202020204" pitchFamily="34" charset="0"/>
              <a:cs typeface="Times New Roman" panose="02020603050405020304" pitchFamily="18" charset="0"/>
            </a:endParaRPr>
          </a:p>
          <a:p>
            <a:pPr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System developed by this must be connected to internet all the time.</a:t>
            </a:r>
          </a:p>
        </p:txBody>
      </p:sp>
    </p:spTree>
    <p:extLst>
      <p:ext uri="{BB962C8B-B14F-4D97-AF65-F5344CB8AC3E}">
        <p14:creationId xmlns:p14="http://schemas.microsoft.com/office/powerpoint/2010/main" val="13404824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evamped" panose="02000500000000000000" pitchFamily="2" charset="0"/>
                <a:cs typeface="Times New Roman" panose="02020603050405020304" pitchFamily="18" charset="0"/>
              </a:rPr>
              <a:t>Proposed System</a:t>
            </a:r>
          </a:p>
        </p:txBody>
      </p:sp>
      <p:sp>
        <p:nvSpPr>
          <p:cNvPr id="3" name="Content Placeholder 2"/>
          <p:cNvSpPr>
            <a:spLocks noGrp="1"/>
          </p:cNvSpPr>
          <p:nvPr>
            <p:ph idx="1"/>
          </p:nvPr>
        </p:nvSpPr>
        <p:spPr/>
        <p:txBody>
          <a:bodyPr>
            <a:normAutofit/>
          </a:bodyPr>
          <a:lstStyle/>
          <a:p>
            <a:pPr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 AutoGML - Automated Graphical based Machine Learning is a Graphical User Interface based Automated Machine Learning System which provides a Machine Learning model without writing a single line of code.</a:t>
            </a:r>
          </a:p>
          <a:p>
            <a:pPr algn="just">
              <a:buSzPct val="100000"/>
              <a:buFont typeface="Arial" panose="020B0604020202020204" pitchFamily="34" charset="0"/>
              <a:buChar char="•"/>
            </a:pPr>
            <a:endParaRPr lang="en-US" dirty="0">
              <a:latin typeface="Agency FB" panose="020B0503020202020204" pitchFamily="34" charset="0"/>
              <a:cs typeface="Times New Roman" panose="02020603050405020304" pitchFamily="18" charset="0"/>
            </a:endParaRPr>
          </a:p>
          <a:p>
            <a:pPr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 AutoGML makes the power of machine learning available to everyone even if they have limited or no knowledge of machine learning.</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90E8-58A7-4B32-8C00-C1828856C291}"/>
              </a:ext>
            </a:extLst>
          </p:cNvPr>
          <p:cNvSpPr>
            <a:spLocks noGrp="1"/>
          </p:cNvSpPr>
          <p:nvPr>
            <p:ph type="title"/>
          </p:nvPr>
        </p:nvSpPr>
        <p:spPr/>
        <p:txBody>
          <a:bodyPr>
            <a:normAutofit/>
          </a:bodyPr>
          <a:lstStyle/>
          <a:p>
            <a:r>
              <a:rPr lang="en-US" sz="2800" dirty="0">
                <a:latin typeface="Revamped" panose="02000500000000000000" pitchFamily="2" charset="0"/>
                <a:cs typeface="Times New Roman" panose="02020603050405020304" pitchFamily="18" charset="0"/>
              </a:rPr>
              <a:t>Proposed System (</a:t>
            </a:r>
            <a:r>
              <a:rPr lang="en-US" sz="2800" dirty="0" err="1">
                <a:latin typeface="Revamped" panose="02000500000000000000" pitchFamily="2" charset="0"/>
                <a:cs typeface="Times New Roman" panose="02020603050405020304" pitchFamily="18" charset="0"/>
              </a:rPr>
              <a:t>Cont</a:t>
            </a:r>
            <a:r>
              <a:rPr lang="en-US" sz="2800" dirty="0">
                <a:latin typeface="Revamped" panose="02000500000000000000" pitchFamily="2" charset="0"/>
                <a:cs typeface="Times New Roman" panose="02020603050405020304" pitchFamily="18" charset="0"/>
              </a:rPr>
              <a:t>…)</a:t>
            </a:r>
            <a:endParaRPr lang="en-IN" sz="2800" dirty="0">
              <a:latin typeface="Revamped" panose="02000500000000000000" pitchFamily="2" charset="0"/>
            </a:endParaRPr>
          </a:p>
        </p:txBody>
      </p:sp>
      <p:sp>
        <p:nvSpPr>
          <p:cNvPr id="3" name="Content Placeholder 2">
            <a:extLst>
              <a:ext uri="{FF2B5EF4-FFF2-40B4-BE49-F238E27FC236}">
                <a16:creationId xmlns:a16="http://schemas.microsoft.com/office/drawing/2014/main" id="{9CB3059C-F30D-4638-AE5B-470144322547}"/>
              </a:ext>
            </a:extLst>
          </p:cNvPr>
          <p:cNvSpPr>
            <a:spLocks noGrp="1"/>
          </p:cNvSpPr>
          <p:nvPr>
            <p:ph idx="1"/>
          </p:nvPr>
        </p:nvSpPr>
        <p:spPr/>
        <p:txBody>
          <a:bodyPr/>
          <a:lstStyle/>
          <a:p>
            <a:pPr algn="just">
              <a:buSzPct val="100000"/>
              <a:buFont typeface="Arial" panose="020B0604020202020204" pitchFamily="34" charset="0"/>
              <a:buChar char="•"/>
            </a:pPr>
            <a:r>
              <a:rPr lang="en-US" dirty="0">
                <a:latin typeface="Agency FB" panose="020B0503020202020204" pitchFamily="34" charset="0"/>
                <a:cs typeface="Times New Roman" panose="02020603050405020304" pitchFamily="18" charset="0"/>
              </a:rPr>
              <a:t>AutoGML reduces developers efforts to build machine learning system from days to hours. By using AutoGML, We can build  machine learning capabilities to create our own custom machine learning models that are tailored to our business needs, and then we can integrate those models into our applications and websites.</a:t>
            </a:r>
          </a:p>
          <a:p>
            <a:pPr marL="342900" indent="-342900">
              <a:buSzPct val="100000"/>
              <a:buFont typeface="Arial" panose="020B0604020202020204" pitchFamily="34" charset="0"/>
              <a:buChar char="•"/>
            </a:pPr>
            <a:endParaRPr lang="en-IN" dirty="0">
              <a:latin typeface="Agency FB" panose="020B0503020202020204" pitchFamily="34" charset="0"/>
              <a:cs typeface="Times New Roman" panose="02020603050405020304" pitchFamily="18" charset="0"/>
            </a:endParaRPr>
          </a:p>
        </p:txBody>
      </p:sp>
    </p:spTree>
    <p:extLst>
      <p:ext uri="{BB962C8B-B14F-4D97-AF65-F5344CB8AC3E}">
        <p14:creationId xmlns:p14="http://schemas.microsoft.com/office/powerpoint/2010/main" val="2766708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744</TotalTime>
  <Words>969</Words>
  <Application>Microsoft Office PowerPoint</Application>
  <PresentationFormat>On-screen Show (4:3)</PresentationFormat>
  <Paragraphs>90</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Agency FB</vt:lpstr>
      <vt:lpstr>Arial</vt:lpstr>
      <vt:lpstr>Bahnschrift Condensed</vt:lpstr>
      <vt:lpstr>Calibri</vt:lpstr>
      <vt:lpstr>Corbel</vt:lpstr>
      <vt:lpstr>Doctor Glitch</vt:lpstr>
      <vt:lpstr>Revamped</vt:lpstr>
      <vt:lpstr>Wingdings</vt:lpstr>
      <vt:lpstr>Parallax</vt:lpstr>
      <vt:lpstr>Auto GML</vt:lpstr>
      <vt:lpstr>Problem Statement</vt:lpstr>
      <vt:lpstr>Problem Statement (Cont...)</vt:lpstr>
      <vt:lpstr>Abstract</vt:lpstr>
      <vt:lpstr>Abstract (Cont…)</vt:lpstr>
      <vt:lpstr>Limitation of Existing System</vt:lpstr>
      <vt:lpstr>Limitation of Existing System</vt:lpstr>
      <vt:lpstr>Proposed System</vt:lpstr>
      <vt:lpstr>Proposed System (Cont…)</vt:lpstr>
      <vt:lpstr>Proposed System (Cont…)</vt:lpstr>
      <vt:lpstr>Modules</vt:lpstr>
      <vt:lpstr>AutoGML Tables</vt:lpstr>
      <vt:lpstr>AutoGML Image Classification</vt:lpstr>
      <vt:lpstr>AutoGML Object Detection</vt:lpstr>
      <vt:lpstr>AutoGML Facial Recognition</vt:lpstr>
      <vt:lpstr>Tools and Technology</vt:lpstr>
      <vt:lpstr>Frameworks</vt:lpstr>
      <vt:lpstr>Future Scope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Harshid</dc:creator>
  <cp:lastModifiedBy>VAIBHAV GONDALIYA</cp:lastModifiedBy>
  <cp:revision>58</cp:revision>
  <dcterms:created xsi:type="dcterms:W3CDTF">2015-07-01T07:20:42Z</dcterms:created>
  <dcterms:modified xsi:type="dcterms:W3CDTF">2021-06-27T09:52:59Z</dcterms:modified>
</cp:coreProperties>
</file>