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6" d="100"/>
          <a:sy n="66" d="100"/>
        </p:scale>
        <p:origin x="668" y="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8/31/2024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31/08/2024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commons.wikimedia.org/wiki/File:Agile_Project_Management_by_Planbox.png" TargetMode="External"/><Relationship Id="rId3" Type="http://schemas.openxmlformats.org/officeDocument/2006/relationships/oleObject" Target="../embeddings/oleObject8.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hyperlink" Target="https://pixabay.com/en/baby-girl-shy-emotions-hid-1606572/" TargetMode="External"/><Relationship Id="rId3" Type="http://schemas.openxmlformats.org/officeDocument/2006/relationships/oleObject" Target="../embeddings/oleObject9.bin"/><Relationship Id="rId7"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8" Type="http://schemas.openxmlformats.org/officeDocument/2006/relationships/hyperlink" Target="https://www.thebluediamondgallery.com/wooden-tile/t/theory.html" TargetMode="External"/><Relationship Id="rId3" Type="http://schemas.openxmlformats.org/officeDocument/2006/relationships/oleObject" Target="../embeddings/oleObject10.bin"/><Relationship Id="rId7" Type="http://schemas.openxmlformats.org/officeDocument/2006/relationships/image" Target="../media/image36.jpe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8" Type="http://schemas.openxmlformats.org/officeDocument/2006/relationships/hyperlink" Target="https://www.publicdomainpictures.net/view-image.php?image=79093" TargetMode="External"/><Relationship Id="rId3" Type="http://schemas.openxmlformats.org/officeDocument/2006/relationships/oleObject" Target="../embeddings/oleObject11.bin"/><Relationship Id="rId7" Type="http://schemas.openxmlformats.org/officeDocument/2006/relationships/image" Target="../media/image37.jp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hyperlink" Target="https://khushifairy.wordpress.com/tag/laugh/" TargetMode="External"/><Relationship Id="rId3" Type="http://schemas.openxmlformats.org/officeDocument/2006/relationships/oleObject" Target="../embeddings/oleObject13.bin"/><Relationship Id="rId7"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hyperlink" Target="https://igorminar.github.io/story-about-superpower-management/" TargetMode="External"/><Relationship Id="rId3" Type="http://schemas.openxmlformats.org/officeDocument/2006/relationships/oleObject" Target="../embeddings/oleObject3.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8" Type="http://schemas.openxmlformats.org/officeDocument/2006/relationships/hyperlink" Target="https://www.puntosicuro.it/sicurezza-C-80/pubbliredazionale-C-119/come-migliorare-la-gestione-degli-stakeholder-AR-18227/" TargetMode="External"/><Relationship Id="rId3" Type="http://schemas.openxmlformats.org/officeDocument/2006/relationships/oleObject" Target="../embeddings/oleObject4.bin"/><Relationship Id="rId7" Type="http://schemas.openxmlformats.org/officeDocument/2006/relationships/image" Target="../media/image26.jp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8" Type="http://schemas.openxmlformats.org/officeDocument/2006/relationships/hyperlink" Target="https://www.scirp.org/journal/paperinformation.aspx?paperid=101785" TargetMode="External"/><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#1</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Harshika Sofat</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 will be able to understand how the product owner makes the various </a:t>
            </a:r>
            <a:r>
              <a:rPr lang="en-US" sz="2000" dirty="0" err="1"/>
              <a:t>srs</a:t>
            </a:r>
            <a:r>
              <a:rPr lang="en-US" sz="2000" dirty="0"/>
              <a:t> and </a:t>
            </a:r>
            <a:r>
              <a:rPr lang="en-US" sz="2000" dirty="0" err="1"/>
              <a:t>brd</a:t>
            </a:r>
            <a:r>
              <a:rPr lang="en-US" sz="2000" dirty="0"/>
              <a:t> documents and how they should be read. </a:t>
            </a:r>
          </a:p>
          <a:p>
            <a:pPr marL="0" indent="0">
              <a:buNone/>
            </a:pPr>
            <a:r>
              <a:rPr lang="en-US" sz="2000" dirty="0"/>
              <a:t>I understood the various models used previously and their advantages and disadvantages.</a:t>
            </a:r>
          </a:p>
          <a:p>
            <a:pPr marL="0" indent="0">
              <a:buNone/>
            </a:pPr>
            <a:r>
              <a:rPr lang="en-US" sz="2000" dirty="0"/>
              <a:t>I learnt the current applications of the agile model and the various components in it. The various types of meetings held in between and during the start and end of the sprints. How each decision is taken during a sprint. The uses of user stories for developers, and burndown charts to calculate amount of work done against the number of days passed.</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descr="A diagram of a software project&#10;&#10;Description automatically generated">
            <a:extLst>
              <a:ext uri="{FF2B5EF4-FFF2-40B4-BE49-F238E27FC236}">
                <a16:creationId xmlns:a16="http://schemas.microsoft.com/office/drawing/2014/main" id="{55C60665-54FF-1BE2-9410-45776BB5D349}"/>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612813" y="2292852"/>
            <a:ext cx="5111015" cy="3130984"/>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Initially everyone was shy and scared and were very skeptical in answering in the class or to share their thoughts. But due to the fun activities and supporting teacher we were able to overcome our shyness and participate in the activities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9" name="Picture 8" descr="A child with her arms crossed&#10;&#10;Description automatically generated">
            <a:extLst>
              <a:ext uri="{FF2B5EF4-FFF2-40B4-BE49-F238E27FC236}">
                <a16:creationId xmlns:a16="http://schemas.microsoft.com/office/drawing/2014/main" id="{96C8A50D-C8D1-91E2-9DAA-FA905C9F6E93}"/>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497051" y="2435458"/>
            <a:ext cx="5226777" cy="3204143"/>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Stakeholder management looked like a difficult topic at first with a lot of theory. But eventually the activities made it easier to understand.</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 wooden letter tiles spelling the word theory&#10;&#10;Description automatically generated">
            <a:extLst>
              <a:ext uri="{FF2B5EF4-FFF2-40B4-BE49-F238E27FC236}">
                <a16:creationId xmlns:a16="http://schemas.microsoft.com/office/drawing/2014/main" id="{EAA3DF4D-34DB-9452-BE94-E0679B09277B}"/>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506677" y="2132115"/>
            <a:ext cx="5139891" cy="3225801"/>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Though SDLC Models were already taught to us in the college, but it was a good recap. The role of BA and agile model had a lot of theory but were very interesting to learn.</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 diagram of software development&#10;&#10;Description automatically generated">
            <a:extLst>
              <a:ext uri="{FF2B5EF4-FFF2-40B4-BE49-F238E27FC236}">
                <a16:creationId xmlns:a16="http://schemas.microsoft.com/office/drawing/2014/main" id="{959ECFA6-7632-D268-F742-D4C27B221FEE}"/>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468135" y="2132115"/>
            <a:ext cx="3392905" cy="3392905"/>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Going through all the concepts in class once again using notes to make sure I have no doubts going further.</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Saturday &amp; Sunday – revise over all the topics  </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Status of the same by the end of the week</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We had an activity where each team was given a scenario and we had to do a small roleplay using our own creative ideas. Initially everyone was shy, but the some teams really performed well and added a factor of fun and </a:t>
            </a:r>
            <a:r>
              <a:rPr lang="en-US" sz="2000" dirty="0" err="1"/>
              <a:t>humour</a:t>
            </a:r>
            <a:r>
              <a:rPr lang="en-US" sz="2000" dirty="0"/>
              <a:t> in the environment. </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 team enjoyed the new learning]</a:t>
            </a:r>
          </a:p>
        </p:txBody>
      </p:sp>
      <p:pic>
        <p:nvPicPr>
          <p:cNvPr id="6" name="Picture 5" descr="A cartoon face with mouth open and mouth open&#10;&#10;Description automatically generated">
            <a:extLst>
              <a:ext uri="{FF2B5EF4-FFF2-40B4-BE49-F238E27FC236}">
                <a16:creationId xmlns:a16="http://schemas.microsoft.com/office/drawing/2014/main" id="{69504080-BA11-3C0F-B568-BE5209E4FB10}"/>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324986" y="2110265"/>
            <a:ext cx="3737923" cy="3584769"/>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Soft skills training – power technique, neuroplasticity, team work, stake holder management </a:t>
            </a:r>
          </a:p>
          <a:p>
            <a:pPr>
              <a:lnSpc>
                <a:spcPct val="100000"/>
              </a:lnSpc>
            </a:pPr>
            <a:r>
              <a:rPr lang="en-US" sz="2000" dirty="0"/>
              <a:t>Technical skills training – role of business analyst, </a:t>
            </a:r>
            <a:r>
              <a:rPr lang="en-US" sz="2000" dirty="0" err="1"/>
              <a:t>sdlc</a:t>
            </a:r>
            <a:r>
              <a:rPr lang="en-US" sz="2000" dirty="0"/>
              <a:t> models, agile model in detail.</a:t>
            </a:r>
          </a:p>
          <a:p>
            <a:pPr>
              <a:lnSpc>
                <a:spcPct val="100000"/>
              </a:lnSpc>
            </a:pPr>
            <a:r>
              <a:rPr lang="en-US" sz="2000" dirty="0"/>
              <a:t>Expected to have more technical training on technical topics in upcoming week.</a:t>
            </a:r>
          </a:p>
          <a:p>
            <a:pPr>
              <a:lnSpc>
                <a:spcPct val="100000"/>
              </a:lnSpc>
            </a:pPr>
            <a:endParaRPr lang="en-US" sz="1800" dirty="0"/>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descr="Happy face balloon">
            <a:extLst>
              <a:ext uri="{FF2B5EF4-FFF2-40B4-BE49-F238E27FC236}">
                <a16:creationId xmlns:a16="http://schemas.microsoft.com/office/drawing/2014/main" id="{E444BB1A-AA59-C521-C132-2F73DBEA006B}"/>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6466956" y="2249973"/>
            <a:ext cx="5218393" cy="3239769"/>
          </a:xfrm>
          <a:prstGeom prst="rect">
            <a:avLst/>
          </a:prstGeom>
        </p:spPr>
      </p:pic>
      <p:sp>
        <p:nvSpPr>
          <p:cNvPr id="7" name="TextBox 6">
            <a:extLst>
              <a:ext uri="{FF2B5EF4-FFF2-40B4-BE49-F238E27FC236}">
                <a16:creationId xmlns:a16="http://schemas.microsoft.com/office/drawing/2014/main" id="{61D25F69-BA0E-9E65-4B1E-487DB1C67F9A}"/>
              </a:ext>
            </a:extLst>
          </p:cNvPr>
          <p:cNvSpPr txBox="1"/>
          <p:nvPr/>
        </p:nvSpPr>
        <p:spPr>
          <a:xfrm>
            <a:off x="847023" y="2637322"/>
            <a:ext cx="4639377" cy="646331"/>
          </a:xfrm>
          <a:prstGeom prst="rect">
            <a:avLst/>
          </a:prstGeom>
          <a:noFill/>
        </p:spPr>
        <p:txBody>
          <a:bodyPr wrap="square" rtlCol="0">
            <a:spAutoFit/>
          </a:bodyPr>
          <a:lstStyle/>
          <a:p>
            <a:r>
              <a:rPr lang="en-US" dirty="0"/>
              <a:t>There is no easy way. Everything requires </a:t>
            </a:r>
            <a:r>
              <a:rPr lang="en-US" dirty="0" err="1"/>
              <a:t>hardwork</a:t>
            </a:r>
            <a:r>
              <a:rPr lang="en-US" dirty="0"/>
              <a:t>.</a:t>
            </a:r>
          </a:p>
        </p:txBody>
      </p:sp>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83133" y="1860992"/>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2" name="TextBox 1">
            <a:extLst>
              <a:ext uri="{FF2B5EF4-FFF2-40B4-BE49-F238E27FC236}">
                <a16:creationId xmlns:a16="http://schemas.microsoft.com/office/drawing/2014/main" id="{1A0DDCB7-C037-69D3-0AC8-F9DE9B3FB6C1}"/>
              </a:ext>
            </a:extLst>
          </p:cNvPr>
          <p:cNvSpPr txBox="1"/>
          <p:nvPr/>
        </p:nvSpPr>
        <p:spPr>
          <a:xfrm>
            <a:off x="668065" y="2107933"/>
            <a:ext cx="5123137" cy="3970318"/>
          </a:xfrm>
          <a:prstGeom prst="rect">
            <a:avLst/>
          </a:prstGeom>
          <a:noFill/>
        </p:spPr>
        <p:txBody>
          <a:bodyPr wrap="square" rtlCol="0">
            <a:spAutoFit/>
          </a:bodyPr>
          <a:lstStyle/>
          <a:p>
            <a:r>
              <a:rPr lang="en-US" dirty="0"/>
              <a:t>SOFT SKILLS DAY 1 :</a:t>
            </a:r>
          </a:p>
          <a:p>
            <a:endParaRPr lang="en-US" dirty="0"/>
          </a:p>
          <a:p>
            <a:pPr marL="342900" indent="-342900">
              <a:buAutoNum type="arabicPeriod"/>
            </a:pPr>
            <a:r>
              <a:rPr lang="en-US" dirty="0"/>
              <a:t>NEUROPLASTICITY – THE POWER OF PRACTICE MOLDS THE BRAIN</a:t>
            </a:r>
          </a:p>
          <a:p>
            <a:pPr marL="342900" indent="-342900">
              <a:buAutoNum type="arabicPeriod"/>
            </a:pPr>
            <a:r>
              <a:rPr lang="en-US" dirty="0"/>
              <a:t>CART ANALOGY – SPECIFYING DIFFERENT TYPES OF PERFORMERS IN A TEAM</a:t>
            </a:r>
          </a:p>
          <a:p>
            <a:pPr marL="342900" indent="-342900">
              <a:buAutoNum type="arabicPeriod"/>
            </a:pPr>
            <a:r>
              <a:rPr lang="en-US" dirty="0"/>
              <a:t>POWER TECHNIQUE – TO WRITE EMAILS</a:t>
            </a:r>
          </a:p>
          <a:p>
            <a:pPr marL="342900" indent="-342900">
              <a:buAutoNum type="arabicPeriod"/>
            </a:pPr>
            <a:r>
              <a:rPr lang="en-US" dirty="0"/>
              <a:t>PRESENTATION SKILLS </a:t>
            </a:r>
          </a:p>
          <a:p>
            <a:pPr marL="342900" indent="-342900">
              <a:buAutoNum type="arabicPeriod"/>
            </a:pPr>
            <a:r>
              <a:rPr lang="en-US" dirty="0"/>
              <a:t>IMPORTANCE OF TEAMWORK</a:t>
            </a:r>
          </a:p>
          <a:p>
            <a:pPr marL="342900" indent="-342900">
              <a:buAutoNum type="arabicPeriod"/>
            </a:pPr>
            <a:r>
              <a:rPr lang="en-US" dirty="0"/>
              <a:t>SELF-IMPORTANT LESSONS </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p:txBody>
      </p:sp>
      <p:pic>
        <p:nvPicPr>
          <p:cNvPr id="6" name="Picture 5" descr="A grey background with white text&#10;&#10;Description automatically generated">
            <a:extLst>
              <a:ext uri="{FF2B5EF4-FFF2-40B4-BE49-F238E27FC236}">
                <a16:creationId xmlns:a16="http://schemas.microsoft.com/office/drawing/2014/main" id="{5BC98098-4A66-394E-C5C4-C633BEACC44A}"/>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000775" y="2252735"/>
            <a:ext cx="4164531" cy="3123398"/>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
        <p:nvSpPr>
          <p:cNvPr id="2" name="TextBox 1">
            <a:extLst>
              <a:ext uri="{FF2B5EF4-FFF2-40B4-BE49-F238E27FC236}">
                <a16:creationId xmlns:a16="http://schemas.microsoft.com/office/drawing/2014/main" id="{DFF1FCCD-A652-B3F9-1940-FC36B603D703}"/>
              </a:ext>
            </a:extLst>
          </p:cNvPr>
          <p:cNvSpPr txBox="1"/>
          <p:nvPr/>
        </p:nvSpPr>
        <p:spPr>
          <a:xfrm>
            <a:off x="596766" y="2079057"/>
            <a:ext cx="5351647" cy="3970318"/>
          </a:xfrm>
          <a:prstGeom prst="rect">
            <a:avLst/>
          </a:prstGeom>
          <a:noFill/>
        </p:spPr>
        <p:txBody>
          <a:bodyPr wrap="square" rtlCol="0">
            <a:spAutoFit/>
          </a:bodyPr>
          <a:lstStyle/>
          <a:p>
            <a:r>
              <a:rPr lang="en-US" dirty="0"/>
              <a:t>SOFT SKILLS LEARNINGS (DAY 2 AND 3):</a:t>
            </a:r>
          </a:p>
          <a:p>
            <a:endParaRPr lang="en-US" dirty="0"/>
          </a:p>
          <a:p>
            <a:pPr marL="342900" indent="-342900">
              <a:buAutoNum type="arabicPeriod"/>
            </a:pPr>
            <a:r>
              <a:rPr lang="en-US" dirty="0"/>
              <a:t>STAKE HOLDER MANAGEMENT GRID: </a:t>
            </a:r>
          </a:p>
          <a:p>
            <a:r>
              <a:rPr lang="en-US" dirty="0"/>
              <a:t> </a:t>
            </a:r>
          </a:p>
          <a:p>
            <a:pPr marL="342900" indent="-342900">
              <a:buAutoNum type="alphaUcPeriod"/>
            </a:pPr>
            <a:r>
              <a:rPr lang="en-US" dirty="0"/>
              <a:t>MANAGE AND COLLABORATE – HIGH POWER AND HIGH INTEREST</a:t>
            </a:r>
          </a:p>
          <a:p>
            <a:pPr marL="342900" indent="-342900">
              <a:buAutoNum type="alphaUcPeriod"/>
            </a:pPr>
            <a:r>
              <a:rPr lang="en-US" dirty="0"/>
              <a:t>SATISFY – HIGH POWER AND LOW INTEREST</a:t>
            </a:r>
          </a:p>
          <a:p>
            <a:pPr marL="342900" indent="-342900">
              <a:buAutoNum type="alphaUcPeriod"/>
            </a:pPr>
            <a:r>
              <a:rPr lang="en-US" dirty="0"/>
              <a:t>INFORM – LOW POWER AND HIGH INTEREST</a:t>
            </a:r>
          </a:p>
          <a:p>
            <a:pPr marL="342900" indent="-342900">
              <a:buAutoNum type="alphaUcPeriod"/>
            </a:pPr>
            <a:r>
              <a:rPr lang="en-US" dirty="0"/>
              <a:t>MONITOR – LOW POWER AND LOW INTEREST</a:t>
            </a:r>
          </a:p>
          <a:p>
            <a:pPr marL="342900" indent="-342900">
              <a:buAutoNum type="arabicPeriod"/>
            </a:pPr>
            <a:endParaRPr lang="en-US" dirty="0"/>
          </a:p>
          <a:p>
            <a:endParaRPr lang="en-US" dirty="0"/>
          </a:p>
        </p:txBody>
      </p:sp>
      <p:pic>
        <p:nvPicPr>
          <p:cNvPr id="6" name="Picture 5" descr="A group of people with puzzle pieces&#10;&#10;Description automatically generated">
            <a:extLst>
              <a:ext uri="{FF2B5EF4-FFF2-40B4-BE49-F238E27FC236}">
                <a16:creationId xmlns:a16="http://schemas.microsoft.com/office/drawing/2014/main" id="{138BBB02-F276-3651-41A4-E809B34CF57A}"/>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673586" y="2405814"/>
            <a:ext cx="4921648" cy="2576175"/>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
        <p:nvSpPr>
          <p:cNvPr id="5" name="TextBox 4">
            <a:extLst>
              <a:ext uri="{FF2B5EF4-FFF2-40B4-BE49-F238E27FC236}">
                <a16:creationId xmlns:a16="http://schemas.microsoft.com/office/drawing/2014/main" id="{EBEE6318-8FD2-1A02-F11D-E08C296A6C2E}"/>
              </a:ext>
            </a:extLst>
          </p:cNvPr>
          <p:cNvSpPr txBox="1"/>
          <p:nvPr/>
        </p:nvSpPr>
        <p:spPr>
          <a:xfrm>
            <a:off x="668065" y="2098307"/>
            <a:ext cx="5222596" cy="3970318"/>
          </a:xfrm>
          <a:prstGeom prst="rect">
            <a:avLst/>
          </a:prstGeom>
          <a:noFill/>
        </p:spPr>
        <p:txBody>
          <a:bodyPr wrap="square" rtlCol="0">
            <a:spAutoFit/>
          </a:bodyPr>
          <a:lstStyle/>
          <a:p>
            <a:r>
              <a:rPr lang="en-US" dirty="0"/>
              <a:t>TECHNICAL SKILLS LEARNINGS (DAY 1 &amp; 2):</a:t>
            </a:r>
          </a:p>
          <a:p>
            <a:endParaRPr lang="en-US" dirty="0"/>
          </a:p>
          <a:p>
            <a:pPr marL="342900" indent="-342900">
              <a:buAutoNum type="arabicPeriod"/>
            </a:pPr>
            <a:r>
              <a:rPr lang="en-US" dirty="0"/>
              <a:t>ROLE OF BUSINESS ANALYST/PRODUCT OWNER </a:t>
            </a:r>
          </a:p>
          <a:p>
            <a:pPr marL="342900" indent="-342900">
              <a:buAutoNum type="arabicPeriod"/>
            </a:pPr>
            <a:r>
              <a:rPr lang="en-US" dirty="0"/>
              <a:t>MAKING OF SRS(SYSTEM REQUIREMENT SPECIFICATIONS) AND BRD (BUSINESS REQUIREMENT DOCUMENT)</a:t>
            </a:r>
          </a:p>
          <a:p>
            <a:pPr marL="342900" indent="-342900">
              <a:buAutoNum type="arabicPeriod"/>
            </a:pPr>
            <a:r>
              <a:rPr lang="en-US" dirty="0"/>
              <a:t>SDLC MODELS- WATERFALL MODEL, V MODEL, PROTOTYPING MODEL–ADV/DISADV</a:t>
            </a:r>
          </a:p>
          <a:p>
            <a:pPr marL="342900" indent="-342900">
              <a:buAutoNum type="arabicPeriod"/>
            </a:pPr>
            <a:r>
              <a:rPr lang="en-US" dirty="0"/>
              <a:t>AGILE MODEL- EPICS, USER STORIES, SCRUM MASTER, BURNDOWN CHARTS, DIFF. TYPES OF MEETINGS </a:t>
            </a:r>
          </a:p>
          <a:p>
            <a:pPr marL="342900" indent="-342900">
              <a:buAutoNum type="arabicPeriod"/>
            </a:pPr>
            <a:endParaRPr lang="en-US" dirty="0"/>
          </a:p>
        </p:txBody>
      </p:sp>
      <p:pic>
        <p:nvPicPr>
          <p:cNvPr id="8" name="Picture 7" descr="A diagram of a process&#10;&#10;Description automatically generated">
            <a:extLst>
              <a:ext uri="{FF2B5EF4-FFF2-40B4-BE49-F238E27FC236}">
                <a16:creationId xmlns:a16="http://schemas.microsoft.com/office/drawing/2014/main" id="{9A9202C7-2DA5-5CA8-B80B-EB1465C2DB05}"/>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665015" y="2810576"/>
            <a:ext cx="4708015" cy="2449119"/>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Activities like making presentations together and presenting them helped us learn team work and also helped us understand how crisp yet detailed the ppt should be. Presenting the ppt </a:t>
            </a:r>
            <a:r>
              <a:rPr lang="en-US" sz="2000" dirty="0" err="1"/>
              <a:t>infront</a:t>
            </a:r>
            <a:r>
              <a:rPr lang="en-US" sz="2000" dirty="0"/>
              <a:t> of the class gave the confidence for future presentations.</a:t>
            </a:r>
          </a:p>
          <a:p>
            <a:pPr marL="0" indent="0">
              <a:buNone/>
            </a:pPr>
            <a:endParaRPr lang="en-US" sz="2000" dirty="0"/>
          </a:p>
          <a:p>
            <a:pPr marL="0" indent="0">
              <a:buNone/>
            </a:pPr>
            <a:r>
              <a:rPr lang="en-US" sz="2000" dirty="0"/>
              <a:t>The power technique helped us understand how to frame mails in the correct order, avoiding the commonly done mistakes by other employees.</a:t>
            </a:r>
          </a:p>
          <a:p>
            <a:pPr marL="0" indent="0">
              <a:buNone/>
            </a:pPr>
            <a:endParaRPr lang="en-US" sz="2000" dirty="0"/>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descr="Person giving presentation">
            <a:extLst>
              <a:ext uri="{FF2B5EF4-FFF2-40B4-BE49-F238E27FC236}">
                <a16:creationId xmlns:a16="http://schemas.microsoft.com/office/drawing/2014/main" id="{C91B585B-6211-4FD7-F4F3-F1065E27C12A}"/>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505572" y="2271563"/>
            <a:ext cx="5141159" cy="3429000"/>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Stakeholder management is essentially important to be able to understand business better. It helps me to understand the difference between internal and external stakeholders. The activities involved along with the theory helped with building a better foundation for the overall topic. </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descr="Graphs and charts">
            <a:extLst>
              <a:ext uri="{FF2B5EF4-FFF2-40B4-BE49-F238E27FC236}">
                <a16:creationId xmlns:a16="http://schemas.microsoft.com/office/drawing/2014/main" id="{0B8BE3D4-8FE8-92DC-A6D1-5698535E8A2E}"/>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676973" y="2521819"/>
            <a:ext cx="4946387" cy="2608446"/>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Props1.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2.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de49536e-9021-4e8b-a813-eda5cb0caf1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19989</TotalTime>
  <Words>796</Words>
  <Application>Microsoft Office PowerPoint</Application>
  <PresentationFormat>Widescreen</PresentationFormat>
  <Paragraphs>85</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Sofat, Harshika SBOBNG-PTIY/BEM</cp:lastModifiedBy>
  <cp:revision>500</cp:revision>
  <dcterms:created xsi:type="dcterms:W3CDTF">2022-01-18T12:35:56Z</dcterms:created>
  <dcterms:modified xsi:type="dcterms:W3CDTF">2024-08-31T19:22:27Z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