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13"/>
  </p:notesMasterIdLst>
  <p:sldIdLst>
    <p:sldId id="256" r:id="rId2"/>
    <p:sldId id="257" r:id="rId3"/>
    <p:sldId id="259" r:id="rId4"/>
    <p:sldId id="260" r:id="rId5"/>
    <p:sldId id="261" r:id="rId6"/>
    <p:sldId id="262" r:id="rId7"/>
    <p:sldId id="265" r:id="rId8"/>
    <p:sldId id="264" r:id="rId9"/>
    <p:sldId id="263"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9"/>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tav Mamtora" userId="6a42ecdc80eac6fa" providerId="LiveId" clId="{A1F76CD6-7556-4203-9E41-4ABE811ACE85}"/>
    <pc:docChg chg="undo custSel modSld">
      <pc:chgData name="Hetav Mamtora" userId="6a42ecdc80eac6fa" providerId="LiveId" clId="{A1F76CD6-7556-4203-9E41-4ABE811ACE85}" dt="2022-10-04T15:58:55.016" v="1667" actId="255"/>
      <pc:docMkLst>
        <pc:docMk/>
      </pc:docMkLst>
      <pc:sldChg chg="modSp mod">
        <pc:chgData name="Hetav Mamtora" userId="6a42ecdc80eac6fa" providerId="LiveId" clId="{A1F76CD6-7556-4203-9E41-4ABE811ACE85}" dt="2022-10-04T15:58:55.016" v="1667" actId="255"/>
        <pc:sldMkLst>
          <pc:docMk/>
          <pc:sldMk cId="1085950777" sldId="261"/>
        </pc:sldMkLst>
        <pc:spChg chg="mod">
          <ac:chgData name="Hetav Mamtora" userId="6a42ecdc80eac6fa" providerId="LiveId" clId="{A1F76CD6-7556-4203-9E41-4ABE811ACE85}" dt="2022-10-04T15:58:55.016" v="1667" actId="255"/>
          <ac:spMkLst>
            <pc:docMk/>
            <pc:sldMk cId="1085950777" sldId="261"/>
            <ac:spMk id="3" creationId="{48C7ACE7-DD31-C8F2-1C44-580A0AAB7B93}"/>
          </ac:spMkLst>
        </pc:spChg>
      </pc:sldChg>
      <pc:sldChg chg="modSp mod modNotesTx">
        <pc:chgData name="Hetav Mamtora" userId="6a42ecdc80eac6fa" providerId="LiveId" clId="{A1F76CD6-7556-4203-9E41-4ABE811ACE85}" dt="2022-10-04T15:58:27.761" v="1666" actId="255"/>
        <pc:sldMkLst>
          <pc:docMk/>
          <pc:sldMk cId="866258889" sldId="267"/>
        </pc:sldMkLst>
        <pc:spChg chg="mod">
          <ac:chgData name="Hetav Mamtora" userId="6a42ecdc80eac6fa" providerId="LiveId" clId="{A1F76CD6-7556-4203-9E41-4ABE811ACE85}" dt="2022-10-04T15:58:27.761" v="1666" actId="255"/>
          <ac:spMkLst>
            <pc:docMk/>
            <pc:sldMk cId="866258889" sldId="267"/>
            <ac:spMk id="2" creationId="{E6C646BA-542C-B481-4C36-26B07CCB258E}"/>
          </ac:spMkLst>
        </pc:spChg>
        <pc:spChg chg="mod">
          <ac:chgData name="Hetav Mamtora" userId="6a42ecdc80eac6fa" providerId="LiveId" clId="{A1F76CD6-7556-4203-9E41-4ABE811ACE85}" dt="2022-10-04T15:58:19.899" v="1665" actId="255"/>
          <ac:spMkLst>
            <pc:docMk/>
            <pc:sldMk cId="866258889" sldId="267"/>
            <ac:spMk id="3" creationId="{B3B700FF-4CF4-50F2-A8FC-614A83EE122F}"/>
          </ac:spMkLst>
        </pc:spChg>
        <pc:spChg chg="mod">
          <ac:chgData name="Hetav Mamtora" userId="6a42ecdc80eac6fa" providerId="LiveId" clId="{A1F76CD6-7556-4203-9E41-4ABE811ACE85}" dt="2022-10-04T15:58:14.107" v="1664" actId="255"/>
          <ac:spMkLst>
            <pc:docMk/>
            <pc:sldMk cId="866258889" sldId="267"/>
            <ac:spMk id="4" creationId="{0556E0FB-4B1F-71BC-5798-37F00A4F61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C35C-BD87-4C8E-8D6C-4BF0CCB49938}" type="datetimeFigureOut">
              <a:rPr lang="en-IN" smtClean="0"/>
              <a:t>04/10/22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33925-0991-41EF-B80C-A060A13F88C5}" type="slidenum">
              <a:rPr lang="en-IN" smtClean="0"/>
              <a:t>‹#›</a:t>
            </a:fld>
            <a:endParaRPr lang="en-IN"/>
          </a:p>
        </p:txBody>
      </p:sp>
    </p:spTree>
    <p:extLst>
      <p:ext uri="{BB962C8B-B14F-4D97-AF65-F5344CB8AC3E}">
        <p14:creationId xmlns:p14="http://schemas.microsoft.com/office/powerpoint/2010/main" val="23488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B33925-0991-41EF-B80C-A060A13F88C5}" type="slidenum">
              <a:rPr lang="en-IN" smtClean="0"/>
              <a:t>11</a:t>
            </a:fld>
            <a:endParaRPr lang="en-IN"/>
          </a:p>
        </p:txBody>
      </p:sp>
    </p:spTree>
    <p:extLst>
      <p:ext uri="{BB962C8B-B14F-4D97-AF65-F5344CB8AC3E}">
        <p14:creationId xmlns:p14="http://schemas.microsoft.com/office/powerpoint/2010/main" val="48153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D4E46AA-1EC0-4433-9956-E798E94A6FB7}" type="datetimeFigureOut">
              <a:rPr lang="en-US" smtClean="0"/>
              <a:t>10/4/22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120540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4836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7738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E46AA-1EC0-4433-9956-E798E94A6FB7}" type="datetimeFigureOut">
              <a:rPr lang="en-US" smtClean="0"/>
              <a:t>10/4/22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5368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D4E46AA-1EC0-4433-9956-E798E94A6FB7}" type="datetimeFigureOut">
              <a:rPr lang="en-US" smtClean="0"/>
              <a:t>10/4/22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439870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D4E46AA-1EC0-4433-9956-E798E94A6FB7}" type="datetimeFigureOut">
              <a:rPr lang="en-US" smtClean="0"/>
              <a:t>10/4/22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3247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D4E46AA-1EC0-4433-9956-E798E94A6FB7}" type="datetimeFigureOut">
              <a:rPr lang="en-US" smtClean="0"/>
              <a:pPr/>
              <a:t>10/4/22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38C08-47C7-4847-B0BE-B9D8DEEB3D1B}"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1815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E46AA-1EC0-4433-9956-E798E94A6FB7}" type="datetimeFigureOut">
              <a:rPr lang="en-US" smtClean="0"/>
              <a:t>10/4/22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2738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46AA-1EC0-4433-9956-E798E94A6FB7}" type="datetimeFigureOut">
              <a:rPr lang="en-US" smtClean="0"/>
              <a:t>10/4/22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2479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D4E46AA-1EC0-4433-9956-E798E94A6FB7}" type="datetimeFigureOut">
              <a:rPr lang="en-US" smtClean="0"/>
              <a:t>10/4/22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0040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D4E46AA-1EC0-4433-9956-E798E94A6FB7}" type="datetimeFigureOut">
              <a:rPr lang="en-US" smtClean="0"/>
              <a:t>10/4/22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53037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4E46AA-1EC0-4433-9956-E798E94A6FB7}" type="datetimeFigureOut">
              <a:rPr lang="en-US" smtClean="0"/>
              <a:pPr/>
              <a:t>10/4/22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294263567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drnd.ai/voice-biometrics/" TargetMode="Externa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opview of mint green workspace with laptop, coffee, notebook, pen, glasses, and mouse">
            <a:extLst>
              <a:ext uri="{FF2B5EF4-FFF2-40B4-BE49-F238E27FC236}">
                <a16:creationId xmlns:a16="http://schemas.microsoft.com/office/drawing/2014/main" id="{5C42B4A3-4D84-0F2B-C64B-E9666CEED609}"/>
              </a:ext>
            </a:extLst>
          </p:cNvPr>
          <p:cNvPicPr>
            <a:picLocks noChangeAspect="1"/>
          </p:cNvPicPr>
          <p:nvPr/>
        </p:nvPicPr>
        <p:blipFill rotWithShape="1">
          <a:blip r:embed="rId2"/>
          <a:srcRect b="15730"/>
          <a:stretch/>
        </p:blipFill>
        <p:spPr>
          <a:xfrm>
            <a:off x="1" y="10"/>
            <a:ext cx="12192000" cy="6857990"/>
          </a:xfrm>
          <a:prstGeom prst="rect">
            <a:avLst/>
          </a:prstGeom>
        </p:spPr>
      </p:pic>
      <p:sp>
        <p:nvSpPr>
          <p:cNvPr id="2" name="Title 1">
            <a:extLst>
              <a:ext uri="{FF2B5EF4-FFF2-40B4-BE49-F238E27FC236}">
                <a16:creationId xmlns:a16="http://schemas.microsoft.com/office/drawing/2014/main" id="{109F2702-EA0F-21FC-7240-33AD4511E5DB}"/>
              </a:ext>
            </a:extLst>
          </p:cNvPr>
          <p:cNvSpPr>
            <a:spLocks noGrp="1"/>
          </p:cNvSpPr>
          <p:nvPr>
            <p:ph type="ctrTitle"/>
          </p:nvPr>
        </p:nvSpPr>
        <p:spPr>
          <a:xfrm>
            <a:off x="6096000" y="1411374"/>
            <a:ext cx="5329035" cy="2017626"/>
          </a:xfrm>
        </p:spPr>
        <p:txBody>
          <a:bodyPr anchor="t">
            <a:normAutofit/>
          </a:bodyPr>
          <a:lstStyle/>
          <a:p>
            <a:r>
              <a:rPr lang="en-CA" b="0" i="0" dirty="0">
                <a:solidFill>
                  <a:srgbClr val="000000"/>
                </a:solidFill>
                <a:effectLst/>
                <a:latin typeface="arial" panose="020B0604020202020204" pitchFamily="34" charset="0"/>
              </a:rPr>
              <a:t>Authentication and </a:t>
            </a:r>
            <a:br>
              <a:rPr lang="en-CA" b="0" i="0" dirty="0">
                <a:solidFill>
                  <a:srgbClr val="000000"/>
                </a:solidFill>
                <a:effectLst/>
                <a:latin typeface="arial" panose="020B0604020202020204" pitchFamily="34" charset="0"/>
              </a:rPr>
            </a:br>
            <a:r>
              <a:rPr lang="en-CA" b="0" i="0" dirty="0">
                <a:solidFill>
                  <a:srgbClr val="000000"/>
                </a:solidFill>
                <a:effectLst/>
                <a:latin typeface="arial" panose="020B0604020202020204" pitchFamily="34" charset="0"/>
              </a:rPr>
              <a:t>Security </a:t>
            </a:r>
            <a:endParaRPr lang="en-US" dirty="0"/>
          </a:p>
        </p:txBody>
      </p:sp>
    </p:spTree>
    <p:extLst>
      <p:ext uri="{BB962C8B-B14F-4D97-AF65-F5344CB8AC3E}">
        <p14:creationId xmlns:p14="http://schemas.microsoft.com/office/powerpoint/2010/main" val="39899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2A888-64F8-EB18-AC78-550D5B7400E6}"/>
              </a:ext>
            </a:extLst>
          </p:cNvPr>
          <p:cNvSpPr>
            <a:spLocks noGrp="1"/>
          </p:cNvSpPr>
          <p:nvPr>
            <p:ph type="title"/>
          </p:nvPr>
        </p:nvSpPr>
        <p:spPr>
          <a:xfrm>
            <a:off x="643468" y="769546"/>
            <a:ext cx="6325367" cy="1817244"/>
          </a:xfrm>
          <a:noFill/>
          <a:ln>
            <a:solidFill>
              <a:schemeClr val="bg1"/>
            </a:solidFill>
          </a:ln>
        </p:spPr>
        <p:txBody>
          <a:bodyPr vert="horz" lIns="274320" tIns="182880" rIns="274320" bIns="182880" rtlCol="0" anchor="ctr" anchorCtr="1">
            <a:normAutofit fontScale="90000"/>
          </a:bodyPr>
          <a:lstStyle/>
          <a:p>
            <a:br>
              <a:rPr lang="en-US" sz="4000" dirty="0">
                <a:solidFill>
                  <a:schemeClr val="bg1"/>
                </a:solidFill>
              </a:rPr>
            </a:br>
            <a:r>
              <a:rPr lang="en-US" sz="4000" dirty="0">
                <a:solidFill>
                  <a:schemeClr val="bg1"/>
                </a:solidFill>
              </a:rPr>
              <a:t>Token-based authentication</a:t>
            </a:r>
            <a:br>
              <a:rPr lang="en-US" sz="4000" dirty="0">
                <a:solidFill>
                  <a:schemeClr val="bg1"/>
                </a:solidFill>
              </a:rPr>
            </a:br>
            <a:endParaRPr lang="en-US" sz="4000" dirty="0">
              <a:solidFill>
                <a:schemeClr val="bg1"/>
              </a:solidFill>
            </a:endParaRPr>
          </a:p>
        </p:txBody>
      </p:sp>
      <p:pic>
        <p:nvPicPr>
          <p:cNvPr id="7" name="Graphic 6" descr="Password Field">
            <a:extLst>
              <a:ext uri="{FF2B5EF4-FFF2-40B4-BE49-F238E27FC236}">
                <a16:creationId xmlns:a16="http://schemas.microsoft.com/office/drawing/2014/main" id="{6AA8E997-6093-70B0-5A66-B8E752D096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8" y="1638804"/>
            <a:ext cx="3419524" cy="3419524"/>
          </a:xfrm>
          <a:prstGeom prst="rect">
            <a:avLst/>
          </a:prstGeom>
        </p:spPr>
      </p:pic>
      <p:sp>
        <p:nvSpPr>
          <p:cNvPr id="4" name="TextBox 3">
            <a:extLst>
              <a:ext uri="{FF2B5EF4-FFF2-40B4-BE49-F238E27FC236}">
                <a16:creationId xmlns:a16="http://schemas.microsoft.com/office/drawing/2014/main" id="{EA443EED-2772-913B-50C7-10ED470CE2F2}"/>
              </a:ext>
            </a:extLst>
          </p:cNvPr>
          <p:cNvSpPr txBox="1"/>
          <p:nvPr/>
        </p:nvSpPr>
        <p:spPr>
          <a:xfrm rot="10800000" flipV="1">
            <a:off x="634295" y="2935483"/>
            <a:ext cx="6900354" cy="37630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Token-based authentication technologies enable users to enter their credentials once and receive a unique encrypted string of random characters in exchange. You can then use the token to access protected systems instead of entering your credentials all over again. The digital token proves that you already have access permission. Use cases of token-based authentication include RESTful APIs that are used by multiple frameworks and clients.</a:t>
            </a:r>
          </a:p>
          <a:p>
            <a:endParaRPr lang="en-US" sz="2400" dirty="0">
              <a:solidFill>
                <a:schemeClr val="bg1"/>
              </a:solidFill>
            </a:endParaRPr>
          </a:p>
        </p:txBody>
      </p:sp>
    </p:spTree>
    <p:extLst>
      <p:ext uri="{BB962C8B-B14F-4D97-AF65-F5344CB8AC3E}">
        <p14:creationId xmlns:p14="http://schemas.microsoft.com/office/powerpoint/2010/main" val="242907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46BA-542C-B481-4C36-26B07CCB258E}"/>
              </a:ext>
            </a:extLst>
          </p:cNvPr>
          <p:cNvSpPr>
            <a:spLocks noGrp="1"/>
          </p:cNvSpPr>
          <p:nvPr>
            <p:ph type="title"/>
          </p:nvPr>
        </p:nvSpPr>
        <p:spPr>
          <a:xfrm>
            <a:off x="1600200" y="326572"/>
            <a:ext cx="8991600" cy="1828800"/>
          </a:xfrm>
          <a:noFill/>
          <a:ln>
            <a:solidFill>
              <a:schemeClr val="tx1"/>
            </a:solidFill>
          </a:ln>
        </p:spPr>
        <p:txBody>
          <a:bodyPr vert="horz" lIns="274320" tIns="182880" rIns="274320" bIns="182880" rtlCol="0" anchor="ctr" anchorCtr="1">
            <a:noAutofit/>
          </a:bodyPr>
          <a:lstStyle/>
          <a:p>
            <a:br>
              <a:rPr lang="en-US" sz="3600" kern="1200" cap="all" spc="200" baseline="0" dirty="0">
                <a:solidFill>
                  <a:schemeClr val="tx1"/>
                </a:solidFill>
                <a:latin typeface="+mj-lt"/>
                <a:ea typeface="+mj-ea"/>
                <a:cs typeface="+mj-cs"/>
              </a:rPr>
            </a:br>
            <a:r>
              <a:rPr lang="en-US" sz="3600" kern="1200" cap="all" spc="200" baseline="0" dirty="0">
                <a:solidFill>
                  <a:schemeClr val="tx1"/>
                </a:solidFill>
                <a:latin typeface="+mj-lt"/>
                <a:ea typeface="+mj-ea"/>
                <a:cs typeface="+mj-cs"/>
              </a:rPr>
              <a:t>Pros and Cons of Authentication and Security.</a:t>
            </a:r>
            <a:br>
              <a:rPr lang="en-US" sz="3600" kern="1200" cap="all" spc="200" baseline="0" dirty="0">
                <a:solidFill>
                  <a:schemeClr val="tx1"/>
                </a:solidFill>
                <a:latin typeface="+mj-lt"/>
                <a:ea typeface="+mj-ea"/>
                <a:cs typeface="+mj-cs"/>
              </a:rPr>
            </a:br>
            <a:endParaRPr lang="en-US" sz="3600" kern="1200" cap="all" spc="200" baseline="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3B700FF-4CF4-50F2-A8FC-614A83EE122F}"/>
              </a:ext>
            </a:extLst>
          </p:cNvPr>
          <p:cNvSpPr>
            <a:spLocks noGrp="1"/>
          </p:cNvSpPr>
          <p:nvPr>
            <p:ph idx="1"/>
          </p:nvPr>
        </p:nvSpPr>
        <p:spPr>
          <a:xfrm>
            <a:off x="116435" y="2550309"/>
            <a:ext cx="5515897" cy="4158913"/>
          </a:xfrm>
        </p:spPr>
        <p:txBody>
          <a:bodyPr vert="horz" lIns="91440" tIns="45720" rIns="91440" bIns="45720" rtlCol="0">
            <a:normAutofit/>
          </a:bodyPr>
          <a:lstStyle/>
          <a:p>
            <a:pPr marL="0" indent="0" algn="ctr">
              <a:buNone/>
            </a:pPr>
            <a:r>
              <a:rPr lang="en-US" sz="2000" b="1" u="sng" dirty="0">
                <a:solidFill>
                  <a:schemeClr val="tx1">
                    <a:lumMod val="75000"/>
                    <a:lumOff val="25000"/>
                  </a:schemeClr>
                </a:solidFill>
              </a:rPr>
              <a:t>PROS</a:t>
            </a:r>
          </a:p>
          <a:p>
            <a:pPr marL="0" indent="0" algn="ctr">
              <a:buNone/>
            </a:pPr>
            <a:endParaRPr lang="en-US" sz="2000" dirty="0">
              <a:solidFill>
                <a:schemeClr val="tx1">
                  <a:lumMod val="75000"/>
                  <a:lumOff val="25000"/>
                </a:schemeClr>
              </a:solidFill>
            </a:endParaRPr>
          </a:p>
          <a:p>
            <a:r>
              <a:rPr lang="en-US" sz="2400" dirty="0">
                <a:solidFill>
                  <a:schemeClr val="tx1">
                    <a:lumMod val="75000"/>
                    <a:lumOff val="25000"/>
                  </a:schemeClr>
                </a:solidFill>
              </a:rPr>
              <a:t>It assures the real identity.</a:t>
            </a:r>
          </a:p>
          <a:p>
            <a:r>
              <a:rPr lang="en-US" sz="2400" dirty="0">
                <a:solidFill>
                  <a:schemeClr val="tx1">
                    <a:lumMod val="75000"/>
                    <a:lumOff val="25000"/>
                  </a:schemeClr>
                </a:solidFill>
              </a:rPr>
              <a:t>It  is convenient for user (almost all the authenticators).</a:t>
            </a:r>
          </a:p>
          <a:p>
            <a:r>
              <a:rPr lang="en-US" sz="2400" dirty="0">
                <a:solidFill>
                  <a:schemeClr val="tx1">
                    <a:lumMod val="75000"/>
                    <a:lumOff val="25000"/>
                  </a:schemeClr>
                </a:solidFill>
              </a:rPr>
              <a:t>The other pro is it is updatable.</a:t>
            </a:r>
          </a:p>
          <a:p>
            <a:r>
              <a:rPr lang="en-US" sz="2400" dirty="0">
                <a:solidFill>
                  <a:schemeClr val="tx1">
                    <a:lumMod val="75000"/>
                    <a:lumOff val="25000"/>
                  </a:schemeClr>
                </a:solidFill>
              </a:rPr>
              <a:t>Although authentication is an extra step but reduces chances for data breaches and cracks</a:t>
            </a:r>
          </a:p>
          <a:p>
            <a:endParaRPr lang="en-US" sz="2400" dirty="0">
              <a:solidFill>
                <a:schemeClr val="tx1">
                  <a:lumMod val="75000"/>
                  <a:lumOff val="25000"/>
                </a:schemeClr>
              </a:solidFill>
            </a:endParaRPr>
          </a:p>
          <a:p>
            <a:pPr marL="457200" indent="-457200" algn="ctr">
              <a:buFont typeface="+mj-lt"/>
              <a:buAutoNum type="arabicPeriod"/>
            </a:pPr>
            <a:endParaRPr lang="en-US" sz="2000" dirty="0">
              <a:solidFill>
                <a:schemeClr val="tx1">
                  <a:lumMod val="75000"/>
                  <a:lumOff val="25000"/>
                </a:schemeClr>
              </a:solidFill>
            </a:endParaRPr>
          </a:p>
        </p:txBody>
      </p:sp>
      <p:sp>
        <p:nvSpPr>
          <p:cNvPr id="4" name="TextBox 3">
            <a:extLst>
              <a:ext uri="{FF2B5EF4-FFF2-40B4-BE49-F238E27FC236}">
                <a16:creationId xmlns:a16="http://schemas.microsoft.com/office/drawing/2014/main" id="{0556E0FB-4B1F-71BC-5798-37F00A4F6102}"/>
              </a:ext>
            </a:extLst>
          </p:cNvPr>
          <p:cNvSpPr txBox="1"/>
          <p:nvPr/>
        </p:nvSpPr>
        <p:spPr>
          <a:xfrm>
            <a:off x="5632332" y="2563582"/>
            <a:ext cx="6440129" cy="4278094"/>
          </a:xfrm>
          <a:prstGeom prst="rect">
            <a:avLst/>
          </a:prstGeom>
          <a:noFill/>
        </p:spPr>
        <p:txBody>
          <a:bodyPr wrap="square" rtlCol="0">
            <a:spAutoFit/>
          </a:bodyPr>
          <a:lstStyle/>
          <a:p>
            <a:pPr algn="ctr"/>
            <a:r>
              <a:rPr lang="en-US" sz="2000" b="1" u="sng" dirty="0"/>
              <a:t>CONS</a:t>
            </a:r>
          </a:p>
          <a:p>
            <a:endParaRPr lang="en-US" sz="2400" dirty="0"/>
          </a:p>
          <a:p>
            <a:pPr marL="285750" indent="-285750">
              <a:buFont typeface="Arial" panose="020B0604020202020204" pitchFamily="34" charset="0"/>
              <a:buChar char="•"/>
            </a:pPr>
            <a:r>
              <a:rPr lang="en-US" sz="2400" dirty="0"/>
              <a:t>Once a password is forgotten it’s a daunting task to rest it</a:t>
            </a:r>
          </a:p>
          <a:p>
            <a:pPr marL="285750" indent="-285750">
              <a:buFont typeface="Arial" panose="020B0604020202020204" pitchFamily="34" charset="0"/>
              <a:buChar char="•"/>
            </a:pPr>
            <a:r>
              <a:rPr lang="en-US" sz="2400" dirty="0"/>
              <a:t>There is pretty good chance of it being cracked( If not updated regularly).</a:t>
            </a:r>
          </a:p>
          <a:p>
            <a:pPr marL="285750" indent="-285750">
              <a:buFont typeface="Arial" panose="020B0604020202020204" pitchFamily="34" charset="0"/>
              <a:buChar char="•"/>
            </a:pPr>
            <a:r>
              <a:rPr lang="en-US" sz="2400" dirty="0"/>
              <a:t>Mass implementation of various security systems is expensive.</a:t>
            </a:r>
          </a:p>
          <a:p>
            <a:pPr marL="285750" indent="-285750">
              <a:buFont typeface="Arial" panose="020B0604020202020204" pitchFamily="34" charset="0"/>
              <a:buChar char="•"/>
            </a:pPr>
            <a:r>
              <a:rPr lang="en-US" sz="2400" dirty="0"/>
              <a:t>Spreading awareness about the use of all authenticators is a major flaw.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662588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3FDC7-50D4-CEE3-AD14-4EEB98A9E31D}"/>
              </a:ext>
            </a:extLst>
          </p:cNvPr>
          <p:cNvSpPr>
            <a:spLocks noGrp="1"/>
          </p:cNvSpPr>
          <p:nvPr>
            <p:ph type="title"/>
          </p:nvPr>
        </p:nvSpPr>
        <p:spPr>
          <a:xfrm>
            <a:off x="1761066" y="964692"/>
            <a:ext cx="8669868" cy="1188720"/>
          </a:xfrm>
          <a:solidFill>
            <a:srgbClr val="FFFFFF"/>
          </a:solidFill>
          <a:ln>
            <a:solidFill>
              <a:srgbClr val="404040"/>
            </a:solidFill>
          </a:ln>
        </p:spPr>
        <p:txBody>
          <a:bodyPr>
            <a:noAutofit/>
          </a:bodyPr>
          <a:lstStyle/>
          <a:p>
            <a:br>
              <a:rPr lang="en-US" sz="3600" dirty="0">
                <a:solidFill>
                  <a:srgbClr val="404040"/>
                </a:solidFill>
              </a:rPr>
            </a:br>
            <a:r>
              <a:rPr lang="en-US" sz="3600" dirty="0">
                <a:solidFill>
                  <a:srgbClr val="404040"/>
                </a:solidFill>
              </a:rPr>
              <a:t>THINGS TO BE DISCUSSED</a:t>
            </a:r>
            <a:br>
              <a:rPr lang="en-US" sz="3600" dirty="0">
                <a:solidFill>
                  <a:srgbClr val="404040"/>
                </a:solidFill>
              </a:rPr>
            </a:br>
            <a:endParaRPr lang="en-US" sz="3600" dirty="0">
              <a:solidFill>
                <a:srgbClr val="404040"/>
              </a:solidFill>
            </a:endParaRPr>
          </a:p>
        </p:txBody>
      </p:sp>
      <p:sp>
        <p:nvSpPr>
          <p:cNvPr id="3" name="Content Placeholder 2">
            <a:extLst>
              <a:ext uri="{FF2B5EF4-FFF2-40B4-BE49-F238E27FC236}">
                <a16:creationId xmlns:a16="http://schemas.microsoft.com/office/drawing/2014/main" id="{EEEB94CF-A7CF-A195-907A-AF62E541BEB4}"/>
              </a:ext>
            </a:extLst>
          </p:cNvPr>
          <p:cNvSpPr>
            <a:spLocks noGrp="1"/>
          </p:cNvSpPr>
          <p:nvPr>
            <p:ph idx="1"/>
          </p:nvPr>
        </p:nvSpPr>
        <p:spPr>
          <a:xfrm>
            <a:off x="2729948" y="2791325"/>
            <a:ext cx="5714338" cy="3101983"/>
          </a:xfrm>
        </p:spPr>
        <p:txBody>
          <a:bodyPr>
            <a:noAutofit/>
          </a:bodyPr>
          <a:lstStyle/>
          <a:p>
            <a:r>
              <a:rPr lang="en-US" sz="2400" dirty="0">
                <a:latin typeface="Arial" panose="020B0604020202020204" pitchFamily="34" charset="0"/>
                <a:cs typeface="Arial" panose="020B0604020202020204" pitchFamily="34" charset="0"/>
              </a:rPr>
              <a:t>What is Authentication and Security?</a:t>
            </a:r>
          </a:p>
          <a:p>
            <a:r>
              <a:rPr lang="en-US" sz="2400" dirty="0">
                <a:latin typeface="Arial" panose="020B0604020202020204" pitchFamily="34" charset="0"/>
                <a:cs typeface="Arial" panose="020B0604020202020204" pitchFamily="34" charset="0"/>
              </a:rPr>
              <a:t>Why we need Authentication and Security?</a:t>
            </a:r>
          </a:p>
          <a:p>
            <a:r>
              <a:rPr lang="en-US" sz="2400" dirty="0">
                <a:latin typeface="Arial" panose="020B0604020202020204" pitchFamily="34" charset="0"/>
                <a:cs typeface="Arial" panose="020B0604020202020204" pitchFamily="34" charset="0"/>
              </a:rPr>
              <a:t>Types of Authentication and Security.</a:t>
            </a:r>
          </a:p>
          <a:p>
            <a:r>
              <a:rPr lang="en-US" sz="2400" dirty="0">
                <a:latin typeface="Arial" panose="020B0604020202020204" pitchFamily="34" charset="0"/>
                <a:cs typeface="Arial" panose="020B0604020202020204" pitchFamily="34" charset="0"/>
              </a:rPr>
              <a:t>Pros and Cons of Authentication and Security.</a:t>
            </a:r>
          </a:p>
        </p:txBody>
      </p:sp>
    </p:spTree>
    <p:extLst>
      <p:ext uri="{BB962C8B-B14F-4D97-AF65-F5344CB8AC3E}">
        <p14:creationId xmlns:p14="http://schemas.microsoft.com/office/powerpoint/2010/main" val="15245389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AEEF6-30AB-08D4-9699-AF5C705C7538}"/>
              </a:ext>
            </a:extLst>
          </p:cNvPr>
          <p:cNvSpPr>
            <a:spLocks noGrp="1"/>
          </p:cNvSpPr>
          <p:nvPr>
            <p:ph type="title"/>
          </p:nvPr>
        </p:nvSpPr>
        <p:spPr>
          <a:xfrm>
            <a:off x="1761066" y="964692"/>
            <a:ext cx="8669868" cy="1188720"/>
          </a:xfrm>
          <a:solidFill>
            <a:srgbClr val="FFFFFF"/>
          </a:solidFill>
          <a:ln>
            <a:solidFill>
              <a:srgbClr val="404040"/>
            </a:solidFill>
          </a:ln>
        </p:spPr>
        <p:txBody>
          <a:bodyPr>
            <a:noAutofit/>
          </a:bodyPr>
          <a:lstStyle/>
          <a:p>
            <a:br>
              <a:rPr lang="en-US" sz="3600" dirty="0">
                <a:solidFill>
                  <a:srgbClr val="404040"/>
                </a:solidFill>
                <a:latin typeface="Arial" panose="020B0604020202020204" pitchFamily="34" charset="0"/>
                <a:cs typeface="Arial" panose="020B0604020202020204" pitchFamily="34" charset="0"/>
              </a:rPr>
            </a:br>
            <a:r>
              <a:rPr lang="en-US" sz="3600" dirty="0">
                <a:solidFill>
                  <a:srgbClr val="404040"/>
                </a:solidFill>
                <a:latin typeface="Arial" panose="020B0604020202020204" pitchFamily="34" charset="0"/>
                <a:cs typeface="Arial" panose="020B0604020202020204" pitchFamily="34" charset="0"/>
              </a:rPr>
              <a:t>What is Authentication and </a:t>
            </a:r>
            <a:br>
              <a:rPr lang="en-US" sz="3600" dirty="0">
                <a:solidFill>
                  <a:srgbClr val="404040"/>
                </a:solidFill>
                <a:latin typeface="Arial" panose="020B0604020202020204" pitchFamily="34" charset="0"/>
                <a:cs typeface="Arial" panose="020B0604020202020204" pitchFamily="34" charset="0"/>
              </a:rPr>
            </a:br>
            <a:r>
              <a:rPr lang="en-US" sz="3600" dirty="0">
                <a:solidFill>
                  <a:srgbClr val="404040"/>
                </a:solidFill>
                <a:latin typeface="Arial" panose="020B0604020202020204" pitchFamily="34" charset="0"/>
                <a:cs typeface="Arial" panose="020B0604020202020204" pitchFamily="34" charset="0"/>
              </a:rPr>
              <a:t>Security?</a:t>
            </a:r>
            <a:br>
              <a:rPr lang="en-US" sz="3600" dirty="0">
                <a:solidFill>
                  <a:srgbClr val="404040"/>
                </a:solidFill>
                <a:latin typeface="Arial" panose="020B0604020202020204" pitchFamily="34" charset="0"/>
                <a:cs typeface="Arial" panose="020B0604020202020204" pitchFamily="34" charset="0"/>
              </a:rPr>
            </a:br>
            <a:endParaRPr lang="en-US" sz="3600" dirty="0">
              <a:solidFill>
                <a:srgbClr val="404040"/>
              </a:solidFill>
            </a:endParaRPr>
          </a:p>
        </p:txBody>
      </p:sp>
      <p:sp>
        <p:nvSpPr>
          <p:cNvPr id="3" name="Content Placeholder 2">
            <a:extLst>
              <a:ext uri="{FF2B5EF4-FFF2-40B4-BE49-F238E27FC236}">
                <a16:creationId xmlns:a16="http://schemas.microsoft.com/office/drawing/2014/main" id="{2FB635CE-224F-C968-DDD2-92D4D87AE95D}"/>
              </a:ext>
            </a:extLst>
          </p:cNvPr>
          <p:cNvSpPr>
            <a:spLocks noGrp="1"/>
          </p:cNvSpPr>
          <p:nvPr>
            <p:ph idx="1"/>
          </p:nvPr>
        </p:nvSpPr>
        <p:spPr>
          <a:xfrm>
            <a:off x="2729946" y="2638044"/>
            <a:ext cx="6732105" cy="4219956"/>
          </a:xfrm>
        </p:spPr>
        <p:txBody>
          <a:bodyPr>
            <a:normAutofit/>
          </a:bodyPr>
          <a:lstStyle/>
          <a:p>
            <a:r>
              <a:rPr lang="en-US" sz="2400" dirty="0"/>
              <a:t>Authentication is a process of determining person’s claimed identity.</a:t>
            </a:r>
          </a:p>
          <a:p>
            <a:pPr marL="0" indent="0">
              <a:buNone/>
            </a:pPr>
            <a:endParaRPr lang="en-US" sz="2400" dirty="0"/>
          </a:p>
          <a:p>
            <a:r>
              <a:rPr lang="en-US" sz="2400" dirty="0"/>
              <a:t>Authentication technology provides access control for system by checking to see if a user’s credentials match the credentials in a database of authorized user or in a data authentication server</a:t>
            </a:r>
          </a:p>
          <a:p>
            <a:endParaRPr lang="en-US" sz="2400" dirty="0"/>
          </a:p>
          <a:p>
            <a:endParaRPr lang="en-US" sz="2400" dirty="0"/>
          </a:p>
          <a:p>
            <a:endParaRPr lang="en-US" sz="2400" dirty="0"/>
          </a:p>
        </p:txBody>
      </p:sp>
    </p:spTree>
    <p:extLst>
      <p:ext uri="{BB962C8B-B14F-4D97-AF65-F5344CB8AC3E}">
        <p14:creationId xmlns:p14="http://schemas.microsoft.com/office/powerpoint/2010/main" val="29794766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F2C09-5987-846C-BA15-7E69712C295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br>
              <a:rPr lang="en-US" sz="1700">
                <a:solidFill>
                  <a:srgbClr val="FFFFFF"/>
                </a:solidFill>
                <a:latin typeface="Arial" panose="020B0604020202020204" pitchFamily="34" charset="0"/>
                <a:cs typeface="Arial" panose="020B0604020202020204" pitchFamily="34" charset="0"/>
              </a:rPr>
            </a:br>
            <a:r>
              <a:rPr lang="en-US" sz="1700">
                <a:solidFill>
                  <a:srgbClr val="FFFFFF"/>
                </a:solidFill>
                <a:latin typeface="Arial" panose="020B0604020202020204" pitchFamily="34" charset="0"/>
                <a:cs typeface="Arial" panose="020B0604020202020204" pitchFamily="34" charset="0"/>
              </a:rPr>
              <a:t>Why we need</a:t>
            </a:r>
            <a:br>
              <a:rPr lang="en-US" sz="1700">
                <a:solidFill>
                  <a:srgbClr val="FFFFFF"/>
                </a:solidFill>
                <a:latin typeface="Arial" panose="020B0604020202020204" pitchFamily="34" charset="0"/>
                <a:cs typeface="Arial" panose="020B0604020202020204" pitchFamily="34" charset="0"/>
              </a:rPr>
            </a:br>
            <a:r>
              <a:rPr lang="en-US" sz="1700">
                <a:solidFill>
                  <a:srgbClr val="FFFFFF"/>
                </a:solidFill>
                <a:latin typeface="Arial" panose="020B0604020202020204" pitchFamily="34" charset="0"/>
                <a:cs typeface="Arial" panose="020B0604020202020204" pitchFamily="34" charset="0"/>
              </a:rPr>
              <a:t>Authentication and Security?</a:t>
            </a:r>
            <a:br>
              <a:rPr lang="en-US" sz="1700">
                <a:solidFill>
                  <a:srgbClr val="FFFFFF"/>
                </a:solidFill>
                <a:latin typeface="Arial" panose="020B0604020202020204" pitchFamily="34" charset="0"/>
                <a:cs typeface="Arial" panose="020B0604020202020204" pitchFamily="34" charset="0"/>
              </a:rPr>
            </a:br>
            <a:endParaRPr lang="en-US" sz="1700">
              <a:solidFill>
                <a:srgbClr val="FFFFFF"/>
              </a:solidFill>
            </a:endParaRPr>
          </a:p>
        </p:txBody>
      </p:sp>
      <p:sp>
        <p:nvSpPr>
          <p:cNvPr id="3" name="Content Placeholder 2">
            <a:extLst>
              <a:ext uri="{FF2B5EF4-FFF2-40B4-BE49-F238E27FC236}">
                <a16:creationId xmlns:a16="http://schemas.microsoft.com/office/drawing/2014/main" id="{300A3893-5EB2-E1E7-679E-C84A837FDB54}"/>
              </a:ext>
            </a:extLst>
          </p:cNvPr>
          <p:cNvSpPr>
            <a:spLocks noGrp="1"/>
          </p:cNvSpPr>
          <p:nvPr>
            <p:ph idx="1"/>
          </p:nvPr>
        </p:nvSpPr>
        <p:spPr>
          <a:xfrm>
            <a:off x="5232806" y="1402080"/>
            <a:ext cx="6853686" cy="4053840"/>
          </a:xfrm>
        </p:spPr>
        <p:txBody>
          <a:bodyPr anchor="ctr">
            <a:normAutofit/>
          </a:bodyPr>
          <a:lstStyle/>
          <a:p>
            <a:r>
              <a:rPr lang="en-US" sz="2400" dirty="0"/>
              <a:t>Authentication is crucial because it enables organizations to maintain network security by limiting access to protected resources which could include computer systems, networks, databases, websites, and other network-based applications or services—to those users who have been verified.</a:t>
            </a:r>
          </a:p>
        </p:txBody>
      </p:sp>
    </p:spTree>
    <p:extLst>
      <p:ext uri="{BB962C8B-B14F-4D97-AF65-F5344CB8AC3E}">
        <p14:creationId xmlns:p14="http://schemas.microsoft.com/office/powerpoint/2010/main" val="384948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EB07D-514B-F451-317A-6E49142EE438}"/>
              </a:ext>
            </a:extLst>
          </p:cNvPr>
          <p:cNvSpPr>
            <a:spLocks noGrp="1"/>
          </p:cNvSpPr>
          <p:nvPr>
            <p:ph type="title"/>
          </p:nvPr>
        </p:nvSpPr>
        <p:spPr>
          <a:xfrm>
            <a:off x="643466" y="643467"/>
            <a:ext cx="6242719" cy="1728044"/>
          </a:xfrm>
          <a:noFill/>
          <a:ln>
            <a:solidFill>
              <a:schemeClr val="bg1"/>
            </a:solidFill>
          </a:ln>
        </p:spPr>
        <p:txBody>
          <a:bodyPr wrap="square">
            <a:noAutofit/>
          </a:bodyPr>
          <a:lstStyle/>
          <a:p>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Types of Authentication and Security.</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48C7ACE7-DD31-C8F2-1C44-580A0AAB7B93}"/>
              </a:ext>
            </a:extLst>
          </p:cNvPr>
          <p:cNvSpPr>
            <a:spLocks noGrp="1"/>
          </p:cNvSpPr>
          <p:nvPr>
            <p:ph idx="1"/>
          </p:nvPr>
        </p:nvSpPr>
        <p:spPr>
          <a:xfrm>
            <a:off x="643467" y="2638044"/>
            <a:ext cx="6242715" cy="3415622"/>
          </a:xfrm>
        </p:spPr>
        <p:txBody>
          <a:bodyPr>
            <a:normAutofit/>
          </a:bodyPr>
          <a:lstStyle/>
          <a:p>
            <a:r>
              <a:rPr lang="en-US" sz="2800" dirty="0">
                <a:solidFill>
                  <a:schemeClr val="bg1"/>
                </a:solidFill>
              </a:rPr>
              <a:t>Password-based authentication</a:t>
            </a:r>
          </a:p>
          <a:p>
            <a:r>
              <a:rPr lang="en-US" sz="2800" dirty="0">
                <a:solidFill>
                  <a:schemeClr val="bg1"/>
                </a:solidFill>
              </a:rPr>
              <a:t>Multi-factor authentication</a:t>
            </a:r>
          </a:p>
          <a:p>
            <a:r>
              <a:rPr lang="en-US" sz="2800" dirty="0">
                <a:solidFill>
                  <a:schemeClr val="bg1"/>
                </a:solidFill>
              </a:rPr>
              <a:t>Certificate-based authentication</a:t>
            </a:r>
          </a:p>
          <a:p>
            <a:r>
              <a:rPr lang="en-US" sz="2800" dirty="0">
                <a:solidFill>
                  <a:schemeClr val="bg1"/>
                </a:solidFill>
              </a:rPr>
              <a:t>Biometric authentication</a:t>
            </a:r>
          </a:p>
          <a:p>
            <a:r>
              <a:rPr lang="en-US" sz="2800" dirty="0">
                <a:solidFill>
                  <a:schemeClr val="bg1"/>
                </a:solidFill>
              </a:rPr>
              <a:t>Token-based authentication</a:t>
            </a:r>
          </a:p>
        </p:txBody>
      </p:sp>
      <p:pic>
        <p:nvPicPr>
          <p:cNvPr id="7" name="Graphic 6" descr="Laptop Secure">
            <a:extLst>
              <a:ext uri="{FF2B5EF4-FFF2-40B4-BE49-F238E27FC236}">
                <a16:creationId xmlns:a16="http://schemas.microsoft.com/office/drawing/2014/main" id="{5E65A041-DD08-32BC-FBD3-135F5A295B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108595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1DDF2-A020-56D5-D31E-E2E2B6819C8B}"/>
              </a:ext>
            </a:extLst>
          </p:cNvPr>
          <p:cNvSpPr>
            <a:spLocks noGrp="1"/>
          </p:cNvSpPr>
          <p:nvPr>
            <p:ph type="title"/>
          </p:nvPr>
        </p:nvSpPr>
        <p:spPr>
          <a:xfrm>
            <a:off x="643468" y="708585"/>
            <a:ext cx="6443131" cy="1741537"/>
          </a:xfrm>
          <a:noFill/>
          <a:ln>
            <a:solidFill>
              <a:schemeClr val="bg1"/>
            </a:solidFill>
          </a:ln>
        </p:spPr>
        <p:txBody>
          <a:bodyPr vert="horz" lIns="274320" tIns="182880" rIns="274320" bIns="182880" rtlCol="0" anchor="ctr" anchorCtr="1">
            <a:noAutofit/>
          </a:bodyPr>
          <a:lstStyle/>
          <a:p>
            <a:br>
              <a:rPr lang="en-US" dirty="0">
                <a:solidFill>
                  <a:schemeClr val="bg1"/>
                </a:solidFill>
              </a:rPr>
            </a:br>
            <a:r>
              <a:rPr lang="en-US" dirty="0">
                <a:solidFill>
                  <a:schemeClr val="bg1"/>
                </a:solidFill>
              </a:rPr>
              <a:t>Password-based authentication</a:t>
            </a:r>
            <a:br>
              <a:rPr lang="en-US" dirty="0">
                <a:solidFill>
                  <a:schemeClr val="bg1"/>
                </a:solidFill>
              </a:rPr>
            </a:br>
            <a:endParaRPr lang="en-US" dirty="0">
              <a:solidFill>
                <a:schemeClr val="bg1"/>
              </a:solidFill>
            </a:endParaRPr>
          </a:p>
        </p:txBody>
      </p:sp>
      <p:pic>
        <p:nvPicPr>
          <p:cNvPr id="7" name="Graphic 6" descr="Lock">
            <a:extLst>
              <a:ext uri="{FF2B5EF4-FFF2-40B4-BE49-F238E27FC236}">
                <a16:creationId xmlns:a16="http://schemas.microsoft.com/office/drawing/2014/main" id="{7B2D7850-3087-7B10-1EF3-49969C3118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8" y="1638804"/>
            <a:ext cx="3419524" cy="3419524"/>
          </a:xfrm>
          <a:prstGeom prst="rect">
            <a:avLst/>
          </a:prstGeom>
        </p:spPr>
      </p:pic>
      <p:sp>
        <p:nvSpPr>
          <p:cNvPr id="6" name="TextBox 5">
            <a:extLst>
              <a:ext uri="{FF2B5EF4-FFF2-40B4-BE49-F238E27FC236}">
                <a16:creationId xmlns:a16="http://schemas.microsoft.com/office/drawing/2014/main" id="{BD7A73F1-9AD4-97F6-B01C-CAE12397675F}"/>
              </a:ext>
            </a:extLst>
          </p:cNvPr>
          <p:cNvSpPr txBox="1"/>
          <p:nvPr/>
        </p:nvSpPr>
        <p:spPr>
          <a:xfrm>
            <a:off x="643468" y="2826795"/>
            <a:ext cx="6443132"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bg1"/>
                </a:solidFill>
              </a:rPr>
              <a:t>Password-Based Authentication is the most preferred method for majority resources in the organization which require a username and a Password. The fondness of the Password-Based Authentication method is because of its simplicity, cost-effectiveness, ease of operability, and practicality</a:t>
            </a:r>
          </a:p>
        </p:txBody>
      </p:sp>
    </p:spTree>
    <p:extLst>
      <p:ext uri="{BB962C8B-B14F-4D97-AF65-F5344CB8AC3E}">
        <p14:creationId xmlns:p14="http://schemas.microsoft.com/office/powerpoint/2010/main" val="241412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8F6C2D-BC42-485D-9DAA-6239BD134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770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2E81B-A2D1-9E04-342A-F4090CC4AF1A}"/>
              </a:ext>
            </a:extLst>
          </p:cNvPr>
          <p:cNvSpPr>
            <a:spLocks noGrp="1"/>
          </p:cNvSpPr>
          <p:nvPr>
            <p:ph type="title"/>
          </p:nvPr>
        </p:nvSpPr>
        <p:spPr>
          <a:xfrm>
            <a:off x="640080" y="662354"/>
            <a:ext cx="6323427" cy="1699846"/>
          </a:xfrm>
          <a:noFill/>
          <a:ln>
            <a:solidFill>
              <a:schemeClr val="bg1"/>
            </a:solidFill>
          </a:ln>
        </p:spPr>
        <p:txBody>
          <a:bodyPr>
            <a:normAutofit fontScale="90000"/>
          </a:bodyPr>
          <a:lstStyle/>
          <a:p>
            <a:br>
              <a:rPr lang="en-US" dirty="0">
                <a:solidFill>
                  <a:schemeClr val="bg1"/>
                </a:solidFill>
              </a:rPr>
            </a:br>
            <a:r>
              <a:rPr lang="en-US" dirty="0">
                <a:solidFill>
                  <a:schemeClr val="bg1"/>
                </a:solidFill>
              </a:rPr>
              <a:t>Multi-factor authentication</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902B131D-E2C2-C9A1-B20C-B0FE31F6F713}"/>
              </a:ext>
            </a:extLst>
          </p:cNvPr>
          <p:cNvSpPr>
            <a:spLocks noGrp="1"/>
          </p:cNvSpPr>
          <p:nvPr>
            <p:ph idx="1"/>
          </p:nvPr>
        </p:nvSpPr>
        <p:spPr>
          <a:xfrm>
            <a:off x="640080" y="2661723"/>
            <a:ext cx="6323427" cy="2684000"/>
          </a:xfrm>
        </p:spPr>
        <p:txBody>
          <a:bodyPr anchor="ctr">
            <a:noAutofit/>
          </a:bodyPr>
          <a:lstStyle/>
          <a:p>
            <a:endParaRPr lang="en-US" sz="2400" dirty="0">
              <a:solidFill>
                <a:schemeClr val="bg1"/>
              </a:solidFill>
            </a:endParaRPr>
          </a:p>
          <a:p>
            <a:r>
              <a:rPr lang="en-US" sz="2400" dirty="0">
                <a:solidFill>
                  <a:schemeClr val="bg1"/>
                </a:solidFill>
              </a:rPr>
              <a:t>It is an authentication method that requires two or more independent ways to identify a user. Examples include codes generated from the user’s smartphone, Captcha tests, fingerprints, </a:t>
            </a:r>
            <a:r>
              <a:rPr lang="en-US" sz="2400" dirty="0">
                <a:solidFill>
                  <a:schemeClr val="bg1"/>
                </a:solidFill>
                <a:hlinkClick r:id="rId2">
                  <a:extLst>
                    <a:ext uri="{A12FA001-AC4F-418D-AE19-62706E023703}">
                      <ahyp:hlinkClr xmlns:ahyp="http://schemas.microsoft.com/office/drawing/2018/hyperlinkcolor" val="tx"/>
                    </a:ext>
                  </a:extLst>
                </a:hlinkClick>
              </a:rPr>
              <a:t>voice biometrics</a:t>
            </a:r>
            <a:r>
              <a:rPr lang="en-US" sz="2400" dirty="0">
                <a:solidFill>
                  <a:schemeClr val="bg1"/>
                </a:solidFill>
              </a:rPr>
              <a:t> or facial recognition.</a:t>
            </a:r>
          </a:p>
          <a:p>
            <a:endParaRPr lang="en-US" sz="2400" dirty="0">
              <a:solidFill>
                <a:schemeClr val="bg1"/>
              </a:solidFill>
            </a:endParaRPr>
          </a:p>
        </p:txBody>
      </p:sp>
      <p:pic>
        <p:nvPicPr>
          <p:cNvPr id="4" name="Graphic 3" descr="User Network">
            <a:extLst>
              <a:ext uri="{FF2B5EF4-FFF2-40B4-BE49-F238E27FC236}">
                <a16:creationId xmlns:a16="http://schemas.microsoft.com/office/drawing/2014/main" id="{BC61E7CF-70FE-5456-56C5-B60ACE6F03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259815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4A0C9-A58E-72C3-866E-B359493336FF}"/>
              </a:ext>
            </a:extLst>
          </p:cNvPr>
          <p:cNvSpPr>
            <a:spLocks noGrp="1"/>
          </p:cNvSpPr>
          <p:nvPr>
            <p:ph type="title"/>
          </p:nvPr>
        </p:nvSpPr>
        <p:spPr>
          <a:xfrm>
            <a:off x="643469" y="769546"/>
            <a:ext cx="6460716" cy="1657132"/>
          </a:xfrm>
          <a:noFill/>
          <a:ln>
            <a:solidFill>
              <a:schemeClr val="bg1"/>
            </a:solidFill>
          </a:ln>
        </p:spPr>
        <p:txBody>
          <a:bodyPr vert="horz" lIns="274320" tIns="182880" rIns="274320" bIns="182880" rtlCol="0" anchor="ctr" anchorCtr="1">
            <a:normAutofit fontScale="90000"/>
          </a:bodyPr>
          <a:lstStyle/>
          <a:p>
            <a:br>
              <a:rPr lang="en-US" dirty="0">
                <a:solidFill>
                  <a:schemeClr val="bg1"/>
                </a:solidFill>
              </a:rPr>
            </a:br>
            <a:r>
              <a:rPr lang="en-US" dirty="0">
                <a:solidFill>
                  <a:schemeClr val="bg1"/>
                </a:solidFill>
              </a:rPr>
              <a:t>Certificate-based authentication</a:t>
            </a:r>
            <a:br>
              <a:rPr lang="en-US" dirty="0">
                <a:solidFill>
                  <a:schemeClr val="bg1"/>
                </a:solidFill>
              </a:rPr>
            </a:br>
            <a:endParaRPr lang="en-US" dirty="0">
              <a:solidFill>
                <a:schemeClr val="bg1"/>
              </a:solidFill>
            </a:endParaRPr>
          </a:p>
        </p:txBody>
      </p:sp>
      <p:pic>
        <p:nvPicPr>
          <p:cNvPr id="7" name="Graphic 6" descr="Employee Badge">
            <a:extLst>
              <a:ext uri="{FF2B5EF4-FFF2-40B4-BE49-F238E27FC236}">
                <a16:creationId xmlns:a16="http://schemas.microsoft.com/office/drawing/2014/main" id="{637F2C44-3EBC-C09C-9FEE-59E1B6C89C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8" y="1638804"/>
            <a:ext cx="3419524" cy="3419524"/>
          </a:xfrm>
          <a:prstGeom prst="rect">
            <a:avLst/>
          </a:prstGeom>
        </p:spPr>
      </p:pic>
      <p:sp>
        <p:nvSpPr>
          <p:cNvPr id="4" name="TextBox 3">
            <a:extLst>
              <a:ext uri="{FF2B5EF4-FFF2-40B4-BE49-F238E27FC236}">
                <a16:creationId xmlns:a16="http://schemas.microsoft.com/office/drawing/2014/main" id="{A293A8E7-0167-404A-E75E-AEBF2AD1D96F}"/>
              </a:ext>
            </a:extLst>
          </p:cNvPr>
          <p:cNvSpPr txBox="1"/>
          <p:nvPr/>
        </p:nvSpPr>
        <p:spPr>
          <a:xfrm>
            <a:off x="643468" y="3000162"/>
            <a:ext cx="6460717" cy="3416320"/>
          </a:xfrm>
          <a:prstGeom prst="rect">
            <a:avLst/>
          </a:prstGeom>
          <a:noFill/>
        </p:spPr>
        <p:txBody>
          <a:bodyPr wrap="square" rtlCol="0">
            <a:spAutoFit/>
          </a:bodyPr>
          <a:lstStyle/>
          <a:p>
            <a:r>
              <a:rPr lang="en-US" sz="2400" dirty="0">
                <a:solidFill>
                  <a:schemeClr val="bg1"/>
                </a:solidFill>
              </a:rPr>
              <a:t>Certificate-based authentication uses a digital certificate to identify a user, device, or machine, before granting application, network, or resource access. Unlike some solutions that only work for users, such as one time passwords (OTP) and biometrics, certificate-based authentication can be used for all endpoints, including the Internet of Things (IoT)</a:t>
            </a:r>
          </a:p>
          <a:p>
            <a:endParaRPr lang="en-US" sz="2400" dirty="0">
              <a:solidFill>
                <a:schemeClr val="bg1"/>
              </a:solidFill>
            </a:endParaRPr>
          </a:p>
        </p:txBody>
      </p:sp>
    </p:spTree>
    <p:extLst>
      <p:ext uri="{BB962C8B-B14F-4D97-AF65-F5344CB8AC3E}">
        <p14:creationId xmlns:p14="http://schemas.microsoft.com/office/powerpoint/2010/main" val="19788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9C9D5-9DCE-6881-8F7A-E9B23F2E2A5B}"/>
              </a:ext>
            </a:extLst>
          </p:cNvPr>
          <p:cNvSpPr>
            <a:spLocks noGrp="1"/>
          </p:cNvSpPr>
          <p:nvPr>
            <p:ph type="title"/>
          </p:nvPr>
        </p:nvSpPr>
        <p:spPr>
          <a:xfrm>
            <a:off x="476281" y="696800"/>
            <a:ext cx="6582085" cy="1884007"/>
          </a:xfrm>
          <a:noFill/>
          <a:ln>
            <a:solidFill>
              <a:schemeClr val="bg1"/>
            </a:solidFill>
          </a:ln>
        </p:spPr>
        <p:txBody>
          <a:bodyPr vert="horz" lIns="274320" tIns="182880" rIns="274320" bIns="182880" rtlCol="0" anchor="ctr" anchorCtr="1">
            <a:normAutofit/>
          </a:bodyPr>
          <a:lstStyle/>
          <a:p>
            <a:r>
              <a:rPr lang="en-US" dirty="0">
                <a:solidFill>
                  <a:schemeClr val="bg1"/>
                </a:solidFill>
              </a:rPr>
              <a:t>Biometric authentication</a:t>
            </a:r>
          </a:p>
        </p:txBody>
      </p:sp>
      <p:pic>
        <p:nvPicPr>
          <p:cNvPr id="7" name="Graphic 6" descr="Fingerprint">
            <a:extLst>
              <a:ext uri="{FF2B5EF4-FFF2-40B4-BE49-F238E27FC236}">
                <a16:creationId xmlns:a16="http://schemas.microsoft.com/office/drawing/2014/main" id="{3F1F9512-C65C-5D4C-FB9D-B97C30D705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8" y="1638804"/>
            <a:ext cx="3419524" cy="3419524"/>
          </a:xfrm>
          <a:prstGeom prst="rect">
            <a:avLst/>
          </a:prstGeom>
        </p:spPr>
      </p:pic>
      <p:sp>
        <p:nvSpPr>
          <p:cNvPr id="4" name="TextBox 3">
            <a:extLst>
              <a:ext uri="{FF2B5EF4-FFF2-40B4-BE49-F238E27FC236}">
                <a16:creationId xmlns:a16="http://schemas.microsoft.com/office/drawing/2014/main" id="{F27521DD-4E73-FF6C-7434-B472940A878C}"/>
              </a:ext>
            </a:extLst>
          </p:cNvPr>
          <p:cNvSpPr txBox="1"/>
          <p:nvPr/>
        </p:nvSpPr>
        <p:spPr>
          <a:xfrm>
            <a:off x="476281" y="2796170"/>
            <a:ext cx="700925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Biometrics authentication is a security process that relies on the unique biological characteristics of an individual.</a:t>
            </a:r>
          </a:p>
          <a:p>
            <a:pPr marL="36576" indent="0">
              <a:buNone/>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Biometric authentication technologies are used by consumers, governments and private corporations including airports, military bases, and national borders. The technology is increasingly adopted due to the ability to achieve a high level of security without creating friction for the user. </a:t>
            </a:r>
          </a:p>
          <a:p>
            <a:pPr marL="36576" indent="0">
              <a:buNone/>
            </a:pP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65130849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2727</TotalTime>
  <Words>550</Words>
  <Application>Microsoft Macintosh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Calibri</vt:lpstr>
      <vt:lpstr>Gill Sans MT</vt:lpstr>
      <vt:lpstr>Parcel</vt:lpstr>
      <vt:lpstr>Authentication and  Security </vt:lpstr>
      <vt:lpstr> THINGS TO BE DISCUSSED </vt:lpstr>
      <vt:lpstr> What is Authentication and  Security? </vt:lpstr>
      <vt:lpstr> Why we need Authentication and Security? </vt:lpstr>
      <vt:lpstr> Types of Authentication and Security. </vt:lpstr>
      <vt:lpstr> Password-based authentication </vt:lpstr>
      <vt:lpstr> Multi-factor authentication </vt:lpstr>
      <vt:lpstr> Certificate-based authentication </vt:lpstr>
      <vt:lpstr>Biometric authentication</vt:lpstr>
      <vt:lpstr> Token-based authentication </vt:lpstr>
      <vt:lpstr> Pros and Cons of Authentication and Security.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and  Security </dc:title>
  <dc:creator>Harshil Prajapati</dc:creator>
  <cp:lastModifiedBy>Harshil Prajapati</cp:lastModifiedBy>
  <cp:revision>6</cp:revision>
  <dcterms:created xsi:type="dcterms:W3CDTF">2022-10-02T02:49:28Z</dcterms:created>
  <dcterms:modified xsi:type="dcterms:W3CDTF">2022-10-04T22:53:59Z</dcterms:modified>
</cp:coreProperties>
</file>